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8" r:id="rId2"/>
    <p:sldId id="262" r:id="rId3"/>
    <p:sldId id="313" r:id="rId4"/>
    <p:sldId id="338" r:id="rId5"/>
    <p:sldId id="344" r:id="rId6"/>
    <p:sldId id="329" r:id="rId7"/>
    <p:sldId id="332" r:id="rId8"/>
    <p:sldId id="333" r:id="rId9"/>
    <p:sldId id="334" r:id="rId10"/>
    <p:sldId id="335" r:id="rId11"/>
    <p:sldId id="337" r:id="rId12"/>
    <p:sldId id="339" r:id="rId13"/>
    <p:sldId id="341" r:id="rId14"/>
    <p:sldId id="275" r:id="rId15"/>
    <p:sldId id="309" r:id="rId16"/>
    <p:sldId id="276" r:id="rId17"/>
    <p:sldId id="343" r:id="rId18"/>
    <p:sldId id="279" r:id="rId19"/>
    <p:sldId id="306" r:id="rId20"/>
    <p:sldId id="310" r:id="rId21"/>
    <p:sldId id="316" r:id="rId22"/>
    <p:sldId id="283" r:id="rId23"/>
    <p:sldId id="285" r:id="rId24"/>
    <p:sldId id="291" r:id="rId25"/>
    <p:sldId id="302" r:id="rId26"/>
    <p:sldId id="292" r:id="rId27"/>
    <p:sldId id="315" r:id="rId28"/>
    <p:sldId id="342" r:id="rId29"/>
    <p:sldId id="265" r:id="rId30"/>
    <p:sldId id="345" r:id="rId31"/>
    <p:sldId id="260" r:id="rId3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7A37"/>
    <a:srgbClr val="004821"/>
    <a:srgbClr val="EA718A"/>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2576DA-4E7C-4E1C-A229-E7B043DA255B}" type="datetimeFigureOut">
              <a:rPr lang="zh-CN" altLang="en-US" smtClean="0"/>
              <a:pPr/>
              <a:t>2016-07-08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E58D3A-3EFA-482F-A6BE-A3EB639B6192}"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A678CDE-93F5-4287-9915-8DFD930D4F79}" type="datetimeFigureOut">
              <a:rPr lang="zh-CN" altLang="en-US"/>
              <a:pPr>
                <a:defRPr/>
              </a:pPr>
              <a:t>2016-07-08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84CE559-C7F0-4B9A-876E-F5F85A599889}"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7B46C44-C5A4-4A12-BC18-8EFEF5ECFEC9}" type="datetimeFigureOut">
              <a:rPr lang="zh-CN" altLang="en-US"/>
              <a:pPr>
                <a:defRPr/>
              </a:pPr>
              <a:t>2016-07-08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6390A90-4B40-4D84-BA30-FD02B05B2536}"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037424C-AB96-4248-8C0E-33E96F60E839}" type="datetimeFigureOut">
              <a:rPr lang="zh-CN" altLang="en-US"/>
              <a:pPr>
                <a:defRPr/>
              </a:pPr>
              <a:t>2016-07-08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31CFE2F-2EB0-4137-9043-809FEFF5F349}"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11AA9AE-1536-4BF1-AC52-FFB2875E4746}" type="datetimeFigureOut">
              <a:rPr lang="zh-CN" altLang="en-US"/>
              <a:pPr>
                <a:defRPr/>
              </a:pPr>
              <a:t>2016-07-08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DE90978-6615-4BC0-946D-954C26C079BF}"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D09451CE-8CD7-4BEB-A3B2-C7803D562511}" type="datetimeFigureOut">
              <a:rPr lang="zh-CN" altLang="en-US"/>
              <a:pPr>
                <a:defRPr/>
              </a:pPr>
              <a:t>2016-07-08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AAF6F1E-B60D-44B6-86A5-6EB135FDA196}"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8AC51D3D-DCF3-4C1B-B058-2780F0E78D7B}" type="datetimeFigureOut">
              <a:rPr lang="zh-CN" altLang="en-US"/>
              <a:pPr>
                <a:defRPr/>
              </a:pPr>
              <a:t>2016-07-08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1471D18-0956-4243-998D-CC41F2D1993F}"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D579A69-4681-44E9-98FE-486E7723DAC8}" type="datetimeFigureOut">
              <a:rPr lang="zh-CN" altLang="en-US"/>
              <a:pPr>
                <a:defRPr/>
              </a:pPr>
              <a:t>2016-07-08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D99CB16-E487-4A51-B7DB-6F34A5CD6F82}"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3463F52C-10C6-4E1B-9EFA-ABF9EB499946}" type="datetimeFigureOut">
              <a:rPr lang="zh-CN" altLang="en-US"/>
              <a:pPr>
                <a:defRPr/>
              </a:pPr>
              <a:t>2016-07-08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410E410-895A-4E2F-8B76-F8C63A99AD2E}"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F5C292E5-05A2-473A-8688-0648581F3A8C}" type="datetimeFigureOut">
              <a:rPr lang="zh-CN" altLang="en-US"/>
              <a:pPr>
                <a:defRPr/>
              </a:pPr>
              <a:t>2016-07-08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7ED69AEC-A664-40F1-864B-D130CFF6F44A}"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B62A90B2-609B-44AC-9016-18F1658F250C}" type="datetimeFigureOut">
              <a:rPr lang="zh-CN" altLang="en-US"/>
              <a:pPr>
                <a:defRPr/>
              </a:pPr>
              <a:t>2016-07-08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B374F49-B8E0-415B-9EE6-852124BD265B}"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F4D9CC6-192A-4D93-98D6-6A08CE2150DC}" type="datetimeFigureOut">
              <a:rPr lang="zh-CN" altLang="en-US"/>
              <a:pPr>
                <a:defRPr/>
              </a:pPr>
              <a:t>2016-07-08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0FCF2B3-E21E-41E3-8475-70EC4C198A0A}"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F55B93D-BDF2-46F7-8E77-170912350384}" type="datetimeFigureOut">
              <a:rPr lang="zh-CN" altLang="en-US"/>
              <a:pPr>
                <a:defRPr/>
              </a:pPr>
              <a:t>2016-07-08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3B98F57B-36EC-4176-81DA-FF766AF08B9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285984" y="1285860"/>
            <a:ext cx="6500858" cy="984885"/>
          </a:xfrm>
          <a:prstGeom prst="rect">
            <a:avLst/>
          </a:prstGeom>
          <a:noFill/>
        </p:spPr>
        <p:txBody>
          <a:bodyPr wrap="square" rtlCol="0">
            <a:spAutoFit/>
          </a:bodyPr>
          <a:lstStyle/>
          <a:p>
            <a:r>
              <a:rPr lang="zh-CN" altLang="en-US" dirty="0" smtClean="0">
                <a:solidFill>
                  <a:srgbClr val="006600"/>
                </a:solidFill>
                <a:latin typeface="华文中宋" pitchFamily="2" charset="-122"/>
                <a:ea typeface="华文中宋" pitchFamily="2" charset="-122"/>
                <a:cs typeface="David" pitchFamily="34" charset="-79"/>
              </a:rPr>
              <a:t> 新一代垃圾焚烧技术 </a:t>
            </a:r>
            <a:r>
              <a:rPr lang="en-US" altLang="zh-CN" dirty="0" smtClean="0">
                <a:solidFill>
                  <a:srgbClr val="006600"/>
                </a:solidFill>
                <a:latin typeface="华文中宋" pitchFamily="2" charset="-122"/>
                <a:ea typeface="华文中宋" pitchFamily="2" charset="-122"/>
                <a:cs typeface="David" pitchFamily="34" charset="-79"/>
              </a:rPr>
              <a:t>— </a:t>
            </a:r>
          </a:p>
          <a:p>
            <a:r>
              <a:rPr lang="zh-CN" altLang="en-US" sz="4000" dirty="0" smtClean="0">
                <a:solidFill>
                  <a:srgbClr val="006600"/>
                </a:solidFill>
                <a:latin typeface="隶书" pitchFamily="49" charset="-122"/>
                <a:ea typeface="隶书" pitchFamily="49" charset="-122"/>
                <a:cs typeface="David" pitchFamily="34" charset="-79"/>
              </a:rPr>
              <a:t>垃圾衍生燃料气化发电项目</a:t>
            </a:r>
            <a:endParaRPr lang="zh-CN" altLang="en-US" sz="4000" dirty="0">
              <a:solidFill>
                <a:srgbClr val="006600"/>
              </a:solidFill>
              <a:latin typeface="隶书" pitchFamily="49" charset="-122"/>
              <a:ea typeface="隶书" pitchFamily="49" charset="-122"/>
              <a:cs typeface="David" pitchFamily="34" charset="-79"/>
            </a:endParaRPr>
          </a:p>
        </p:txBody>
      </p:sp>
      <p:sp>
        <p:nvSpPr>
          <p:cNvPr id="3" name="TextBox 2"/>
          <p:cNvSpPr txBox="1"/>
          <p:nvPr/>
        </p:nvSpPr>
        <p:spPr>
          <a:xfrm>
            <a:off x="4572000" y="5715016"/>
            <a:ext cx="4000528" cy="461665"/>
          </a:xfrm>
          <a:prstGeom prst="rect">
            <a:avLst/>
          </a:prstGeom>
          <a:noFill/>
        </p:spPr>
        <p:txBody>
          <a:bodyPr wrap="square" rtlCol="0">
            <a:spAutoFit/>
          </a:bodyPr>
          <a:lstStyle/>
          <a:p>
            <a:r>
              <a:rPr lang="zh-CN" altLang="en-US" sz="2400" dirty="0" smtClean="0">
                <a:solidFill>
                  <a:srgbClr val="007A37"/>
                </a:solidFill>
                <a:latin typeface="隶书" pitchFamily="49" charset="-122"/>
                <a:ea typeface="隶书" pitchFamily="49" charset="-122"/>
              </a:rPr>
              <a:t>新弘源科技股份有限公司</a:t>
            </a:r>
            <a:endParaRPr lang="zh-CN" altLang="en-US" sz="2400" dirty="0">
              <a:solidFill>
                <a:srgbClr val="007A37"/>
              </a:solidFill>
              <a:latin typeface="隶书" pitchFamily="49" charset="-122"/>
              <a:ea typeface="隶书" pitchFamily="49" charset="-122"/>
            </a:endParaRPr>
          </a:p>
        </p:txBody>
      </p:sp>
      <p:pic>
        <p:nvPicPr>
          <p:cNvPr id="5" name="图片 8" descr="2008年12月实验报告（餐厨垃圾-气体）（图片3）.png"/>
          <p:cNvPicPr>
            <a:picLocks noChangeAspect="1"/>
          </p:cNvPicPr>
          <p:nvPr/>
        </p:nvPicPr>
        <p:blipFill>
          <a:blip r:embed="rId3" cstate="print"/>
          <a:srcRect/>
          <a:stretch>
            <a:fillRect/>
          </a:stretch>
        </p:blipFill>
        <p:spPr bwMode="auto">
          <a:xfrm>
            <a:off x="0" y="3571876"/>
            <a:ext cx="1500198" cy="1571636"/>
          </a:xfrm>
          <a:prstGeom prst="rect">
            <a:avLst/>
          </a:prstGeom>
          <a:noFill/>
          <a:ln w="9525">
            <a:noFill/>
            <a:miter lim="800000"/>
            <a:headEnd/>
            <a:tailEnd/>
          </a:ln>
        </p:spPr>
      </p:pic>
      <p:pic>
        <p:nvPicPr>
          <p:cNvPr id="6" name="Picture 2" descr="1300177854"/>
          <p:cNvPicPr>
            <a:picLocks noChangeAspect="1" noChangeArrowheads="1"/>
          </p:cNvPicPr>
          <p:nvPr/>
        </p:nvPicPr>
        <p:blipFill>
          <a:blip r:embed="rId4" cstate="print"/>
          <a:srcRect/>
          <a:stretch>
            <a:fillRect/>
          </a:stretch>
        </p:blipFill>
        <p:spPr bwMode="auto">
          <a:xfrm>
            <a:off x="3071802" y="3571876"/>
            <a:ext cx="1500198" cy="1571636"/>
          </a:xfrm>
          <a:prstGeom prst="rect">
            <a:avLst/>
          </a:prstGeom>
          <a:noFill/>
          <a:ln w="3175">
            <a:solidFill>
              <a:schemeClr val="tx1"/>
            </a:solidFill>
            <a:miter lim="800000"/>
            <a:headEnd/>
            <a:tailEnd/>
          </a:ln>
        </p:spPr>
      </p:pic>
      <p:pic>
        <p:nvPicPr>
          <p:cNvPr id="7" name="图片 1" descr="煤质化SL550669.JPG"/>
          <p:cNvPicPr>
            <a:picLocks noChangeAspect="1"/>
          </p:cNvPicPr>
          <p:nvPr/>
        </p:nvPicPr>
        <p:blipFill>
          <a:blip r:embed="rId5" cstate="print"/>
          <a:srcRect/>
          <a:stretch>
            <a:fillRect/>
          </a:stretch>
        </p:blipFill>
        <p:spPr bwMode="auto">
          <a:xfrm>
            <a:off x="4572000" y="3571876"/>
            <a:ext cx="1428760" cy="1571636"/>
          </a:xfrm>
          <a:prstGeom prst="rect">
            <a:avLst/>
          </a:prstGeom>
          <a:noFill/>
          <a:ln w="9525">
            <a:noFill/>
            <a:miter lim="800000"/>
            <a:headEnd/>
            <a:tailEnd/>
          </a:ln>
        </p:spPr>
      </p:pic>
      <p:pic>
        <p:nvPicPr>
          <p:cNvPr id="8" name="Picture 7"/>
          <p:cNvPicPr>
            <a:picLocks noChangeAspect="1" noChangeArrowheads="1"/>
          </p:cNvPicPr>
          <p:nvPr/>
        </p:nvPicPr>
        <p:blipFill>
          <a:blip r:embed="rId6" cstate="print"/>
          <a:srcRect/>
          <a:stretch>
            <a:fillRect/>
          </a:stretch>
        </p:blipFill>
        <p:spPr bwMode="auto">
          <a:xfrm>
            <a:off x="1500166" y="3571876"/>
            <a:ext cx="1571636" cy="1571636"/>
          </a:xfrm>
          <a:prstGeom prst="rect">
            <a:avLst/>
          </a:prstGeom>
          <a:noFill/>
          <a:ln w="9525">
            <a:noFill/>
            <a:miter lim="800000"/>
            <a:headEnd/>
            <a:tailEnd/>
          </a:ln>
          <a:effectLst/>
        </p:spPr>
      </p:pic>
      <p:pic>
        <p:nvPicPr>
          <p:cNvPr id="10" name="Picture 2" descr="c:\users\hp\appdata\roaming\360se6\User Data\temp\u=2487246871,886553042&amp;fm=21&amp;gp=0.jpg"/>
          <p:cNvPicPr>
            <a:picLocks noChangeAspect="1" noChangeArrowheads="1"/>
          </p:cNvPicPr>
          <p:nvPr/>
        </p:nvPicPr>
        <p:blipFill>
          <a:blip r:embed="rId7" cstate="print"/>
          <a:srcRect/>
          <a:stretch>
            <a:fillRect/>
          </a:stretch>
        </p:blipFill>
        <p:spPr bwMode="auto">
          <a:xfrm>
            <a:off x="6000760" y="3571876"/>
            <a:ext cx="1571636" cy="1571637"/>
          </a:xfrm>
          <a:prstGeom prst="rect">
            <a:avLst/>
          </a:prstGeom>
          <a:noFill/>
        </p:spPr>
      </p:pic>
      <p:pic>
        <p:nvPicPr>
          <p:cNvPr id="11" name="Picture 18" descr="c:\users\hp\appdata\roaming\360se6\User Data\temp\u=1481588358,2984436719&amp;fm=21&amp;gp=0.jpg"/>
          <p:cNvPicPr>
            <a:picLocks noChangeAspect="1" noChangeArrowheads="1"/>
          </p:cNvPicPr>
          <p:nvPr/>
        </p:nvPicPr>
        <p:blipFill>
          <a:blip r:embed="rId8" cstate="print"/>
          <a:srcRect/>
          <a:stretch>
            <a:fillRect/>
          </a:stretch>
        </p:blipFill>
        <p:spPr bwMode="auto">
          <a:xfrm>
            <a:off x="7572396" y="3571876"/>
            <a:ext cx="1571604" cy="1571637"/>
          </a:xfrm>
          <a:prstGeom prst="rect">
            <a:avLst/>
          </a:prstGeom>
          <a:noFill/>
          <a:ln w="3175">
            <a:solidFill>
              <a:schemeClr val="tx1"/>
            </a:solid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hp\Desktop\95afee1f0f5e61e6e0fe0baf - 副本.jpg"/>
          <p:cNvPicPr>
            <a:picLocks noGrp="1" noChangeAspect="1" noChangeArrowheads="1"/>
          </p:cNvPicPr>
          <p:nvPr>
            <p:ph idx="1"/>
          </p:nvPr>
        </p:nvPicPr>
        <p:blipFill>
          <a:blip r:embed="rId2" cstate="print"/>
          <a:srcRect/>
          <a:stretch>
            <a:fillRect/>
          </a:stretch>
        </p:blipFill>
        <p:spPr bwMode="auto">
          <a:xfrm>
            <a:off x="785787" y="857232"/>
            <a:ext cx="7572428" cy="526893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1857356" y="357166"/>
            <a:ext cx="7000924" cy="2154436"/>
          </a:xfrm>
          <a:prstGeom prst="rect">
            <a:avLst/>
          </a:prstGeom>
          <a:noFill/>
        </p:spPr>
        <p:txBody>
          <a:bodyPr wrap="square" rtlCol="0">
            <a:spAutoFit/>
          </a:bodyPr>
          <a:lstStyle/>
          <a:p>
            <a:endParaRPr lang="en-US" altLang="zh-CN" sz="1400" b="1" dirty="0" smtClean="0">
              <a:latin typeface="华文仿宋" pitchFamily="2" charset="-122"/>
              <a:ea typeface="华文仿宋" pitchFamily="2" charset="-122"/>
            </a:endParaRPr>
          </a:p>
          <a:p>
            <a:endParaRPr lang="en-US" altLang="zh-CN" sz="2000" dirty="0" smtClean="0">
              <a:latin typeface="华文行楷" pitchFamily="2" charset="-122"/>
              <a:ea typeface="华文行楷" pitchFamily="2" charset="-122"/>
            </a:endParaRPr>
          </a:p>
          <a:p>
            <a:r>
              <a:rPr lang="zh-CN" altLang="en-US" sz="1400" dirty="0" smtClean="0">
                <a:latin typeface="华文仿宋" pitchFamily="2" charset="-122"/>
                <a:ea typeface="华文仿宋" pitchFamily="2" charset="-122"/>
              </a:rPr>
              <a:t>   </a:t>
            </a:r>
            <a:endParaRPr lang="en-US" altLang="zh-CN" sz="1600" b="1" dirty="0" smtClean="0">
              <a:latin typeface="华文仿宋" pitchFamily="2" charset="-122"/>
              <a:ea typeface="华文仿宋" pitchFamily="2" charset="-122"/>
            </a:endParaRPr>
          </a:p>
          <a:p>
            <a:endParaRPr lang="en-US" altLang="zh-CN" sz="1600" b="1" dirty="0" smtClean="0">
              <a:latin typeface="华文仿宋" pitchFamily="2" charset="-122"/>
              <a:ea typeface="华文仿宋" pitchFamily="2" charset="-122"/>
            </a:endParaRPr>
          </a:p>
          <a:p>
            <a:endParaRPr lang="en-US" altLang="zh-CN" sz="1400" b="1" dirty="0" smtClean="0">
              <a:latin typeface="华文仿宋" pitchFamily="2" charset="-122"/>
              <a:ea typeface="华文仿宋" pitchFamily="2" charset="-122"/>
            </a:endParaRPr>
          </a:p>
          <a:p>
            <a:endParaRPr lang="en-US" altLang="zh-CN" sz="1600" dirty="0" smtClean="0">
              <a:latin typeface="+mn-ea"/>
              <a:ea typeface="+mn-ea"/>
            </a:endParaRPr>
          </a:p>
          <a:p>
            <a:endParaRPr lang="en-US" altLang="zh-CN" sz="2000" dirty="0" smtClean="0">
              <a:latin typeface="华文行楷" pitchFamily="2" charset="-122"/>
              <a:ea typeface="华文行楷" pitchFamily="2" charset="-122"/>
            </a:endParaRPr>
          </a:p>
          <a:p>
            <a:endParaRPr lang="zh-CN" altLang="en-US" sz="2000" dirty="0">
              <a:latin typeface="华文行楷" pitchFamily="2" charset="-122"/>
              <a:ea typeface="华文行楷" pitchFamily="2" charset="-122"/>
            </a:endParaRPr>
          </a:p>
        </p:txBody>
      </p:sp>
      <p:sp>
        <p:nvSpPr>
          <p:cNvPr id="4" name="矩形 3"/>
          <p:cNvSpPr/>
          <p:nvPr/>
        </p:nvSpPr>
        <p:spPr>
          <a:xfrm>
            <a:off x="2286000" y="1285860"/>
            <a:ext cx="6429404" cy="4278094"/>
          </a:xfrm>
          <a:prstGeom prst="rect">
            <a:avLst/>
          </a:prstGeom>
        </p:spPr>
        <p:txBody>
          <a:bodyPr wrap="square">
            <a:spAutoFit/>
          </a:bodyPr>
          <a:lstStyle/>
          <a:p>
            <a:r>
              <a:rPr lang="zh-CN" altLang="en-US" sz="1600" dirty="0" smtClean="0">
                <a:latin typeface="华文仿宋" pitchFamily="2" charset="-122"/>
                <a:ea typeface="华文仿宋" pitchFamily="2" charset="-122"/>
              </a:rPr>
              <a:t>      自</a:t>
            </a:r>
            <a:r>
              <a:rPr lang="en-US" altLang="zh-CN" sz="1600" dirty="0" smtClean="0">
                <a:latin typeface="华文仿宋" pitchFamily="2" charset="-122"/>
                <a:ea typeface="华文仿宋" pitchFamily="2" charset="-122"/>
              </a:rPr>
              <a:t> 1903</a:t>
            </a:r>
            <a:r>
              <a:rPr lang="zh-CN" altLang="en-US" sz="1600" dirty="0" smtClean="0">
                <a:latin typeface="华文仿宋" pitchFamily="2" charset="-122"/>
                <a:ea typeface="华文仿宋" pitchFamily="2" charset="-122"/>
              </a:rPr>
              <a:t>年丹麦开始采用焚烧方式处理生活垃圾，已有一百多年历史。在发展过程中，发现不经处理的原生垃圾直接焚烧，存在垃圾热值低燃烧温度不稳定、发电效率低、锅炉腐蚀及故障率高，尤其是存在二噁英等次生污染问题。为此，德国于</a:t>
            </a:r>
            <a:r>
              <a:rPr lang="en-US" altLang="zh-CN" sz="1600" dirty="0" smtClean="0">
                <a:latin typeface="华文仿宋" pitchFamily="2" charset="-122"/>
                <a:ea typeface="华文仿宋" pitchFamily="2" charset="-122"/>
              </a:rPr>
              <a:t>2000</a:t>
            </a:r>
            <a:r>
              <a:rPr lang="zh-CN" altLang="en-US" sz="1600" dirty="0" smtClean="0">
                <a:latin typeface="华文仿宋" pitchFamily="2" charset="-122"/>
                <a:ea typeface="华文仿宋" pitchFamily="2" charset="-122"/>
              </a:rPr>
              <a:t>年颁布</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德国生活垃圾处理技术条例</a:t>
            </a:r>
            <a:r>
              <a:rPr lang="en-US" altLang="zh-CN" sz="1600" dirty="0" smtClean="0">
                <a:latin typeface="华文仿宋" pitchFamily="2" charset="-122"/>
                <a:ea typeface="华文仿宋" pitchFamily="2" charset="-122"/>
              </a:rPr>
              <a:t>》(</a:t>
            </a:r>
            <a:r>
              <a:rPr lang="en-US" sz="1600" dirty="0" err="1" smtClean="0">
                <a:latin typeface="华文仿宋" pitchFamily="2" charset="-122"/>
                <a:ea typeface="华文仿宋" pitchFamily="2" charset="-122"/>
              </a:rPr>
              <a:t>TASiedlungsabfall</a:t>
            </a:r>
            <a:r>
              <a:rPr lang="en-US"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，制定了垃圾的入炉标准，规定未经分类的垃圾禁止直接入炉焚烧。</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      在严格标准限制之下，发达国家采取垃圾分类收集和工厂化预处理两种措施，提高入炉垃圾的质量。德国开发的衍生燃料（</a:t>
            </a:r>
            <a:r>
              <a:rPr lang="en-US" altLang="zh-CN" sz="1600" dirty="0" smtClean="0">
                <a:latin typeface="华文仿宋" pitchFamily="2" charset="-122"/>
                <a:ea typeface="华文仿宋" pitchFamily="2" charset="-122"/>
              </a:rPr>
              <a:t>RDF</a:t>
            </a:r>
            <a:r>
              <a:rPr lang="zh-CN" altLang="en-US" sz="1600" dirty="0" smtClean="0">
                <a:latin typeface="华文仿宋" pitchFamily="2" charset="-122"/>
                <a:ea typeface="华文仿宋" pitchFamily="2" charset="-122"/>
              </a:rPr>
              <a:t>）技术，即通过对垃圾的分选分类、干燥，制成热值约</a:t>
            </a:r>
            <a:r>
              <a:rPr lang="en-US" altLang="zh-CN" sz="1600" dirty="0" smtClean="0">
                <a:latin typeface="华文仿宋" pitchFamily="2" charset="-122"/>
                <a:ea typeface="华文仿宋" pitchFamily="2" charset="-122"/>
              </a:rPr>
              <a:t>4000</a:t>
            </a:r>
            <a:r>
              <a:rPr lang="zh-CN" altLang="en-US" sz="1600" dirty="0" smtClean="0">
                <a:latin typeface="华文仿宋" pitchFamily="2" charset="-122"/>
                <a:ea typeface="华文仿宋" pitchFamily="2" charset="-122"/>
              </a:rPr>
              <a:t>大卡的</a:t>
            </a:r>
            <a:r>
              <a:rPr lang="en-US" altLang="zh-CN" sz="1600" dirty="0" smtClean="0">
                <a:latin typeface="华文仿宋" pitchFamily="2" charset="-122"/>
                <a:ea typeface="华文仿宋" pitchFamily="2" charset="-122"/>
              </a:rPr>
              <a:t>RDF</a:t>
            </a:r>
            <a:r>
              <a:rPr lang="zh-CN" altLang="en-US" sz="1600" dirty="0" smtClean="0">
                <a:latin typeface="华文仿宋" pitchFamily="2" charset="-122"/>
                <a:ea typeface="华文仿宋" pitchFamily="2" charset="-122"/>
              </a:rPr>
              <a:t>后入炉焚烧，极大改善了焚烧炉工况，提高了发电效率，减少了锅炉故障率和烟气污染物，尤其是降低了二噁英等污染物的排放量，实现了焚烧烟气的近零排放。</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    我国的生活垃圾成分更为复杂，可燃性更差，存在的次生污染问题更为突出。在社会化分类收集推行困难情况下，工厂化处理方式，是适合我国国情的垃圾清洁化焚烧技术的发展方向。</a:t>
            </a:r>
            <a:endParaRPr lang="en-US" altLang="zh-CN" sz="1600" dirty="0" smtClean="0">
              <a:latin typeface="隶书" pitchFamily="49" charset="-122"/>
              <a:ea typeface="隶书" pitchFamily="49" charset="-122"/>
            </a:endParaRPr>
          </a:p>
        </p:txBody>
      </p:sp>
      <p:sp>
        <p:nvSpPr>
          <p:cNvPr id="5" name="TextBox 4"/>
          <p:cNvSpPr txBox="1"/>
          <p:nvPr/>
        </p:nvSpPr>
        <p:spPr>
          <a:xfrm>
            <a:off x="2428860" y="500042"/>
            <a:ext cx="6072230" cy="461665"/>
          </a:xfrm>
          <a:prstGeom prst="rect">
            <a:avLst/>
          </a:prstGeom>
          <a:noFill/>
        </p:spPr>
        <p:txBody>
          <a:bodyPr wrap="square" rtlCol="0">
            <a:spAutoFit/>
          </a:bodyPr>
          <a:lstStyle/>
          <a:p>
            <a:r>
              <a:rPr lang="zh-CN" altLang="en-US" sz="2400" dirty="0" smtClean="0">
                <a:latin typeface="隶书" pitchFamily="49" charset="-122"/>
                <a:ea typeface="隶书" pitchFamily="49" charset="-122"/>
              </a:rPr>
              <a:t>    发达国家垃圾焚烧技术的发展现状</a:t>
            </a:r>
            <a:endParaRPr lang="zh-CN" altLang="en-US" sz="2400" dirty="0">
              <a:latin typeface="隶书" pitchFamily="49" charset="-122"/>
              <a:ea typeface="隶书" pitchFamily="49"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1857356" y="357166"/>
            <a:ext cx="7000924" cy="2154436"/>
          </a:xfrm>
          <a:prstGeom prst="rect">
            <a:avLst/>
          </a:prstGeom>
          <a:noFill/>
        </p:spPr>
        <p:txBody>
          <a:bodyPr wrap="square" rtlCol="0">
            <a:spAutoFit/>
          </a:bodyPr>
          <a:lstStyle/>
          <a:p>
            <a:endParaRPr lang="en-US" altLang="zh-CN" sz="1400" b="1" dirty="0" smtClean="0">
              <a:latin typeface="华文仿宋" pitchFamily="2" charset="-122"/>
              <a:ea typeface="华文仿宋" pitchFamily="2" charset="-122"/>
            </a:endParaRPr>
          </a:p>
          <a:p>
            <a:endParaRPr lang="en-US" altLang="zh-CN" sz="2000" dirty="0" smtClean="0">
              <a:latin typeface="华文行楷" pitchFamily="2" charset="-122"/>
              <a:ea typeface="华文行楷" pitchFamily="2" charset="-122"/>
            </a:endParaRPr>
          </a:p>
          <a:p>
            <a:r>
              <a:rPr lang="zh-CN" altLang="en-US" sz="1400" dirty="0" smtClean="0">
                <a:latin typeface="华文仿宋" pitchFamily="2" charset="-122"/>
                <a:ea typeface="华文仿宋" pitchFamily="2" charset="-122"/>
              </a:rPr>
              <a:t>   </a:t>
            </a:r>
            <a:endParaRPr lang="en-US" altLang="zh-CN" sz="1600" b="1" dirty="0" smtClean="0">
              <a:latin typeface="华文仿宋" pitchFamily="2" charset="-122"/>
              <a:ea typeface="华文仿宋" pitchFamily="2" charset="-122"/>
            </a:endParaRPr>
          </a:p>
          <a:p>
            <a:endParaRPr lang="en-US" altLang="zh-CN" sz="1600" b="1" dirty="0" smtClean="0">
              <a:latin typeface="华文仿宋" pitchFamily="2" charset="-122"/>
              <a:ea typeface="华文仿宋" pitchFamily="2" charset="-122"/>
            </a:endParaRPr>
          </a:p>
          <a:p>
            <a:endParaRPr lang="en-US" altLang="zh-CN" sz="1400" b="1" dirty="0" smtClean="0">
              <a:latin typeface="华文仿宋" pitchFamily="2" charset="-122"/>
              <a:ea typeface="华文仿宋" pitchFamily="2" charset="-122"/>
            </a:endParaRPr>
          </a:p>
          <a:p>
            <a:endParaRPr lang="en-US" altLang="zh-CN" sz="1600" dirty="0" smtClean="0">
              <a:latin typeface="+mn-ea"/>
              <a:ea typeface="+mn-ea"/>
            </a:endParaRPr>
          </a:p>
          <a:p>
            <a:endParaRPr lang="en-US" altLang="zh-CN" sz="2000" dirty="0" smtClean="0">
              <a:latin typeface="华文行楷" pitchFamily="2" charset="-122"/>
              <a:ea typeface="华文行楷" pitchFamily="2" charset="-122"/>
            </a:endParaRPr>
          </a:p>
          <a:p>
            <a:endParaRPr lang="zh-CN" altLang="en-US" sz="2000" dirty="0">
              <a:latin typeface="华文行楷" pitchFamily="2" charset="-122"/>
              <a:ea typeface="华文行楷" pitchFamily="2" charset="-122"/>
            </a:endParaRPr>
          </a:p>
        </p:txBody>
      </p:sp>
      <p:sp>
        <p:nvSpPr>
          <p:cNvPr id="4" name="矩形 3"/>
          <p:cNvSpPr/>
          <p:nvPr/>
        </p:nvSpPr>
        <p:spPr>
          <a:xfrm>
            <a:off x="2286000" y="1285860"/>
            <a:ext cx="6429404" cy="338554"/>
          </a:xfrm>
          <a:prstGeom prst="rect">
            <a:avLst/>
          </a:prstGeom>
        </p:spPr>
        <p:txBody>
          <a:bodyPr wrap="square">
            <a:spAutoFit/>
          </a:bodyPr>
          <a:lstStyle/>
          <a:p>
            <a:r>
              <a:rPr lang="zh-CN" altLang="en-US" sz="1600" dirty="0" smtClean="0">
                <a:latin typeface="华文仿宋" pitchFamily="2" charset="-122"/>
                <a:ea typeface="华文仿宋" pitchFamily="2" charset="-122"/>
              </a:rPr>
              <a:t>     </a:t>
            </a:r>
            <a:endParaRPr lang="en-US" altLang="zh-CN" sz="1600" dirty="0" smtClean="0">
              <a:latin typeface="隶书" pitchFamily="49" charset="-122"/>
              <a:ea typeface="隶书" pitchFamily="49" charset="-122"/>
            </a:endParaRPr>
          </a:p>
        </p:txBody>
      </p:sp>
      <p:sp>
        <p:nvSpPr>
          <p:cNvPr id="5" name="TextBox 4"/>
          <p:cNvSpPr txBox="1"/>
          <p:nvPr/>
        </p:nvSpPr>
        <p:spPr>
          <a:xfrm>
            <a:off x="2428860" y="500042"/>
            <a:ext cx="6072230" cy="461665"/>
          </a:xfrm>
          <a:prstGeom prst="rect">
            <a:avLst/>
          </a:prstGeom>
          <a:noFill/>
        </p:spPr>
        <p:txBody>
          <a:bodyPr wrap="square" rtlCol="0">
            <a:spAutoFit/>
          </a:bodyPr>
          <a:lstStyle/>
          <a:p>
            <a:r>
              <a:rPr lang="zh-CN" altLang="en-US" sz="2400" dirty="0" smtClean="0">
                <a:latin typeface="隶书" pitchFamily="49" charset="-122"/>
                <a:ea typeface="隶书" pitchFamily="49" charset="-122"/>
              </a:rPr>
              <a:t>   </a:t>
            </a:r>
            <a:endParaRPr lang="zh-CN" altLang="en-US" sz="2400" dirty="0">
              <a:latin typeface="隶书" pitchFamily="49" charset="-122"/>
              <a:ea typeface="隶书" pitchFamily="49" charset="-122"/>
            </a:endParaRPr>
          </a:p>
        </p:txBody>
      </p:sp>
      <p:sp>
        <p:nvSpPr>
          <p:cNvPr id="7" name="TextBox 6"/>
          <p:cNvSpPr txBox="1"/>
          <p:nvPr/>
        </p:nvSpPr>
        <p:spPr>
          <a:xfrm>
            <a:off x="2428860" y="1214422"/>
            <a:ext cx="6072230" cy="584775"/>
          </a:xfrm>
          <a:prstGeom prst="rect">
            <a:avLst/>
          </a:prstGeom>
          <a:noFill/>
        </p:spPr>
        <p:txBody>
          <a:bodyPr wrap="square" rtlCol="0">
            <a:spAutoFit/>
          </a:bodyPr>
          <a:lstStyle/>
          <a:p>
            <a:r>
              <a:rPr lang="en-US" altLang="zh-CN" sz="3200" dirty="0" smtClean="0">
                <a:latin typeface="隶书" pitchFamily="49" charset="-122"/>
                <a:ea typeface="隶书" pitchFamily="49" charset="-122"/>
              </a:rPr>
              <a:t>MBC </a:t>
            </a:r>
            <a:r>
              <a:rPr lang="zh-CN" altLang="en-US" sz="3200" dirty="0" smtClean="0">
                <a:latin typeface="隶书" pitchFamily="49" charset="-122"/>
                <a:ea typeface="隶书" pitchFamily="49" charset="-122"/>
              </a:rPr>
              <a:t>技术与生产工艺简介</a:t>
            </a:r>
            <a:endParaRPr lang="zh-CN" altLang="en-US" sz="3200" dirty="0">
              <a:latin typeface="隶书" pitchFamily="49" charset="-122"/>
              <a:ea typeface="隶书" pitchFamily="49" charset="-122"/>
            </a:endParaRPr>
          </a:p>
        </p:txBody>
      </p:sp>
      <p:sp>
        <p:nvSpPr>
          <p:cNvPr id="8" name="TextBox 7"/>
          <p:cNvSpPr txBox="1"/>
          <p:nvPr/>
        </p:nvSpPr>
        <p:spPr>
          <a:xfrm>
            <a:off x="2071670" y="2357430"/>
            <a:ext cx="6572296" cy="2308324"/>
          </a:xfrm>
          <a:prstGeom prst="rect">
            <a:avLst/>
          </a:prstGeom>
          <a:noFill/>
        </p:spPr>
        <p:txBody>
          <a:bodyPr wrap="square" rtlCol="0">
            <a:spAutoFit/>
          </a:bodyPr>
          <a:lstStyle/>
          <a:p>
            <a:r>
              <a:rPr lang="en-US" altLang="zh-CN" sz="1600" dirty="0" smtClean="0">
                <a:latin typeface="华文仿宋" pitchFamily="2" charset="-122"/>
                <a:ea typeface="华文仿宋" pitchFamily="2" charset="-122"/>
              </a:rPr>
              <a:t>— </a:t>
            </a:r>
            <a:r>
              <a:rPr lang="zh-CN" altLang="en-US" sz="1600" dirty="0" smtClean="0">
                <a:latin typeface="华文仿宋" pitchFamily="2" charset="-122"/>
                <a:ea typeface="华文仿宋" pitchFamily="2" charset="-122"/>
              </a:rPr>
              <a:t>我公司自</a:t>
            </a:r>
            <a:r>
              <a:rPr lang="en-US" altLang="zh-CN" sz="1600" dirty="0" smtClean="0">
                <a:latin typeface="华文仿宋" pitchFamily="2" charset="-122"/>
                <a:ea typeface="华文仿宋" pitchFamily="2" charset="-122"/>
              </a:rPr>
              <a:t>2007</a:t>
            </a:r>
            <a:r>
              <a:rPr lang="zh-CN" altLang="en-US" sz="1600" dirty="0" smtClean="0">
                <a:latin typeface="华文仿宋" pitchFamily="2" charset="-122"/>
                <a:ea typeface="华文仿宋" pitchFamily="2" charset="-122"/>
              </a:rPr>
              <a:t>年起借鉴国外先进技术，针对我国原生混合垃圾的特性，研发</a:t>
            </a:r>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a:t>
            </a:r>
            <a:r>
              <a:rPr lang="en-US" sz="1600" dirty="0" smtClean="0">
                <a:latin typeface="华文仿宋" pitchFamily="2" charset="-122"/>
                <a:ea typeface="华文仿宋" pitchFamily="2" charset="-122"/>
              </a:rPr>
              <a:t>Mechanical- Biological-Clean energy utilization</a:t>
            </a:r>
            <a:r>
              <a:rPr lang="zh-CN" altLang="en-US" sz="1600" dirty="0" smtClean="0">
                <a:latin typeface="华文仿宋" pitchFamily="2" charset="-122"/>
                <a:ea typeface="华文仿宋" pitchFamily="2" charset="-122"/>
              </a:rPr>
              <a:t>，机械</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生物</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能源清洁利用）技术。</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    MBC</a:t>
            </a:r>
            <a:r>
              <a:rPr lang="zh-CN" altLang="en-US" sz="1600" dirty="0" smtClean="0">
                <a:latin typeface="华文仿宋" pitchFamily="2" charset="-122"/>
                <a:ea typeface="华文仿宋" pitchFamily="2" charset="-122"/>
              </a:rPr>
              <a:t>通过工厂化机械</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生物联合处理技术，将垃圾制成衍生燃料</a:t>
            </a:r>
            <a:r>
              <a:rPr lang="en-US" altLang="zh-CN" sz="1600" dirty="0" smtClean="0">
                <a:latin typeface="华文仿宋" pitchFamily="2" charset="-122"/>
                <a:ea typeface="华文仿宋" pitchFamily="2" charset="-122"/>
              </a:rPr>
              <a:t>RDF</a:t>
            </a:r>
            <a:r>
              <a:rPr lang="zh-CN" altLang="en-US" sz="1600" dirty="0" smtClean="0">
                <a:latin typeface="华文仿宋" pitchFamily="2" charset="-122"/>
                <a:ea typeface="华文仿宋" pitchFamily="2" charset="-122"/>
              </a:rPr>
              <a:t>，采用控气型分级气化燃烧炉进行高效、清洁化发电。</a:t>
            </a:r>
            <a:endParaRPr lang="en-US" altLang="zh-CN" sz="1600"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     </a:t>
            </a:r>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具有占地面积小，模块化标准化建设，清洁化生产水平高，经济技术比好等优势，采用垃圾衍生燃料气化燃烧方式，从源头上解决了垃圾直接焚烧存在的弊端。</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     MBC</a:t>
            </a:r>
            <a:r>
              <a:rPr lang="zh-CN" altLang="en-US" sz="1600" dirty="0" smtClean="0">
                <a:latin typeface="华文仿宋" pitchFamily="2" charset="-122"/>
                <a:ea typeface="华文仿宋" pitchFamily="2" charset="-122"/>
              </a:rPr>
              <a:t>减少约 </a:t>
            </a:r>
            <a:r>
              <a:rPr lang="en-US" altLang="zh-CN" sz="1600" dirty="0" smtClean="0">
                <a:latin typeface="华文仿宋" pitchFamily="2" charset="-122"/>
                <a:ea typeface="华文仿宋" pitchFamily="2" charset="-122"/>
              </a:rPr>
              <a:t>45% </a:t>
            </a:r>
            <a:r>
              <a:rPr lang="zh-CN" altLang="en-US" sz="1600" dirty="0" smtClean="0">
                <a:latin typeface="华文仿宋" pitchFamily="2" charset="-122"/>
                <a:ea typeface="华文仿宋" pitchFamily="2" charset="-122"/>
              </a:rPr>
              <a:t>的垃圾焚烧</a:t>
            </a:r>
            <a:r>
              <a:rPr lang="zh-CN" altLang="en-US" sz="1600" smtClean="0">
                <a:latin typeface="华文仿宋" pitchFamily="2" charset="-122"/>
                <a:ea typeface="华文仿宋" pitchFamily="2" charset="-122"/>
              </a:rPr>
              <a:t>量，清洁化生产，</a:t>
            </a:r>
            <a:r>
              <a:rPr lang="zh-CN" altLang="en-US" sz="1600" dirty="0" smtClean="0">
                <a:latin typeface="华文仿宋" pitchFamily="2" charset="-122"/>
                <a:ea typeface="华文仿宋" pitchFamily="2" charset="-122"/>
              </a:rPr>
              <a:t>先进适用。</a:t>
            </a:r>
            <a:endParaRPr lang="zh-CN" altLang="en-US" sz="1600" dirty="0">
              <a:latin typeface="华文仿宋" pitchFamily="2" charset="-122"/>
              <a:ea typeface="华文仿宋"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81848" y="1357298"/>
            <a:ext cx="1440160" cy="4286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tx1"/>
                </a:solidFill>
                <a:latin typeface="黑体" pitchFamily="49" charset="-122"/>
                <a:ea typeface="黑体" pitchFamily="49" charset="-122"/>
              </a:rPr>
              <a:t>称重计量</a:t>
            </a:r>
            <a:endParaRPr lang="zh-CN" altLang="en-US" sz="1400" dirty="0">
              <a:solidFill>
                <a:schemeClr val="tx1"/>
              </a:solidFill>
              <a:latin typeface="黑体" pitchFamily="49" charset="-122"/>
              <a:ea typeface="黑体" pitchFamily="49" charset="-122"/>
            </a:endParaRPr>
          </a:p>
        </p:txBody>
      </p:sp>
      <p:sp>
        <p:nvSpPr>
          <p:cNvPr id="6" name="矩形 5"/>
          <p:cNvSpPr/>
          <p:nvPr/>
        </p:nvSpPr>
        <p:spPr>
          <a:xfrm>
            <a:off x="3142088" y="1357298"/>
            <a:ext cx="1440160" cy="4286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tx1"/>
                </a:solidFill>
                <a:latin typeface="黑体" pitchFamily="49" charset="-122"/>
                <a:ea typeface="黑体" pitchFamily="49" charset="-122"/>
              </a:rPr>
              <a:t>给料机</a:t>
            </a:r>
            <a:endParaRPr lang="zh-CN" altLang="en-US" sz="1400" dirty="0">
              <a:solidFill>
                <a:schemeClr val="tx1"/>
              </a:solidFill>
              <a:latin typeface="黑体" pitchFamily="49" charset="-122"/>
              <a:ea typeface="黑体" pitchFamily="49" charset="-122"/>
            </a:endParaRPr>
          </a:p>
        </p:txBody>
      </p:sp>
      <p:sp>
        <p:nvSpPr>
          <p:cNvPr id="7" name="矩形 6"/>
          <p:cNvSpPr/>
          <p:nvPr/>
        </p:nvSpPr>
        <p:spPr>
          <a:xfrm>
            <a:off x="5144056" y="1357298"/>
            <a:ext cx="1440160" cy="4286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tx1"/>
                </a:solidFill>
                <a:latin typeface="黑体" pitchFamily="49" charset="-122"/>
                <a:ea typeface="黑体" pitchFamily="49" charset="-122"/>
              </a:rPr>
              <a:t>资源化分选</a:t>
            </a:r>
            <a:endParaRPr lang="zh-CN" altLang="en-US" sz="1400" dirty="0">
              <a:solidFill>
                <a:schemeClr val="tx1"/>
              </a:solidFill>
              <a:latin typeface="黑体" pitchFamily="49" charset="-122"/>
              <a:ea typeface="黑体" pitchFamily="49" charset="-122"/>
            </a:endParaRPr>
          </a:p>
        </p:txBody>
      </p:sp>
      <p:sp>
        <p:nvSpPr>
          <p:cNvPr id="8" name="矩形 7"/>
          <p:cNvSpPr/>
          <p:nvPr/>
        </p:nvSpPr>
        <p:spPr>
          <a:xfrm>
            <a:off x="4071934" y="2357430"/>
            <a:ext cx="428628" cy="107157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rPr>
              <a:t>净化装置</a:t>
            </a:r>
            <a:endParaRPr lang="zh-CN" altLang="en-US" sz="1600" dirty="0">
              <a:solidFill>
                <a:schemeClr val="tx1"/>
              </a:solidFill>
            </a:endParaRPr>
          </a:p>
        </p:txBody>
      </p:sp>
      <p:sp>
        <p:nvSpPr>
          <p:cNvPr id="9" name="矩形 8"/>
          <p:cNvSpPr/>
          <p:nvPr/>
        </p:nvSpPr>
        <p:spPr>
          <a:xfrm>
            <a:off x="2928926" y="3929066"/>
            <a:ext cx="1714512" cy="4286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tx1"/>
                </a:solidFill>
                <a:latin typeface="黑体" pitchFamily="49" charset="-122"/>
                <a:ea typeface="黑体" pitchFamily="49" charset="-122"/>
              </a:rPr>
              <a:t>生物干化与煤质化</a:t>
            </a:r>
            <a:endParaRPr lang="zh-CN" altLang="en-US" sz="1400" dirty="0">
              <a:solidFill>
                <a:schemeClr val="tx1"/>
              </a:solidFill>
              <a:latin typeface="黑体" pitchFamily="49" charset="-122"/>
              <a:ea typeface="黑体" pitchFamily="49" charset="-122"/>
            </a:endParaRPr>
          </a:p>
        </p:txBody>
      </p:sp>
      <p:sp>
        <p:nvSpPr>
          <p:cNvPr id="10" name="矩形 9"/>
          <p:cNvSpPr/>
          <p:nvPr/>
        </p:nvSpPr>
        <p:spPr>
          <a:xfrm>
            <a:off x="3214678" y="5286388"/>
            <a:ext cx="1714512" cy="4286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tx1"/>
                </a:solidFill>
                <a:latin typeface="黑体" pitchFamily="49" charset="-122"/>
                <a:ea typeface="黑体" pitchFamily="49" charset="-122"/>
              </a:rPr>
              <a:t>衍生燃料（</a:t>
            </a:r>
            <a:r>
              <a:rPr lang="en-US" altLang="zh-CN" sz="1400" dirty="0" smtClean="0">
                <a:solidFill>
                  <a:schemeClr val="tx1"/>
                </a:solidFill>
                <a:latin typeface="黑体" pitchFamily="49" charset="-122"/>
                <a:ea typeface="黑体" pitchFamily="49" charset="-122"/>
              </a:rPr>
              <a:t>RDF</a:t>
            </a:r>
            <a:r>
              <a:rPr lang="zh-CN" altLang="en-US" sz="1400" dirty="0" smtClean="0">
                <a:solidFill>
                  <a:schemeClr val="tx1"/>
                </a:solidFill>
                <a:latin typeface="黑体" pitchFamily="49" charset="-122"/>
                <a:ea typeface="黑体" pitchFamily="49" charset="-122"/>
              </a:rPr>
              <a:t>）</a:t>
            </a:r>
            <a:endParaRPr lang="zh-CN" altLang="en-US" sz="1400" dirty="0">
              <a:solidFill>
                <a:schemeClr val="tx1"/>
              </a:solidFill>
              <a:latin typeface="黑体" pitchFamily="49" charset="-122"/>
              <a:ea typeface="黑体" pitchFamily="49" charset="-122"/>
            </a:endParaRPr>
          </a:p>
        </p:txBody>
      </p:sp>
      <p:sp>
        <p:nvSpPr>
          <p:cNvPr id="11" name="矩形 10"/>
          <p:cNvSpPr/>
          <p:nvPr/>
        </p:nvSpPr>
        <p:spPr>
          <a:xfrm>
            <a:off x="3143240" y="2357430"/>
            <a:ext cx="428628" cy="107157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rPr>
              <a:t>冷凝装置</a:t>
            </a:r>
            <a:endParaRPr lang="zh-CN" altLang="en-US" sz="1600" dirty="0">
              <a:solidFill>
                <a:schemeClr val="tx1"/>
              </a:solidFill>
            </a:endParaRPr>
          </a:p>
        </p:txBody>
      </p:sp>
      <p:sp>
        <p:nvSpPr>
          <p:cNvPr id="13" name="矩形 12"/>
          <p:cNvSpPr/>
          <p:nvPr/>
        </p:nvSpPr>
        <p:spPr>
          <a:xfrm>
            <a:off x="5214942" y="3929066"/>
            <a:ext cx="1369274" cy="4286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tx1"/>
                </a:solidFill>
                <a:latin typeface="黑体" pitchFamily="49" charset="-122"/>
                <a:ea typeface="黑体" pitchFamily="49" charset="-122"/>
              </a:rPr>
              <a:t>厨余垃圾</a:t>
            </a:r>
            <a:endParaRPr lang="zh-CN" altLang="en-US" sz="1400" dirty="0">
              <a:solidFill>
                <a:schemeClr val="tx1"/>
              </a:solidFill>
              <a:latin typeface="黑体" pitchFamily="49" charset="-122"/>
              <a:ea typeface="黑体" pitchFamily="49" charset="-122"/>
            </a:endParaRPr>
          </a:p>
        </p:txBody>
      </p:sp>
      <p:sp>
        <p:nvSpPr>
          <p:cNvPr id="16" name="TextBox 15"/>
          <p:cNvSpPr txBox="1"/>
          <p:nvPr/>
        </p:nvSpPr>
        <p:spPr>
          <a:xfrm>
            <a:off x="357158" y="714356"/>
            <a:ext cx="2736304" cy="338554"/>
          </a:xfrm>
          <a:prstGeom prst="rect">
            <a:avLst/>
          </a:prstGeom>
          <a:noFill/>
        </p:spPr>
        <p:txBody>
          <a:bodyPr wrap="square" rtlCol="0">
            <a:spAutoFit/>
          </a:bodyPr>
          <a:lstStyle/>
          <a:p>
            <a:pPr algn="ctr"/>
            <a:r>
              <a:rPr lang="zh-CN" altLang="en-US" sz="1600" b="1" dirty="0" smtClean="0">
                <a:latin typeface="黑体" pitchFamily="49" charset="-122"/>
                <a:ea typeface="黑体" pitchFamily="49" charset="-122"/>
              </a:rPr>
              <a:t>垃圾运输车入厂</a:t>
            </a:r>
            <a:endParaRPr lang="zh-CN" altLang="en-US" sz="1600" b="1" dirty="0">
              <a:latin typeface="黑体" pitchFamily="49" charset="-122"/>
              <a:ea typeface="黑体" pitchFamily="49" charset="-122"/>
            </a:endParaRPr>
          </a:p>
        </p:txBody>
      </p:sp>
      <p:cxnSp>
        <p:nvCxnSpPr>
          <p:cNvPr id="17" name="直接箭头连接符 16"/>
          <p:cNvCxnSpPr>
            <a:endCxn id="11" idx="0"/>
          </p:cNvCxnSpPr>
          <p:nvPr/>
        </p:nvCxnSpPr>
        <p:spPr>
          <a:xfrm rot="5400000">
            <a:off x="3072596" y="2071678"/>
            <a:ext cx="570710" cy="794"/>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endCxn id="8" idx="2"/>
          </p:cNvCxnSpPr>
          <p:nvPr/>
        </p:nvCxnSpPr>
        <p:spPr>
          <a:xfrm rot="16200000" flipV="1">
            <a:off x="4036217" y="3679031"/>
            <a:ext cx="500068" cy="6"/>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a:stCxn id="11" idx="1"/>
            <a:endCxn id="37" idx="3"/>
          </p:cNvCxnSpPr>
          <p:nvPr/>
        </p:nvCxnSpPr>
        <p:spPr>
          <a:xfrm rot="10800000">
            <a:off x="2214546" y="2654195"/>
            <a:ext cx="928694" cy="239020"/>
          </a:xfrm>
          <a:prstGeom prst="straightConnector1">
            <a:avLst/>
          </a:prstGeom>
          <a:ln w="254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85786" y="2500306"/>
            <a:ext cx="1428760" cy="307777"/>
          </a:xfrm>
          <a:prstGeom prst="rect">
            <a:avLst/>
          </a:prstGeom>
          <a:noFill/>
          <a:ln w="6350">
            <a:solidFill>
              <a:schemeClr val="tx1"/>
            </a:solidFill>
          </a:ln>
        </p:spPr>
        <p:txBody>
          <a:bodyPr wrap="square" rtlCol="0">
            <a:spAutoFit/>
          </a:bodyPr>
          <a:lstStyle/>
          <a:p>
            <a:pPr algn="ctr"/>
            <a:r>
              <a:rPr lang="zh-CN" altLang="en-US" sz="1400" dirty="0" smtClean="0">
                <a:latin typeface="黑体" pitchFamily="49" charset="-122"/>
                <a:ea typeface="黑体" pitchFamily="49" charset="-122"/>
              </a:rPr>
              <a:t>废气达标排放</a:t>
            </a:r>
            <a:endParaRPr lang="zh-CN" altLang="en-US" sz="1400" dirty="0">
              <a:latin typeface="黑体" pitchFamily="49" charset="-122"/>
              <a:ea typeface="黑体" pitchFamily="49" charset="-122"/>
            </a:endParaRPr>
          </a:p>
        </p:txBody>
      </p:sp>
      <p:cxnSp>
        <p:nvCxnSpPr>
          <p:cNvPr id="38" name="直接箭头连接符 37"/>
          <p:cNvCxnSpPr>
            <a:stCxn id="4" idx="3"/>
            <a:endCxn id="6" idx="1"/>
          </p:cNvCxnSpPr>
          <p:nvPr/>
        </p:nvCxnSpPr>
        <p:spPr>
          <a:xfrm>
            <a:off x="2422008" y="1571612"/>
            <a:ext cx="720080" cy="158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440320" y="1071547"/>
            <a:ext cx="663784" cy="307777"/>
          </a:xfrm>
          <a:prstGeom prst="rect">
            <a:avLst/>
          </a:prstGeom>
          <a:noFill/>
        </p:spPr>
        <p:txBody>
          <a:bodyPr wrap="square" rtlCol="0">
            <a:spAutoFit/>
          </a:bodyPr>
          <a:lstStyle/>
          <a:p>
            <a:pPr algn="ctr"/>
            <a:r>
              <a:rPr lang="zh-CN" altLang="en-US" sz="1400" b="1" dirty="0"/>
              <a:t>卸车</a:t>
            </a:r>
          </a:p>
        </p:txBody>
      </p:sp>
      <p:cxnSp>
        <p:nvCxnSpPr>
          <p:cNvPr id="42" name="直接箭头连接符 41"/>
          <p:cNvCxnSpPr>
            <a:stCxn id="6" idx="3"/>
            <a:endCxn id="7" idx="1"/>
          </p:cNvCxnSpPr>
          <p:nvPr/>
        </p:nvCxnSpPr>
        <p:spPr>
          <a:xfrm>
            <a:off x="4582248" y="1571612"/>
            <a:ext cx="561808" cy="158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5400000">
            <a:off x="4357686" y="2857496"/>
            <a:ext cx="2143140" cy="1588"/>
          </a:xfrm>
          <a:prstGeom prst="line">
            <a:avLst/>
          </a:prstGeom>
          <a:ln w="25400">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a:endCxn id="56" idx="1"/>
          </p:cNvCxnSpPr>
          <p:nvPr/>
        </p:nvCxnSpPr>
        <p:spPr>
          <a:xfrm>
            <a:off x="5429256" y="2285992"/>
            <a:ext cx="953192" cy="158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a:endCxn id="57" idx="1"/>
          </p:cNvCxnSpPr>
          <p:nvPr/>
        </p:nvCxnSpPr>
        <p:spPr>
          <a:xfrm>
            <a:off x="5429256" y="2857496"/>
            <a:ext cx="953192" cy="1"/>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a:endCxn id="58" idx="1"/>
          </p:cNvCxnSpPr>
          <p:nvPr/>
        </p:nvCxnSpPr>
        <p:spPr>
          <a:xfrm>
            <a:off x="5429256" y="3500438"/>
            <a:ext cx="1000132" cy="158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6382448" y="2143116"/>
            <a:ext cx="1152128" cy="28575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tx1"/>
                </a:solidFill>
                <a:latin typeface="黑体" pitchFamily="49" charset="-122"/>
                <a:ea typeface="黑体" pitchFamily="49" charset="-122"/>
              </a:rPr>
              <a:t>砖石渣土</a:t>
            </a:r>
            <a:endParaRPr lang="zh-CN" altLang="en-US" sz="1400" dirty="0">
              <a:solidFill>
                <a:schemeClr val="tx1"/>
              </a:solidFill>
              <a:latin typeface="黑体" pitchFamily="49" charset="-122"/>
              <a:ea typeface="黑体" pitchFamily="49" charset="-122"/>
            </a:endParaRPr>
          </a:p>
        </p:txBody>
      </p:sp>
      <p:sp>
        <p:nvSpPr>
          <p:cNvPr id="57" name="矩形 56"/>
          <p:cNvSpPr/>
          <p:nvPr/>
        </p:nvSpPr>
        <p:spPr>
          <a:xfrm>
            <a:off x="6382448" y="2714621"/>
            <a:ext cx="1152128" cy="285751"/>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latin typeface="黑体" pitchFamily="49" charset="-122"/>
                <a:ea typeface="黑体" pitchFamily="49" charset="-122"/>
              </a:rPr>
              <a:t>金属塑料瓶等</a:t>
            </a:r>
            <a:endParaRPr lang="zh-CN" altLang="en-US" sz="1200" dirty="0">
              <a:solidFill>
                <a:schemeClr val="tx1"/>
              </a:solidFill>
              <a:latin typeface="黑体" pitchFamily="49" charset="-122"/>
              <a:ea typeface="黑体" pitchFamily="49" charset="-122"/>
            </a:endParaRPr>
          </a:p>
        </p:txBody>
      </p:sp>
      <p:sp>
        <p:nvSpPr>
          <p:cNvPr id="58" name="矩形 57"/>
          <p:cNvSpPr/>
          <p:nvPr/>
        </p:nvSpPr>
        <p:spPr>
          <a:xfrm>
            <a:off x="6429388" y="3357562"/>
            <a:ext cx="1143008" cy="28575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tx1"/>
                </a:solidFill>
                <a:latin typeface="黑体" pitchFamily="49" charset="-122"/>
                <a:ea typeface="黑体" pitchFamily="49" charset="-122"/>
              </a:rPr>
              <a:t>可燃物</a:t>
            </a:r>
            <a:endParaRPr lang="zh-CN" altLang="en-US" sz="1400" dirty="0">
              <a:solidFill>
                <a:schemeClr val="tx1"/>
              </a:solidFill>
              <a:latin typeface="黑体" pitchFamily="49" charset="-122"/>
              <a:ea typeface="黑体" pitchFamily="49" charset="-122"/>
            </a:endParaRPr>
          </a:p>
        </p:txBody>
      </p:sp>
      <p:cxnSp>
        <p:nvCxnSpPr>
          <p:cNvPr id="59" name="直接箭头连接符 58"/>
          <p:cNvCxnSpPr>
            <a:stCxn id="13" idx="1"/>
            <a:endCxn id="9" idx="3"/>
          </p:cNvCxnSpPr>
          <p:nvPr/>
        </p:nvCxnSpPr>
        <p:spPr>
          <a:xfrm rot="10800000">
            <a:off x="4643438" y="4143380"/>
            <a:ext cx="571504" cy="158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a:endCxn id="11" idx="2"/>
          </p:cNvCxnSpPr>
          <p:nvPr/>
        </p:nvCxnSpPr>
        <p:spPr>
          <a:xfrm rot="5400000" flipH="1" flipV="1">
            <a:off x="3106724" y="3679037"/>
            <a:ext cx="500867" cy="794"/>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2214546" y="3551047"/>
            <a:ext cx="1071570" cy="307777"/>
          </a:xfrm>
          <a:prstGeom prst="rect">
            <a:avLst/>
          </a:prstGeom>
          <a:noFill/>
        </p:spPr>
        <p:txBody>
          <a:bodyPr wrap="square" rtlCol="0">
            <a:spAutoFit/>
          </a:bodyPr>
          <a:lstStyle/>
          <a:p>
            <a:pPr algn="ctr"/>
            <a:r>
              <a:rPr lang="zh-CN" altLang="en-US" sz="1400" b="1" dirty="0" smtClean="0">
                <a:latin typeface="黑体" pitchFamily="49" charset="-122"/>
                <a:ea typeface="黑体" pitchFamily="49" charset="-122"/>
              </a:rPr>
              <a:t>水蒸汽</a:t>
            </a:r>
            <a:endParaRPr lang="zh-CN" altLang="en-US" sz="1400" b="1" dirty="0">
              <a:latin typeface="黑体" pitchFamily="49" charset="-122"/>
              <a:ea typeface="黑体" pitchFamily="49" charset="-122"/>
            </a:endParaRPr>
          </a:p>
        </p:txBody>
      </p:sp>
      <p:sp>
        <p:nvSpPr>
          <p:cNvPr id="67" name="TextBox 66"/>
          <p:cNvSpPr txBox="1"/>
          <p:nvPr/>
        </p:nvSpPr>
        <p:spPr>
          <a:xfrm>
            <a:off x="4214810" y="3571876"/>
            <a:ext cx="857256" cy="307777"/>
          </a:xfrm>
          <a:prstGeom prst="rect">
            <a:avLst/>
          </a:prstGeom>
          <a:noFill/>
        </p:spPr>
        <p:txBody>
          <a:bodyPr wrap="square" rtlCol="0">
            <a:spAutoFit/>
          </a:bodyPr>
          <a:lstStyle/>
          <a:p>
            <a:pPr algn="ctr"/>
            <a:r>
              <a:rPr lang="zh-CN" altLang="en-US" sz="1400" b="1" dirty="0" smtClean="0">
                <a:latin typeface="黑体" pitchFamily="49" charset="-122"/>
                <a:ea typeface="黑体" pitchFamily="49" charset="-122"/>
              </a:rPr>
              <a:t>废气</a:t>
            </a:r>
            <a:endParaRPr lang="zh-CN" altLang="en-US" sz="1400" b="1" dirty="0">
              <a:latin typeface="黑体" pitchFamily="49" charset="-122"/>
              <a:ea typeface="黑体" pitchFamily="49" charset="-122"/>
            </a:endParaRPr>
          </a:p>
        </p:txBody>
      </p:sp>
      <p:sp>
        <p:nvSpPr>
          <p:cNvPr id="69" name="TextBox 68"/>
          <p:cNvSpPr txBox="1"/>
          <p:nvPr/>
        </p:nvSpPr>
        <p:spPr>
          <a:xfrm>
            <a:off x="4214810" y="2000240"/>
            <a:ext cx="857256" cy="307777"/>
          </a:xfrm>
          <a:prstGeom prst="rect">
            <a:avLst/>
          </a:prstGeom>
          <a:noFill/>
        </p:spPr>
        <p:txBody>
          <a:bodyPr wrap="square" rtlCol="0">
            <a:spAutoFit/>
          </a:bodyPr>
          <a:lstStyle/>
          <a:p>
            <a:pPr algn="ctr"/>
            <a:r>
              <a:rPr lang="zh-CN" altLang="en-US" sz="1400" b="1" dirty="0" smtClean="0">
                <a:latin typeface="黑体" pitchFamily="49" charset="-122"/>
                <a:ea typeface="黑体" pitchFamily="49" charset="-122"/>
              </a:rPr>
              <a:t>废气</a:t>
            </a:r>
            <a:endParaRPr lang="zh-CN" altLang="en-US" sz="1400" b="1" dirty="0">
              <a:latin typeface="黑体" pitchFamily="49" charset="-122"/>
              <a:ea typeface="黑体" pitchFamily="49" charset="-122"/>
            </a:endParaRPr>
          </a:p>
        </p:txBody>
      </p:sp>
      <p:sp>
        <p:nvSpPr>
          <p:cNvPr id="74" name="TextBox 73"/>
          <p:cNvSpPr txBox="1"/>
          <p:nvPr/>
        </p:nvSpPr>
        <p:spPr>
          <a:xfrm>
            <a:off x="7786710" y="2071678"/>
            <a:ext cx="1143008" cy="338554"/>
          </a:xfrm>
          <a:prstGeom prst="rect">
            <a:avLst/>
          </a:prstGeom>
          <a:noFill/>
        </p:spPr>
        <p:txBody>
          <a:bodyPr wrap="square" rtlCol="0">
            <a:spAutoFit/>
          </a:bodyPr>
          <a:lstStyle/>
          <a:p>
            <a:r>
              <a:rPr lang="zh-CN" altLang="en-US" sz="1600" dirty="0" smtClean="0">
                <a:latin typeface="黑体" pitchFamily="49" charset="-122"/>
                <a:ea typeface="黑体" pitchFamily="49" charset="-122"/>
              </a:rPr>
              <a:t>回收利用</a:t>
            </a:r>
            <a:endParaRPr lang="zh-CN" altLang="en-US" sz="1600" dirty="0">
              <a:latin typeface="黑体" pitchFamily="49" charset="-122"/>
              <a:ea typeface="黑体" pitchFamily="49" charset="-122"/>
            </a:endParaRPr>
          </a:p>
        </p:txBody>
      </p:sp>
      <p:sp>
        <p:nvSpPr>
          <p:cNvPr id="75" name="TextBox 74"/>
          <p:cNvSpPr txBox="1"/>
          <p:nvPr/>
        </p:nvSpPr>
        <p:spPr>
          <a:xfrm>
            <a:off x="7786710" y="2643182"/>
            <a:ext cx="1106938" cy="338554"/>
          </a:xfrm>
          <a:prstGeom prst="rect">
            <a:avLst/>
          </a:prstGeom>
          <a:noFill/>
        </p:spPr>
        <p:txBody>
          <a:bodyPr wrap="square" rtlCol="0">
            <a:spAutoFit/>
          </a:bodyPr>
          <a:lstStyle/>
          <a:p>
            <a:r>
              <a:rPr lang="zh-CN" altLang="en-US" sz="1600" dirty="0" smtClean="0">
                <a:latin typeface="黑体" pitchFamily="49" charset="-122"/>
                <a:ea typeface="黑体" pitchFamily="49" charset="-122"/>
              </a:rPr>
              <a:t>回收利用</a:t>
            </a:r>
            <a:endParaRPr lang="zh-CN" altLang="en-US" sz="1600" dirty="0">
              <a:latin typeface="黑体" pitchFamily="49" charset="-122"/>
              <a:ea typeface="黑体" pitchFamily="49" charset="-122"/>
            </a:endParaRPr>
          </a:p>
        </p:txBody>
      </p:sp>
      <p:cxnSp>
        <p:nvCxnSpPr>
          <p:cNvPr id="45" name="直接箭头连接符 44"/>
          <p:cNvCxnSpPr>
            <a:stCxn id="56" idx="3"/>
          </p:cNvCxnSpPr>
          <p:nvPr/>
        </p:nvCxnSpPr>
        <p:spPr>
          <a:xfrm>
            <a:off x="7534576" y="2285992"/>
            <a:ext cx="289954"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a:stCxn id="57" idx="3"/>
          </p:cNvCxnSpPr>
          <p:nvPr/>
        </p:nvCxnSpPr>
        <p:spPr>
          <a:xfrm>
            <a:off x="7534576" y="2857497"/>
            <a:ext cx="323572" cy="158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59" name="直接箭头连接符 158"/>
          <p:cNvCxnSpPr>
            <a:endCxn id="8" idx="0"/>
          </p:cNvCxnSpPr>
          <p:nvPr/>
        </p:nvCxnSpPr>
        <p:spPr>
          <a:xfrm rot="5400000">
            <a:off x="4000496" y="2071678"/>
            <a:ext cx="571504"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77" name="TextBox 176"/>
          <p:cNvSpPr txBox="1"/>
          <p:nvPr/>
        </p:nvSpPr>
        <p:spPr>
          <a:xfrm>
            <a:off x="2285984" y="2071678"/>
            <a:ext cx="785818" cy="307777"/>
          </a:xfrm>
          <a:prstGeom prst="rect">
            <a:avLst/>
          </a:prstGeom>
          <a:noFill/>
        </p:spPr>
        <p:txBody>
          <a:bodyPr wrap="square" rtlCol="0">
            <a:spAutoFit/>
          </a:bodyPr>
          <a:lstStyle/>
          <a:p>
            <a:r>
              <a:rPr lang="zh-CN" altLang="en-US" sz="1400" b="1" dirty="0" smtClean="0">
                <a:latin typeface="黑体" pitchFamily="49" charset="-122"/>
                <a:ea typeface="黑体" pitchFamily="49" charset="-122"/>
              </a:rPr>
              <a:t>水蒸汽</a:t>
            </a:r>
            <a:endParaRPr lang="zh-CN" altLang="en-US" sz="1400" b="1" dirty="0">
              <a:latin typeface="黑体" pitchFamily="49" charset="-122"/>
              <a:ea typeface="黑体" pitchFamily="49" charset="-122"/>
            </a:endParaRPr>
          </a:p>
        </p:txBody>
      </p:sp>
      <p:sp>
        <p:nvSpPr>
          <p:cNvPr id="211" name="下箭头 210"/>
          <p:cNvSpPr/>
          <p:nvPr/>
        </p:nvSpPr>
        <p:spPr>
          <a:xfrm>
            <a:off x="1428728" y="1142984"/>
            <a:ext cx="428628" cy="214314"/>
          </a:xfrm>
          <a:prstGeom prst="downArrow">
            <a:avLst>
              <a:gd name="adj1" fmla="val 50000"/>
              <a:gd name="adj2" fmla="val 5175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右箭头 235"/>
          <p:cNvSpPr/>
          <p:nvPr/>
        </p:nvSpPr>
        <p:spPr>
          <a:xfrm flipH="1">
            <a:off x="2500298" y="5357826"/>
            <a:ext cx="714380" cy="285752"/>
          </a:xfrm>
          <a:prstGeom prst="rightArrow">
            <a:avLst>
              <a:gd name="adj1" fmla="val 50000"/>
              <a:gd name="adj2" fmla="val 6264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箭头连接符 45"/>
          <p:cNvCxnSpPr>
            <a:stCxn id="8" idx="1"/>
            <a:endCxn id="11" idx="3"/>
          </p:cNvCxnSpPr>
          <p:nvPr/>
        </p:nvCxnSpPr>
        <p:spPr>
          <a:xfrm rot="10800000">
            <a:off x="3571868" y="2893215"/>
            <a:ext cx="500066" cy="1588"/>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785786" y="2928934"/>
            <a:ext cx="1428760" cy="338554"/>
          </a:xfrm>
          <a:prstGeom prst="rect">
            <a:avLst/>
          </a:prstGeom>
          <a:noFill/>
          <a:ln w="6350">
            <a:solidFill>
              <a:schemeClr val="tx1"/>
            </a:solidFill>
          </a:ln>
        </p:spPr>
        <p:txBody>
          <a:bodyPr wrap="square" rtlCol="0">
            <a:spAutoFit/>
          </a:bodyPr>
          <a:lstStyle/>
          <a:p>
            <a:r>
              <a:rPr lang="zh-CN" altLang="en-US" sz="1600" b="1" dirty="0" smtClean="0">
                <a:solidFill>
                  <a:srgbClr val="00B050"/>
                </a:solidFill>
              </a:rPr>
              <a:t>   </a:t>
            </a:r>
            <a:r>
              <a:rPr lang="zh-CN" altLang="en-US" sz="1400" dirty="0" smtClean="0">
                <a:latin typeface="黑体" pitchFamily="49" charset="-122"/>
                <a:ea typeface="黑体" pitchFamily="49" charset="-122"/>
              </a:rPr>
              <a:t>冷凝水回用</a:t>
            </a:r>
            <a:endParaRPr lang="zh-CN" altLang="en-US" sz="1400" dirty="0">
              <a:latin typeface="黑体" pitchFamily="49" charset="-122"/>
              <a:ea typeface="黑体" pitchFamily="49" charset="-122"/>
            </a:endParaRPr>
          </a:p>
        </p:txBody>
      </p:sp>
      <p:cxnSp>
        <p:nvCxnSpPr>
          <p:cNvPr id="54" name="直接箭头连接符 53"/>
          <p:cNvCxnSpPr>
            <a:stCxn id="11" idx="1"/>
          </p:cNvCxnSpPr>
          <p:nvPr/>
        </p:nvCxnSpPr>
        <p:spPr>
          <a:xfrm rot="10800000" flipV="1">
            <a:off x="2214546" y="2893214"/>
            <a:ext cx="928694" cy="178595"/>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83" name="右箭头 82"/>
          <p:cNvSpPr/>
          <p:nvPr/>
        </p:nvSpPr>
        <p:spPr>
          <a:xfrm flipH="1">
            <a:off x="1357290" y="5286388"/>
            <a:ext cx="642942" cy="357190"/>
          </a:xfrm>
          <a:prstGeom prst="rightArrow">
            <a:avLst>
              <a:gd name="adj1" fmla="val 50000"/>
              <a:gd name="adj2" fmla="val 62642"/>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RDF </a:t>
            </a:r>
            <a:endParaRPr lang="zh-CN" altLang="en-US" dirty="0"/>
          </a:p>
        </p:txBody>
      </p:sp>
      <p:sp>
        <p:nvSpPr>
          <p:cNvPr id="84" name="TextBox 83"/>
          <p:cNvSpPr txBox="1"/>
          <p:nvPr/>
        </p:nvSpPr>
        <p:spPr>
          <a:xfrm>
            <a:off x="642910" y="5286388"/>
            <a:ext cx="714380" cy="338554"/>
          </a:xfrm>
          <a:prstGeom prst="rect">
            <a:avLst/>
          </a:prstGeom>
          <a:noFill/>
          <a:ln w="6350">
            <a:solidFill>
              <a:schemeClr val="bg1"/>
            </a:solidFill>
          </a:ln>
        </p:spPr>
        <p:txBody>
          <a:bodyPr wrap="square" rtlCol="0">
            <a:spAutoFit/>
          </a:bodyPr>
          <a:lstStyle/>
          <a:p>
            <a:endParaRPr lang="zh-CN" altLang="en-US" sz="1600" dirty="0">
              <a:solidFill>
                <a:srgbClr val="00B050"/>
              </a:solidFill>
              <a:latin typeface="华文琥珀" pitchFamily="2" charset="-122"/>
              <a:ea typeface="华文琥珀" pitchFamily="2" charset="-122"/>
            </a:endParaRPr>
          </a:p>
        </p:txBody>
      </p:sp>
      <p:sp>
        <p:nvSpPr>
          <p:cNvPr id="47" name="TextBox 46"/>
          <p:cNvSpPr txBox="1"/>
          <p:nvPr/>
        </p:nvSpPr>
        <p:spPr>
          <a:xfrm>
            <a:off x="3214678" y="4643446"/>
            <a:ext cx="1143008" cy="307777"/>
          </a:xfrm>
          <a:prstGeom prst="rect">
            <a:avLst/>
          </a:prstGeom>
          <a:noFill/>
          <a:ln w="3175">
            <a:solidFill>
              <a:schemeClr val="tx1"/>
            </a:solidFill>
          </a:ln>
        </p:spPr>
        <p:txBody>
          <a:bodyPr wrap="square" rtlCol="0">
            <a:spAutoFit/>
          </a:bodyPr>
          <a:lstStyle/>
          <a:p>
            <a:r>
              <a:rPr lang="zh-CN" altLang="en-US" sz="1400" dirty="0" smtClean="0">
                <a:latin typeface="黑体" pitchFamily="49" charset="-122"/>
                <a:ea typeface="黑体" pitchFamily="49" charset="-122"/>
              </a:rPr>
              <a:t>  物料混合</a:t>
            </a:r>
            <a:endParaRPr lang="zh-CN" altLang="en-US" sz="1400" dirty="0">
              <a:latin typeface="黑体" pitchFamily="49" charset="-122"/>
              <a:ea typeface="黑体" pitchFamily="49" charset="-122"/>
            </a:endParaRPr>
          </a:p>
        </p:txBody>
      </p:sp>
      <p:sp>
        <p:nvSpPr>
          <p:cNvPr id="50" name="TextBox 49"/>
          <p:cNvSpPr txBox="1"/>
          <p:nvPr/>
        </p:nvSpPr>
        <p:spPr>
          <a:xfrm>
            <a:off x="857224" y="5286388"/>
            <a:ext cx="1643074" cy="369332"/>
          </a:xfrm>
          <a:prstGeom prst="rect">
            <a:avLst/>
          </a:prstGeom>
          <a:noFill/>
          <a:ln w="19050">
            <a:solidFill>
              <a:schemeClr val="tx1"/>
            </a:solidFill>
          </a:ln>
        </p:spPr>
        <p:txBody>
          <a:bodyPr wrap="square" rtlCol="0">
            <a:spAutoFit/>
          </a:bodyPr>
          <a:lstStyle/>
          <a:p>
            <a:r>
              <a:rPr lang="en-US" altLang="zh-CN" dirty="0" smtClean="0">
                <a:latin typeface="黑体" pitchFamily="49" charset="-122"/>
                <a:ea typeface="黑体" pitchFamily="49" charset="-122"/>
              </a:rPr>
              <a:t>  </a:t>
            </a:r>
            <a:r>
              <a:rPr lang="en-US" altLang="zh-CN" sz="1600" dirty="0" smtClean="0">
                <a:latin typeface="黑体" pitchFamily="49" charset="-122"/>
                <a:ea typeface="黑体" pitchFamily="49" charset="-122"/>
              </a:rPr>
              <a:t>RDF</a:t>
            </a:r>
            <a:r>
              <a:rPr lang="zh-CN" altLang="en-US" sz="1600" dirty="0" smtClean="0">
                <a:latin typeface="黑体" pitchFamily="49" charset="-122"/>
                <a:ea typeface="黑体" pitchFamily="49" charset="-122"/>
              </a:rPr>
              <a:t>气化发电</a:t>
            </a:r>
            <a:endParaRPr lang="zh-CN" altLang="en-US" sz="1600" dirty="0">
              <a:latin typeface="黑体" pitchFamily="49" charset="-122"/>
              <a:ea typeface="黑体" pitchFamily="49" charset="-122"/>
            </a:endParaRPr>
          </a:p>
        </p:txBody>
      </p:sp>
      <p:sp>
        <p:nvSpPr>
          <p:cNvPr id="55" name="TextBox 54"/>
          <p:cNvSpPr txBox="1"/>
          <p:nvPr/>
        </p:nvSpPr>
        <p:spPr>
          <a:xfrm>
            <a:off x="6429388" y="4643446"/>
            <a:ext cx="1143008" cy="307777"/>
          </a:xfrm>
          <a:prstGeom prst="rect">
            <a:avLst/>
          </a:prstGeom>
          <a:noFill/>
          <a:ln w="12700">
            <a:solidFill>
              <a:schemeClr val="tx1"/>
            </a:solidFill>
          </a:ln>
        </p:spPr>
        <p:txBody>
          <a:bodyPr wrap="square" rtlCol="0">
            <a:spAutoFit/>
          </a:bodyPr>
          <a:lstStyle/>
          <a:p>
            <a:r>
              <a:rPr lang="zh-CN" altLang="en-US" sz="1400" dirty="0" smtClean="0">
                <a:latin typeface="黑体" pitchFamily="49" charset="-122"/>
                <a:ea typeface="黑体" pitchFamily="49" charset="-122"/>
              </a:rPr>
              <a:t>  破碎处理</a:t>
            </a:r>
            <a:endParaRPr lang="zh-CN" altLang="en-US" sz="1400" dirty="0">
              <a:latin typeface="黑体" pitchFamily="49" charset="-122"/>
              <a:ea typeface="黑体" pitchFamily="49" charset="-122"/>
            </a:endParaRPr>
          </a:p>
        </p:txBody>
      </p:sp>
      <p:cxnSp>
        <p:nvCxnSpPr>
          <p:cNvPr id="62" name="直接箭头连接符 61"/>
          <p:cNvCxnSpPr>
            <a:stCxn id="58" idx="2"/>
            <a:endCxn id="55" idx="0"/>
          </p:cNvCxnSpPr>
          <p:nvPr/>
        </p:nvCxnSpPr>
        <p:spPr>
          <a:xfrm rot="5400000">
            <a:off x="6500826" y="4143380"/>
            <a:ext cx="1000132"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76" name="直接箭头连接符 75"/>
          <p:cNvCxnSpPr>
            <a:stCxn id="9" idx="2"/>
            <a:endCxn id="47" idx="0"/>
          </p:cNvCxnSpPr>
          <p:nvPr/>
        </p:nvCxnSpPr>
        <p:spPr>
          <a:xfrm rot="5400000">
            <a:off x="3643306" y="4500570"/>
            <a:ext cx="285752"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82" name="直接箭头连接符 81"/>
          <p:cNvCxnSpPr>
            <a:stCxn id="47" idx="2"/>
          </p:cNvCxnSpPr>
          <p:nvPr/>
        </p:nvCxnSpPr>
        <p:spPr>
          <a:xfrm rot="5400000">
            <a:off x="3617806" y="5118805"/>
            <a:ext cx="335959" cy="79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88" name="直接箭头连接符 87"/>
          <p:cNvCxnSpPr>
            <a:stCxn id="55" idx="1"/>
            <a:endCxn id="47" idx="3"/>
          </p:cNvCxnSpPr>
          <p:nvPr/>
        </p:nvCxnSpPr>
        <p:spPr>
          <a:xfrm rot="10800000">
            <a:off x="4357686" y="4797335"/>
            <a:ext cx="2071702"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2786050" y="142852"/>
            <a:ext cx="3357586" cy="461665"/>
          </a:xfrm>
          <a:prstGeom prst="rect">
            <a:avLst/>
          </a:prstGeom>
        </p:spPr>
        <p:txBody>
          <a:bodyPr wrap="square">
            <a:spAutoFit/>
          </a:bodyPr>
          <a:lstStyle/>
          <a:p>
            <a:r>
              <a:rPr lang="en-US" altLang="zh-CN" sz="2400" b="1" dirty="0" smtClean="0">
                <a:solidFill>
                  <a:srgbClr val="006600"/>
                </a:solidFill>
                <a:latin typeface="隶书" pitchFamily="49" charset="-122"/>
                <a:ea typeface="隶书" pitchFamily="49" charset="-122"/>
              </a:rPr>
              <a:t>   MBC</a:t>
            </a:r>
            <a:r>
              <a:rPr lang="zh-CN" altLang="en-US" sz="2400" b="1" dirty="0" smtClean="0">
                <a:solidFill>
                  <a:srgbClr val="006600"/>
                </a:solidFill>
                <a:latin typeface="隶书" pitchFamily="49" charset="-122"/>
                <a:ea typeface="隶书" pitchFamily="49" charset="-122"/>
              </a:rPr>
              <a:t>生产工艺流程图</a:t>
            </a:r>
            <a:endParaRPr lang="zh-CN" altLang="en-US" sz="2400" b="1" dirty="0">
              <a:solidFill>
                <a:srgbClr val="006600"/>
              </a:solidFill>
              <a:latin typeface="隶书" pitchFamily="49" charset="-122"/>
              <a:ea typeface="隶书" pitchFamily="49" charset="-122"/>
            </a:endParaRPr>
          </a:p>
        </p:txBody>
      </p:sp>
    </p:spTree>
    <p:extLst>
      <p:ext uri="{BB962C8B-B14F-4D97-AF65-F5344CB8AC3E}">
        <p14:creationId xmlns="" xmlns:p14="http://schemas.microsoft.com/office/powerpoint/2010/main" val="1036226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857356" y="571480"/>
            <a:ext cx="7000924" cy="1846659"/>
          </a:xfrm>
          <a:prstGeom prst="rect">
            <a:avLst/>
          </a:prstGeom>
          <a:noFill/>
        </p:spPr>
        <p:txBody>
          <a:bodyPr wrap="square" rtlCol="0">
            <a:spAutoFit/>
          </a:bodyPr>
          <a:lstStyle/>
          <a:p>
            <a:r>
              <a:rPr lang="en-US" altLang="zh-CN" sz="2000" b="1" dirty="0" smtClean="0">
                <a:latin typeface="华文仿宋" pitchFamily="2" charset="-122"/>
                <a:ea typeface="华文仿宋" pitchFamily="2" charset="-122"/>
              </a:rPr>
              <a:t>                </a:t>
            </a:r>
            <a:r>
              <a:rPr lang="en-US" altLang="zh-CN" sz="2000" b="1" dirty="0" smtClean="0">
                <a:latin typeface="隶书" pitchFamily="49" charset="-122"/>
                <a:ea typeface="隶书" pitchFamily="49" charset="-122"/>
              </a:rPr>
              <a:t>MBC—  </a:t>
            </a:r>
            <a:r>
              <a:rPr lang="zh-CN" altLang="en-US" sz="2000" b="1" dirty="0" smtClean="0">
                <a:latin typeface="隶书" pitchFamily="49" charset="-122"/>
                <a:ea typeface="隶书" pitchFamily="49" charset="-122"/>
              </a:rPr>
              <a:t>垃圾生物高温干化技术</a:t>
            </a:r>
            <a:endParaRPr lang="en-US" altLang="zh-CN" sz="2000" b="1" dirty="0" smtClean="0">
              <a:latin typeface="隶书" pitchFamily="49" charset="-122"/>
              <a:ea typeface="隶书" pitchFamily="49" charset="-122"/>
            </a:endParaRPr>
          </a:p>
          <a:p>
            <a:endParaRPr lang="en-US" altLang="zh-CN" sz="1600" b="1"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原生垃圾含水率超过</a:t>
            </a:r>
            <a:r>
              <a:rPr lang="en-US" altLang="zh-CN" sz="1600" dirty="0" smtClean="0">
                <a:latin typeface="华文仿宋" pitchFamily="2" charset="-122"/>
                <a:ea typeface="华文仿宋" pitchFamily="2" charset="-122"/>
              </a:rPr>
              <a:t>50%</a:t>
            </a:r>
            <a:r>
              <a:rPr lang="zh-CN" altLang="en-US" sz="1600" dirty="0" smtClean="0">
                <a:latin typeface="华文仿宋" pitchFamily="2" charset="-122"/>
                <a:ea typeface="华文仿宋" pitchFamily="2" charset="-122"/>
              </a:rPr>
              <a:t>，导致热值低难焚烧。</a:t>
            </a:r>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 采用专利生物干化技术降低垃圾水分，产生的水蒸汽采用专利冷凝技术冷凝为蒸馏水回用于生产，工厂无渗滤液排放。生物干化是绿色处理技术，不需化石能源，解决了垃圾干化和渗滤液处理难题。</a:t>
            </a:r>
            <a:endParaRPr lang="en-US" altLang="zh-CN" sz="1600" dirty="0" smtClean="0">
              <a:latin typeface="华文仿宋" pitchFamily="2" charset="-122"/>
              <a:ea typeface="华文仿宋" pitchFamily="2" charset="-122"/>
            </a:endParaRPr>
          </a:p>
          <a:p>
            <a:endParaRPr lang="zh-CN" altLang="en-US" sz="1400" dirty="0"/>
          </a:p>
        </p:txBody>
      </p:sp>
      <p:pic>
        <p:nvPicPr>
          <p:cNvPr id="6" name="图片 8" descr="2008年12月实验报告（餐厨垃圾-气体）（图片3）.png"/>
          <p:cNvPicPr>
            <a:picLocks noChangeAspect="1"/>
          </p:cNvPicPr>
          <p:nvPr/>
        </p:nvPicPr>
        <p:blipFill>
          <a:blip r:embed="rId3" cstate="print"/>
          <a:srcRect/>
          <a:stretch>
            <a:fillRect/>
          </a:stretch>
        </p:blipFill>
        <p:spPr bwMode="auto">
          <a:xfrm>
            <a:off x="1928794" y="2857496"/>
            <a:ext cx="2786082" cy="3143272"/>
          </a:xfrm>
          <a:prstGeom prst="rect">
            <a:avLst/>
          </a:prstGeom>
          <a:noFill/>
          <a:ln w="9525">
            <a:noFill/>
            <a:miter lim="800000"/>
            <a:headEnd/>
            <a:tailEnd/>
          </a:ln>
        </p:spPr>
      </p:pic>
      <p:pic>
        <p:nvPicPr>
          <p:cNvPr id="7" name="Picture 4" descr="C:\Users\hp\Desktop\560B1995178F906C2D7D0E1EAC19E8AF.jpg"/>
          <p:cNvPicPr>
            <a:picLocks noChangeAspect="1" noChangeArrowheads="1"/>
          </p:cNvPicPr>
          <p:nvPr/>
        </p:nvPicPr>
        <p:blipFill>
          <a:blip r:embed="rId4" cstate="print"/>
          <a:srcRect/>
          <a:stretch>
            <a:fillRect/>
          </a:stretch>
        </p:blipFill>
        <p:spPr bwMode="auto">
          <a:xfrm>
            <a:off x="5214942" y="4429132"/>
            <a:ext cx="3214710" cy="1571636"/>
          </a:xfrm>
          <a:prstGeom prst="rect">
            <a:avLst/>
          </a:prstGeom>
          <a:noFill/>
        </p:spPr>
      </p:pic>
      <p:pic>
        <p:nvPicPr>
          <p:cNvPr id="15362" name="Picture 2" descr="c:\users\hp\appdata\roaming\360se6\User Data\temp\20143201535220.jpg"/>
          <p:cNvPicPr>
            <a:picLocks noChangeAspect="1" noChangeArrowheads="1"/>
          </p:cNvPicPr>
          <p:nvPr/>
        </p:nvPicPr>
        <p:blipFill>
          <a:blip r:embed="rId5" cstate="print"/>
          <a:srcRect/>
          <a:stretch>
            <a:fillRect/>
          </a:stretch>
        </p:blipFill>
        <p:spPr bwMode="auto">
          <a:xfrm>
            <a:off x="5214942" y="2786058"/>
            <a:ext cx="3214710" cy="164307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2071670" y="500042"/>
            <a:ext cx="6643734" cy="1631216"/>
          </a:xfrm>
          <a:prstGeom prst="rect">
            <a:avLst/>
          </a:prstGeom>
        </p:spPr>
        <p:txBody>
          <a:bodyPr wrap="square">
            <a:spAutoFit/>
          </a:bodyPr>
          <a:lstStyle/>
          <a:p>
            <a:r>
              <a:rPr lang="zh-CN" altLang="en-US" b="1" dirty="0" smtClean="0">
                <a:latin typeface="隶书" pitchFamily="49" charset="-122"/>
                <a:ea typeface="隶书" pitchFamily="49" charset="-122"/>
              </a:rPr>
              <a:t>         </a:t>
            </a:r>
            <a:r>
              <a:rPr lang="zh-CN" altLang="en-US" sz="2000" b="1" dirty="0" smtClean="0">
                <a:latin typeface="隶书" pitchFamily="49" charset="-122"/>
                <a:ea typeface="隶书" pitchFamily="49" charset="-122"/>
              </a:rPr>
              <a:t>混合垃圾自动化机械分选分类技术</a:t>
            </a:r>
            <a:endParaRPr lang="en-US" altLang="zh-CN" sz="2000" b="1" dirty="0" smtClean="0">
              <a:latin typeface="隶书" pitchFamily="49" charset="-122"/>
              <a:ea typeface="隶书" pitchFamily="49" charset="-122"/>
            </a:endParaRPr>
          </a:p>
          <a:p>
            <a:endParaRPr lang="en-US" altLang="zh-CN" sz="1600" b="1"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原生混合垃圾成分复杂，垃圾破袋、分选分类是垃圾资源化处理的难题，</a:t>
            </a:r>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采用专利自动化机械分选工艺，实现了原生 混合垃圾的工厂化分选和资源化分类。生产线自动化水平高，处理效率高，运行安全稳定，适用于各种城乡原生混合生活垃圾的处理。</a:t>
            </a:r>
            <a:endParaRPr lang="zh-CN" altLang="en-US" sz="1600" dirty="0">
              <a:latin typeface="华文仿宋" pitchFamily="2" charset="-122"/>
              <a:ea typeface="华文仿宋" pitchFamily="2" charset="-122"/>
            </a:endParaRPr>
          </a:p>
        </p:txBody>
      </p:sp>
      <p:pic>
        <p:nvPicPr>
          <p:cNvPr id="9" name="Picture 7"/>
          <p:cNvPicPr>
            <a:picLocks noChangeAspect="1" noChangeArrowheads="1"/>
          </p:cNvPicPr>
          <p:nvPr/>
        </p:nvPicPr>
        <p:blipFill>
          <a:blip r:embed="rId3" cstate="print"/>
          <a:srcRect/>
          <a:stretch>
            <a:fillRect/>
          </a:stretch>
        </p:blipFill>
        <p:spPr bwMode="auto">
          <a:xfrm>
            <a:off x="2000232" y="2928934"/>
            <a:ext cx="2928958" cy="1714512"/>
          </a:xfrm>
          <a:prstGeom prst="rect">
            <a:avLst/>
          </a:prstGeom>
          <a:noFill/>
          <a:ln w="9525">
            <a:noFill/>
            <a:miter lim="800000"/>
            <a:headEnd/>
            <a:tailEnd/>
          </a:ln>
          <a:effectLst/>
        </p:spPr>
      </p:pic>
      <p:pic>
        <p:nvPicPr>
          <p:cNvPr id="10" name="Picture 7"/>
          <p:cNvPicPr>
            <a:picLocks noChangeAspect="1" noChangeArrowheads="1"/>
          </p:cNvPicPr>
          <p:nvPr/>
        </p:nvPicPr>
        <p:blipFill>
          <a:blip r:embed="rId4" cstate="print"/>
          <a:srcRect/>
          <a:stretch>
            <a:fillRect/>
          </a:stretch>
        </p:blipFill>
        <p:spPr bwMode="auto">
          <a:xfrm>
            <a:off x="2000233" y="4643446"/>
            <a:ext cx="2928958" cy="1643074"/>
          </a:xfrm>
          <a:prstGeom prst="rect">
            <a:avLst/>
          </a:prstGeom>
          <a:noFill/>
          <a:ln w="9525">
            <a:noFill/>
            <a:miter lim="800000"/>
            <a:headEnd/>
            <a:tailEnd/>
          </a:ln>
          <a:effectLst/>
        </p:spPr>
      </p:pic>
      <p:pic>
        <p:nvPicPr>
          <p:cNvPr id="11" name="图片 1" descr="SL550631.JPG"/>
          <p:cNvPicPr>
            <a:picLocks noChangeAspect="1"/>
          </p:cNvPicPr>
          <p:nvPr/>
        </p:nvPicPr>
        <p:blipFill>
          <a:blip r:embed="rId5" cstate="print"/>
          <a:srcRect/>
          <a:stretch>
            <a:fillRect/>
          </a:stretch>
        </p:blipFill>
        <p:spPr bwMode="auto">
          <a:xfrm>
            <a:off x="5786446" y="2928934"/>
            <a:ext cx="2786082" cy="1143008"/>
          </a:xfrm>
          <a:prstGeom prst="rect">
            <a:avLst/>
          </a:prstGeom>
          <a:noFill/>
          <a:ln w="9525">
            <a:noFill/>
            <a:miter lim="800000"/>
            <a:headEnd/>
            <a:tailEnd/>
          </a:ln>
        </p:spPr>
      </p:pic>
      <p:pic>
        <p:nvPicPr>
          <p:cNvPr id="12" name="Picture 3" descr="SL550727"/>
          <p:cNvPicPr>
            <a:picLocks noChangeAspect="1" noChangeArrowheads="1"/>
          </p:cNvPicPr>
          <p:nvPr/>
        </p:nvPicPr>
        <p:blipFill>
          <a:blip r:embed="rId6" cstate="print"/>
          <a:srcRect/>
          <a:stretch>
            <a:fillRect/>
          </a:stretch>
        </p:blipFill>
        <p:spPr bwMode="auto">
          <a:xfrm>
            <a:off x="5786446" y="4071942"/>
            <a:ext cx="2786082" cy="1071570"/>
          </a:xfrm>
          <a:prstGeom prst="rect">
            <a:avLst/>
          </a:prstGeom>
          <a:noFill/>
          <a:ln w="9525">
            <a:noFill/>
            <a:miter lim="800000"/>
            <a:headEnd/>
            <a:tailEnd/>
          </a:ln>
        </p:spPr>
      </p:pic>
      <p:pic>
        <p:nvPicPr>
          <p:cNvPr id="13" name="Picture 2" descr="c:\users\hp\appdata\roaming\360se6\User Data\temp\wKhQt1N7CT6ERw55AAAAAMu_w9Y271.jpg"/>
          <p:cNvPicPr>
            <a:picLocks noChangeAspect="1" noChangeArrowheads="1"/>
          </p:cNvPicPr>
          <p:nvPr/>
        </p:nvPicPr>
        <p:blipFill>
          <a:blip r:embed="rId7" cstate="print"/>
          <a:srcRect/>
          <a:stretch>
            <a:fillRect/>
          </a:stretch>
        </p:blipFill>
        <p:spPr bwMode="auto">
          <a:xfrm>
            <a:off x="5786446" y="5143512"/>
            <a:ext cx="2786082" cy="1142976"/>
          </a:xfrm>
          <a:prstGeom prst="rect">
            <a:avLst/>
          </a:prstGeom>
          <a:noFill/>
        </p:spPr>
      </p:pic>
      <p:cxnSp>
        <p:nvCxnSpPr>
          <p:cNvPr id="14" name="直接箭头连接符 13"/>
          <p:cNvCxnSpPr/>
          <p:nvPr/>
        </p:nvCxnSpPr>
        <p:spPr>
          <a:xfrm rot="5400000" flipH="1" flipV="1">
            <a:off x="4786312" y="3643316"/>
            <a:ext cx="1143012" cy="857256"/>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V="1">
            <a:off x="4929190" y="4714884"/>
            <a:ext cx="857256" cy="2"/>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rot="16200000" flipH="1">
            <a:off x="4857762" y="4786316"/>
            <a:ext cx="1000114" cy="857254"/>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000232" y="571480"/>
            <a:ext cx="6643734" cy="1631216"/>
          </a:xfrm>
          <a:prstGeom prst="rect">
            <a:avLst/>
          </a:prstGeom>
          <a:noFill/>
        </p:spPr>
        <p:txBody>
          <a:bodyPr wrap="square" rtlCol="0">
            <a:spAutoFit/>
          </a:bodyPr>
          <a:lstStyle/>
          <a:p>
            <a:r>
              <a:rPr lang="zh-CN" altLang="en-US" sz="2000" b="1" dirty="0" smtClean="0">
                <a:latin typeface="华文仿宋" pitchFamily="2" charset="-122"/>
                <a:ea typeface="华文仿宋" pitchFamily="2" charset="-122"/>
              </a:rPr>
              <a:t>                   </a:t>
            </a:r>
            <a:r>
              <a:rPr lang="zh-CN" altLang="en-US" sz="2000" b="1" dirty="0" smtClean="0">
                <a:latin typeface="隶书" pitchFamily="49" charset="-122"/>
                <a:ea typeface="隶书" pitchFamily="49" charset="-122"/>
              </a:rPr>
              <a:t>厨余垃圾生物煤质化技术</a:t>
            </a:r>
            <a:endParaRPr lang="en-US" altLang="zh-CN" sz="2000" b="1" dirty="0" smtClean="0">
              <a:latin typeface="隶书" pitchFamily="49" charset="-122"/>
              <a:ea typeface="隶书" pitchFamily="49" charset="-122"/>
            </a:endParaRPr>
          </a:p>
          <a:p>
            <a:endParaRPr lang="en-US" altLang="zh-CN" sz="1600" b="1"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原生垃圾中瓜果蔬菜弃物及剩饭菜等厨余垃圾占到</a:t>
            </a:r>
            <a:r>
              <a:rPr lang="en-US" altLang="zh-CN" sz="1600" dirty="0" smtClean="0">
                <a:latin typeface="华文仿宋" pitchFamily="2" charset="-122"/>
                <a:ea typeface="华文仿宋" pitchFamily="2" charset="-122"/>
              </a:rPr>
              <a:t>50%</a:t>
            </a:r>
            <a:r>
              <a:rPr lang="zh-CN" altLang="en-US" sz="1600" dirty="0" smtClean="0">
                <a:latin typeface="华文仿宋" pitchFamily="2" charset="-122"/>
                <a:ea typeface="华文仿宋" pitchFamily="2" charset="-122"/>
              </a:rPr>
              <a:t>以上，厨余垃圾难以燃烧。</a:t>
            </a:r>
            <a:r>
              <a:rPr lang="en-US" altLang="zh-CN" sz="1600" dirty="0" smtClean="0">
                <a:latin typeface="华文仿宋" pitchFamily="2" charset="-122"/>
                <a:ea typeface="华文仿宋" pitchFamily="2" charset="-122"/>
              </a:rPr>
              <a:t>MBC  </a:t>
            </a:r>
            <a:r>
              <a:rPr lang="zh-CN" altLang="en-US" sz="1600" dirty="0" smtClean="0">
                <a:latin typeface="华文仿宋" pitchFamily="2" charset="-122"/>
                <a:ea typeface="华文仿宋" pitchFamily="2" charset="-122"/>
              </a:rPr>
              <a:t>采用专利生物技术，仿生自然界植物变煤的煤质化过程，在微生物与活性酶作用下，使厨余垃圾生化为棕黑色、粉末状、干燥无味的可燃物质，其热值≥</a:t>
            </a:r>
            <a:r>
              <a:rPr lang="en-US" altLang="zh-CN" sz="1600" dirty="0" smtClean="0">
                <a:latin typeface="华文仿宋" pitchFamily="2" charset="-122"/>
                <a:ea typeface="华文仿宋" pitchFamily="2" charset="-122"/>
              </a:rPr>
              <a:t>6200KJ/kg</a:t>
            </a:r>
            <a:r>
              <a:rPr lang="zh-CN" altLang="en-US" sz="1600" dirty="0" smtClean="0">
                <a:latin typeface="华文仿宋" pitchFamily="2" charset="-122"/>
                <a:ea typeface="华文仿宋" pitchFamily="2" charset="-122"/>
              </a:rPr>
              <a:t>，创新解决了厨余垃圾焚烧处理难题</a:t>
            </a:r>
            <a:r>
              <a:rPr lang="zh-CN" altLang="en-US" sz="1400" dirty="0" smtClean="0">
                <a:latin typeface="华文仿宋" pitchFamily="2" charset="-122"/>
                <a:ea typeface="华文仿宋" pitchFamily="2" charset="-122"/>
              </a:rPr>
              <a:t>。</a:t>
            </a:r>
            <a:endParaRPr lang="zh-CN" altLang="en-US" sz="1400" dirty="0">
              <a:latin typeface="华文仿宋" pitchFamily="2" charset="-122"/>
              <a:ea typeface="华文仿宋" pitchFamily="2" charset="-122"/>
            </a:endParaRPr>
          </a:p>
        </p:txBody>
      </p:sp>
      <p:pic>
        <p:nvPicPr>
          <p:cNvPr id="6" name="Picture 2" descr="1300177854"/>
          <p:cNvPicPr>
            <a:picLocks noChangeAspect="1" noChangeArrowheads="1"/>
          </p:cNvPicPr>
          <p:nvPr/>
        </p:nvPicPr>
        <p:blipFill>
          <a:blip r:embed="rId3" cstate="print"/>
          <a:srcRect/>
          <a:stretch>
            <a:fillRect/>
          </a:stretch>
        </p:blipFill>
        <p:spPr bwMode="auto">
          <a:xfrm>
            <a:off x="2000232" y="3214686"/>
            <a:ext cx="2357454" cy="2857520"/>
          </a:xfrm>
          <a:prstGeom prst="rect">
            <a:avLst/>
          </a:prstGeom>
          <a:noFill/>
          <a:ln w="3175">
            <a:solidFill>
              <a:schemeClr val="tx1"/>
            </a:solidFill>
            <a:miter lim="800000"/>
            <a:headEnd/>
            <a:tailEnd/>
          </a:ln>
        </p:spPr>
      </p:pic>
      <p:pic>
        <p:nvPicPr>
          <p:cNvPr id="7" name="图片 1" descr="煤质化SL550669.JPG"/>
          <p:cNvPicPr>
            <a:picLocks noChangeAspect="1"/>
          </p:cNvPicPr>
          <p:nvPr/>
        </p:nvPicPr>
        <p:blipFill>
          <a:blip r:embed="rId4" cstate="print"/>
          <a:srcRect/>
          <a:stretch>
            <a:fillRect/>
          </a:stretch>
        </p:blipFill>
        <p:spPr bwMode="auto">
          <a:xfrm>
            <a:off x="4857752" y="3214686"/>
            <a:ext cx="1857388" cy="2857520"/>
          </a:xfrm>
          <a:prstGeom prst="rect">
            <a:avLst/>
          </a:prstGeom>
          <a:noFill/>
          <a:ln w="9525">
            <a:noFill/>
            <a:miter lim="800000"/>
            <a:headEnd/>
            <a:tailEnd/>
          </a:ln>
        </p:spPr>
      </p:pic>
      <p:pic>
        <p:nvPicPr>
          <p:cNvPr id="18434" name="Picture 2" descr="C:\Users\hp\AppData\Local\Temp\360zip$Temp\360$0\3.jpg"/>
          <p:cNvPicPr>
            <a:picLocks noChangeAspect="1" noChangeArrowheads="1"/>
          </p:cNvPicPr>
          <p:nvPr/>
        </p:nvPicPr>
        <p:blipFill>
          <a:blip r:embed="rId5" cstate="print"/>
          <a:srcRect/>
          <a:stretch>
            <a:fillRect/>
          </a:stretch>
        </p:blipFill>
        <p:spPr bwMode="auto">
          <a:xfrm>
            <a:off x="6715140" y="3214686"/>
            <a:ext cx="1764064" cy="2857520"/>
          </a:xfrm>
          <a:prstGeom prst="rect">
            <a:avLst/>
          </a:prstGeom>
          <a:noFill/>
          <a:ln w="3175">
            <a:solidFill>
              <a:schemeClr val="tx1"/>
            </a:solidFill>
          </a:ln>
        </p:spPr>
      </p:pic>
      <p:sp>
        <p:nvSpPr>
          <p:cNvPr id="10" name="燕尾形箭头 9"/>
          <p:cNvSpPr/>
          <p:nvPr/>
        </p:nvSpPr>
        <p:spPr>
          <a:xfrm>
            <a:off x="4429124" y="4214818"/>
            <a:ext cx="406904" cy="1000132"/>
          </a:xfrm>
          <a:prstGeom prst="notchedRightArrow">
            <a:avLst>
              <a:gd name="adj1" fmla="val 50000"/>
              <a:gd name="adj2" fmla="val 43033"/>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000232" y="571480"/>
            <a:ext cx="6786610" cy="338554"/>
          </a:xfrm>
          <a:prstGeom prst="rect">
            <a:avLst/>
          </a:prstGeom>
          <a:noFill/>
        </p:spPr>
        <p:txBody>
          <a:bodyPr wrap="square" rtlCol="0">
            <a:spAutoFit/>
          </a:bodyPr>
          <a:lstStyle/>
          <a:p>
            <a:r>
              <a:rPr lang="en-US" altLang="zh-CN" sz="1600" b="1" dirty="0" smtClean="0">
                <a:latin typeface="华文仿宋" pitchFamily="2" charset="-122"/>
                <a:ea typeface="华文仿宋" pitchFamily="2" charset="-122"/>
              </a:rPr>
              <a:t>                  </a:t>
            </a:r>
            <a:endParaRPr lang="zh-CN" altLang="en-US" sz="1400" dirty="0">
              <a:latin typeface="华文仿宋" pitchFamily="2" charset="-122"/>
              <a:ea typeface="华文仿宋" pitchFamily="2" charset="-122"/>
            </a:endParaRPr>
          </a:p>
        </p:txBody>
      </p:sp>
      <p:sp>
        <p:nvSpPr>
          <p:cNvPr id="8" name="TextBox 7"/>
          <p:cNvSpPr txBox="1"/>
          <p:nvPr/>
        </p:nvSpPr>
        <p:spPr>
          <a:xfrm>
            <a:off x="2071670" y="428604"/>
            <a:ext cx="6643734" cy="1877437"/>
          </a:xfrm>
          <a:prstGeom prst="rect">
            <a:avLst/>
          </a:prstGeom>
          <a:noFill/>
        </p:spPr>
        <p:txBody>
          <a:bodyPr wrap="square" rtlCol="0">
            <a:spAutoFit/>
          </a:bodyPr>
          <a:lstStyle/>
          <a:p>
            <a:r>
              <a:rPr lang="en-US" altLang="zh-CN" sz="2000" b="1" dirty="0" smtClean="0">
                <a:latin typeface="华文仿宋" pitchFamily="2" charset="-122"/>
                <a:ea typeface="华文仿宋" pitchFamily="2" charset="-122"/>
              </a:rPr>
              <a:t>                </a:t>
            </a:r>
            <a:r>
              <a:rPr lang="zh-CN" altLang="en-US" sz="2000" b="1" dirty="0" smtClean="0">
                <a:latin typeface="隶书" pitchFamily="49" charset="-122"/>
                <a:ea typeface="隶书" pitchFamily="49" charset="-122"/>
              </a:rPr>
              <a:t>  生物净化技术净化臭味污染</a:t>
            </a:r>
            <a:endParaRPr lang="en-US" altLang="zh-CN" sz="2000" b="1" dirty="0" smtClean="0">
              <a:latin typeface="隶书" pitchFamily="49" charset="-122"/>
              <a:ea typeface="隶书" pitchFamily="49" charset="-122"/>
            </a:endParaRPr>
          </a:p>
          <a:p>
            <a:endParaRPr lang="en-US" altLang="zh-CN" sz="1600" b="1"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垃圾恶臭是最直接的环境污染，引起民众抵制。</a:t>
            </a:r>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采用专利组合生物净化处理技术，高效净化生产过程中垃圾臭味，在临沂示范厂已达到生产车间内无臭味，厂区内无异味的优良环境效果，彻底解决了垃圾恶臭污染的世界难题，达到世界领先水平。</a:t>
            </a:r>
            <a:endParaRPr lang="en-US" altLang="zh-CN" sz="1600" dirty="0" smtClean="0">
              <a:latin typeface="华文仿宋" pitchFamily="2" charset="-122"/>
              <a:ea typeface="华文仿宋" pitchFamily="2" charset="-122"/>
            </a:endParaRPr>
          </a:p>
          <a:p>
            <a:endParaRPr lang="zh-CN" altLang="en-US" sz="1600" dirty="0">
              <a:latin typeface="华文仿宋" pitchFamily="2" charset="-122"/>
              <a:ea typeface="华文仿宋" pitchFamily="2" charset="-122"/>
            </a:endParaRPr>
          </a:p>
        </p:txBody>
      </p:sp>
      <p:pic>
        <p:nvPicPr>
          <p:cNvPr id="9" name="Picture 2" descr="c:\users\hp\appdata\roaming\360se6\User Data\temp\CB73139006857B27C3A8350B00384310.jpg"/>
          <p:cNvPicPr>
            <a:picLocks noChangeAspect="1" noChangeArrowheads="1"/>
          </p:cNvPicPr>
          <p:nvPr/>
        </p:nvPicPr>
        <p:blipFill>
          <a:blip r:embed="rId3" cstate="print"/>
          <a:srcRect/>
          <a:stretch>
            <a:fillRect/>
          </a:stretch>
        </p:blipFill>
        <p:spPr bwMode="auto">
          <a:xfrm>
            <a:off x="2143108" y="3071810"/>
            <a:ext cx="2928958" cy="2928958"/>
          </a:xfrm>
          <a:prstGeom prst="rect">
            <a:avLst/>
          </a:prstGeom>
          <a:noFill/>
        </p:spPr>
      </p:pic>
      <p:pic>
        <p:nvPicPr>
          <p:cNvPr id="11" name="Picture 7"/>
          <p:cNvPicPr>
            <a:picLocks noChangeAspect="1" noChangeArrowheads="1"/>
          </p:cNvPicPr>
          <p:nvPr/>
        </p:nvPicPr>
        <p:blipFill>
          <a:blip r:embed="rId4" cstate="print"/>
          <a:srcRect/>
          <a:stretch>
            <a:fillRect/>
          </a:stretch>
        </p:blipFill>
        <p:spPr bwMode="auto">
          <a:xfrm>
            <a:off x="5214942" y="3071810"/>
            <a:ext cx="3429024" cy="1428760"/>
          </a:xfrm>
          <a:prstGeom prst="rect">
            <a:avLst/>
          </a:prstGeom>
          <a:noFill/>
          <a:ln w="9525">
            <a:noFill/>
            <a:miter lim="800000"/>
            <a:headEnd/>
            <a:tailEnd/>
          </a:ln>
          <a:effectLst/>
        </p:spPr>
      </p:pic>
      <p:pic>
        <p:nvPicPr>
          <p:cNvPr id="12" name="Picture 2" descr="c:\users\hp\appdata\roaming\360se6\User Data\temp\u=2487246871,886553042&amp;fm=21&amp;gp=0.jpg"/>
          <p:cNvPicPr>
            <a:picLocks noChangeAspect="1" noChangeArrowheads="1"/>
          </p:cNvPicPr>
          <p:nvPr/>
        </p:nvPicPr>
        <p:blipFill>
          <a:blip r:embed="rId5" cstate="print"/>
          <a:srcRect/>
          <a:stretch>
            <a:fillRect/>
          </a:stretch>
        </p:blipFill>
        <p:spPr bwMode="auto">
          <a:xfrm>
            <a:off x="5214942" y="4572008"/>
            <a:ext cx="3429024" cy="1428761"/>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000232" y="571480"/>
            <a:ext cx="6715172" cy="2616101"/>
          </a:xfrm>
          <a:prstGeom prst="rect">
            <a:avLst/>
          </a:prstGeom>
          <a:noFill/>
        </p:spPr>
        <p:txBody>
          <a:bodyPr wrap="square" rtlCol="0">
            <a:spAutoFit/>
          </a:bodyPr>
          <a:lstStyle/>
          <a:p>
            <a:r>
              <a:rPr lang="zh-CN" altLang="en-US" b="1" dirty="0" smtClean="0">
                <a:latin typeface="华文仿宋" pitchFamily="2" charset="-122"/>
                <a:ea typeface="华文仿宋" pitchFamily="2" charset="-122"/>
              </a:rPr>
              <a:t>                 </a:t>
            </a:r>
            <a:r>
              <a:rPr lang="zh-CN" altLang="en-US" sz="2000" b="1" dirty="0" smtClean="0">
                <a:latin typeface="隶书" pitchFamily="49" charset="-122"/>
                <a:ea typeface="隶书" pitchFamily="49" charset="-122"/>
              </a:rPr>
              <a:t>创新研发的系列环保高效复合生物菌</a:t>
            </a:r>
            <a:endParaRPr lang="en-US" altLang="zh-CN" sz="2000" b="1" dirty="0" smtClean="0">
              <a:latin typeface="隶书" pitchFamily="49" charset="-122"/>
              <a:ea typeface="隶书" pitchFamily="49" charset="-122"/>
            </a:endParaRPr>
          </a:p>
          <a:p>
            <a:endParaRPr lang="en-US" altLang="zh-CN" dirty="0" smtClean="0">
              <a:latin typeface="华文行楷" pitchFamily="2" charset="-122"/>
              <a:ea typeface="华文行楷" pitchFamily="2" charset="-122"/>
            </a:endParaRPr>
          </a:p>
          <a:p>
            <a:r>
              <a:rPr lang="zh-CN" altLang="en-US" sz="1600" dirty="0" smtClean="0">
                <a:latin typeface="华文仿宋" pitchFamily="2" charset="-122"/>
                <a:ea typeface="华文仿宋" pitchFamily="2" charset="-122"/>
              </a:rPr>
              <a:t>公司引进高端人才，组建生物技术研发中心，研发成功高效除臭菌、兼氧高温菌、复合泥炭菌等系列高科技环保生物新产品。</a:t>
            </a:r>
            <a:endParaRPr lang="en-US" altLang="zh-CN" sz="1600"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高效除臭菌还可广泛用于各领域的臭味净化，如养鸡场、养猪场、屠宰场、垃圾运输车、垃圾收集站、垃圾填埋场、皮革厂、污水处理厂等。</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zh-CN" altLang="en-US" sz="1600" b="1" dirty="0" smtClean="0">
                <a:latin typeface="华文仿宋" pitchFamily="2" charset="-122"/>
                <a:ea typeface="华文仿宋" pitchFamily="2" charset="-122"/>
              </a:rPr>
              <a:t>经山东省青岛市疾病预防控制中心检测，系列生物菌对眼睛、皮肤刺激性为</a:t>
            </a:r>
            <a:r>
              <a:rPr lang="en-US" altLang="zh-CN" sz="1600" b="1" dirty="0" smtClean="0">
                <a:latin typeface="华文仿宋" pitchFamily="2" charset="-122"/>
                <a:ea typeface="华文仿宋" pitchFamily="2" charset="-122"/>
              </a:rPr>
              <a:t>0</a:t>
            </a:r>
            <a:r>
              <a:rPr lang="zh-CN" altLang="en-US" sz="1600" b="1" dirty="0" smtClean="0">
                <a:latin typeface="华文仿宋" pitchFamily="2" charset="-122"/>
                <a:ea typeface="华文仿宋" pitchFamily="2" charset="-122"/>
              </a:rPr>
              <a:t>，属无刺激性；经口服用试验毒性为</a:t>
            </a:r>
            <a:r>
              <a:rPr lang="en-US" altLang="zh-CN" sz="1600" b="1" dirty="0" smtClean="0">
                <a:latin typeface="华文仿宋" pitchFamily="2" charset="-122"/>
                <a:ea typeface="华文仿宋" pitchFamily="2" charset="-122"/>
              </a:rPr>
              <a:t>0</a:t>
            </a:r>
            <a:r>
              <a:rPr lang="zh-CN" altLang="en-US" sz="1600" b="1" dirty="0" smtClean="0">
                <a:latin typeface="华文仿宋" pitchFamily="2" charset="-122"/>
                <a:ea typeface="华文仿宋" pitchFamily="2" charset="-122"/>
              </a:rPr>
              <a:t>，属实际无毒。</a:t>
            </a:r>
            <a:endParaRPr lang="en-US" altLang="zh-CN" sz="1600" b="1" dirty="0" smtClean="0">
              <a:latin typeface="华文仿宋" pitchFamily="2" charset="-122"/>
              <a:ea typeface="华文仿宋" pitchFamily="2" charset="-122"/>
            </a:endParaRPr>
          </a:p>
          <a:p>
            <a:endParaRPr lang="en-US" altLang="zh-CN" sz="1400" b="1" dirty="0" smtClean="0"/>
          </a:p>
        </p:txBody>
      </p:sp>
      <p:sp>
        <p:nvSpPr>
          <p:cNvPr id="10" name="TextBox 9"/>
          <p:cNvSpPr txBox="1"/>
          <p:nvPr/>
        </p:nvSpPr>
        <p:spPr>
          <a:xfrm>
            <a:off x="11144296" y="1571612"/>
            <a:ext cx="184731" cy="369332"/>
          </a:xfrm>
          <a:prstGeom prst="rect">
            <a:avLst/>
          </a:prstGeom>
          <a:noFill/>
        </p:spPr>
        <p:txBody>
          <a:bodyPr wrap="none" rtlCol="0">
            <a:spAutoFit/>
          </a:bodyPr>
          <a:lstStyle/>
          <a:p>
            <a:endParaRPr lang="zh-CN" altLang="en-US" dirty="0"/>
          </a:p>
        </p:txBody>
      </p:sp>
      <p:pic>
        <p:nvPicPr>
          <p:cNvPr id="19458" name="Picture 2" descr="G:\宣传资料及PPT\生物菌检测报告\2.jpg"/>
          <p:cNvPicPr>
            <a:picLocks noChangeAspect="1" noChangeArrowheads="1"/>
          </p:cNvPicPr>
          <p:nvPr/>
        </p:nvPicPr>
        <p:blipFill>
          <a:blip r:embed="rId3" cstate="print"/>
          <a:srcRect/>
          <a:stretch>
            <a:fillRect/>
          </a:stretch>
        </p:blipFill>
        <p:spPr bwMode="auto">
          <a:xfrm>
            <a:off x="3643306" y="3429000"/>
            <a:ext cx="1743060" cy="2714644"/>
          </a:xfrm>
          <a:prstGeom prst="rect">
            <a:avLst/>
          </a:prstGeom>
          <a:noFill/>
          <a:ln w="3175">
            <a:solidFill>
              <a:schemeClr val="tx1"/>
            </a:solidFill>
          </a:ln>
        </p:spPr>
      </p:pic>
      <p:pic>
        <p:nvPicPr>
          <p:cNvPr id="19459" name="Picture 3" descr="G:\宣传资料及PPT\生物菌检测报告\5.jpg"/>
          <p:cNvPicPr>
            <a:picLocks noChangeAspect="1" noChangeArrowheads="1"/>
          </p:cNvPicPr>
          <p:nvPr/>
        </p:nvPicPr>
        <p:blipFill>
          <a:blip r:embed="rId4" cstate="print"/>
          <a:srcRect/>
          <a:stretch>
            <a:fillRect/>
          </a:stretch>
        </p:blipFill>
        <p:spPr bwMode="auto">
          <a:xfrm>
            <a:off x="5357818" y="3429000"/>
            <a:ext cx="1643074" cy="2714644"/>
          </a:xfrm>
          <a:prstGeom prst="rect">
            <a:avLst/>
          </a:prstGeom>
          <a:noFill/>
          <a:ln w="3175">
            <a:solidFill>
              <a:schemeClr val="tx1"/>
            </a:solidFill>
          </a:ln>
        </p:spPr>
      </p:pic>
      <p:pic>
        <p:nvPicPr>
          <p:cNvPr id="19460" name="Picture 4" descr="C:\Users\hp\Desktop\第二页.jpg"/>
          <p:cNvPicPr>
            <a:picLocks noChangeAspect="1" noChangeArrowheads="1"/>
          </p:cNvPicPr>
          <p:nvPr/>
        </p:nvPicPr>
        <p:blipFill>
          <a:blip r:embed="rId5" cstate="print"/>
          <a:srcRect/>
          <a:stretch>
            <a:fillRect/>
          </a:stretch>
        </p:blipFill>
        <p:spPr bwMode="auto">
          <a:xfrm>
            <a:off x="7000892" y="3429000"/>
            <a:ext cx="1643074" cy="2714644"/>
          </a:xfrm>
          <a:prstGeom prst="rect">
            <a:avLst/>
          </a:prstGeom>
          <a:noFill/>
          <a:ln w="3175">
            <a:solidFill>
              <a:schemeClr val="tx1"/>
            </a:solidFill>
          </a:ln>
        </p:spPr>
      </p:pic>
      <p:pic>
        <p:nvPicPr>
          <p:cNvPr id="19461" name="Picture 5" descr="G:\生物技术资料\生物菌检测报告\1 (2).jpg"/>
          <p:cNvPicPr>
            <a:picLocks noChangeAspect="1" noChangeArrowheads="1"/>
          </p:cNvPicPr>
          <p:nvPr/>
        </p:nvPicPr>
        <p:blipFill>
          <a:blip r:embed="rId6" cstate="print"/>
          <a:srcRect/>
          <a:stretch>
            <a:fillRect/>
          </a:stretch>
        </p:blipFill>
        <p:spPr bwMode="auto">
          <a:xfrm>
            <a:off x="2000232" y="3429000"/>
            <a:ext cx="1643074" cy="2714644"/>
          </a:xfrm>
          <a:prstGeom prst="rect">
            <a:avLst/>
          </a:prstGeom>
          <a:noFill/>
          <a:ln w="3175">
            <a:solidFill>
              <a:schemeClr val="tx1"/>
            </a:solid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1144296" y="1571612"/>
            <a:ext cx="184731" cy="369332"/>
          </a:xfrm>
          <a:prstGeom prst="rect">
            <a:avLst/>
          </a:prstGeom>
          <a:noFill/>
        </p:spPr>
        <p:txBody>
          <a:bodyPr wrap="none" rtlCol="0">
            <a:spAutoFit/>
          </a:bodyPr>
          <a:lstStyle/>
          <a:p>
            <a:endParaRPr lang="zh-CN" altLang="en-US" dirty="0"/>
          </a:p>
        </p:txBody>
      </p:sp>
      <p:sp>
        <p:nvSpPr>
          <p:cNvPr id="9" name="矩形 8"/>
          <p:cNvSpPr/>
          <p:nvPr/>
        </p:nvSpPr>
        <p:spPr>
          <a:xfrm>
            <a:off x="1928794" y="428604"/>
            <a:ext cx="6858048" cy="1877437"/>
          </a:xfrm>
          <a:prstGeom prst="rect">
            <a:avLst/>
          </a:prstGeom>
        </p:spPr>
        <p:txBody>
          <a:bodyPr wrap="square">
            <a:spAutoFit/>
          </a:bodyPr>
          <a:lstStyle/>
          <a:p>
            <a:r>
              <a:rPr lang="en-US" altLang="zh-CN" sz="2000" dirty="0" smtClean="0">
                <a:latin typeface="+mn-ea"/>
              </a:rPr>
              <a:t>         </a:t>
            </a:r>
            <a:r>
              <a:rPr lang="zh-CN" altLang="en-US" sz="2000" b="1" dirty="0" smtClean="0">
                <a:latin typeface="隶书" pitchFamily="49" charset="-122"/>
                <a:ea typeface="隶书" pitchFamily="49" charset="-122"/>
              </a:rPr>
              <a:t>垃圾再生能源的高效清洁化利用</a:t>
            </a:r>
            <a:endParaRPr lang="en-US" altLang="zh-CN" sz="2000" b="1" dirty="0" smtClean="0">
              <a:latin typeface="隶书" pitchFamily="49" charset="-122"/>
              <a:ea typeface="隶书" pitchFamily="49" charset="-122"/>
            </a:endParaRPr>
          </a:p>
          <a:p>
            <a:endParaRPr lang="en-US" altLang="zh-CN" b="1" dirty="0" smtClean="0">
              <a:latin typeface="华文仿宋" pitchFamily="2" charset="-122"/>
              <a:ea typeface="华文仿宋" pitchFamily="2" charset="-122"/>
            </a:endParaRPr>
          </a:p>
          <a:p>
            <a:r>
              <a:rPr lang="en-US" altLang="zh-CN" sz="1400" dirty="0" smtClean="0">
                <a:latin typeface="华文仿宋" pitchFamily="2" charset="-122"/>
                <a:ea typeface="华文仿宋" pitchFamily="2" charset="-122"/>
              </a:rPr>
              <a:t>MBC</a:t>
            </a:r>
            <a:r>
              <a:rPr lang="zh-CN" altLang="en-US" sz="1400" dirty="0" smtClean="0">
                <a:latin typeface="华文仿宋" pitchFamily="2" charset="-122"/>
                <a:ea typeface="华文仿宋" pitchFamily="2" charset="-122"/>
              </a:rPr>
              <a:t>通过对垃圾的深度处理，去除杂质及水分制备成再生燃料</a:t>
            </a:r>
            <a:r>
              <a:rPr lang="en-US" altLang="zh-CN" sz="1400" dirty="0" smtClean="0">
                <a:latin typeface="华文仿宋" pitchFamily="2" charset="-122"/>
                <a:ea typeface="华文仿宋" pitchFamily="2" charset="-122"/>
              </a:rPr>
              <a:t>RDF</a:t>
            </a:r>
            <a:r>
              <a:rPr lang="zh-CN" altLang="en-US" sz="1400" dirty="0" smtClean="0">
                <a:latin typeface="华文仿宋" pitchFamily="2" charset="-122"/>
                <a:ea typeface="华文仿宋" pitchFamily="2" charset="-122"/>
              </a:rPr>
              <a:t>，与原生垃圾相比，具有了良好的燃烧性能，实现了</a:t>
            </a:r>
            <a:r>
              <a:rPr lang="en-US" altLang="zh-CN" sz="1400" dirty="0" smtClean="0">
                <a:latin typeface="华文仿宋" pitchFamily="2" charset="-122"/>
                <a:ea typeface="华文仿宋" pitchFamily="2" charset="-122"/>
              </a:rPr>
              <a:t>RDF</a:t>
            </a:r>
            <a:r>
              <a:rPr lang="zh-CN" altLang="en-US" sz="1400" dirty="0" smtClean="0">
                <a:latin typeface="华文仿宋" pitchFamily="2" charset="-122"/>
                <a:ea typeface="华文仿宋" pitchFamily="2" charset="-122"/>
              </a:rPr>
              <a:t>气化高效、清洁化能源利用，从源头上解决了原生垃圾直接焚烧存在的弊端问题，是对常规垃圾焚烧工艺的革命性创新。</a:t>
            </a:r>
            <a:endParaRPr lang="en-US" altLang="zh-CN" sz="1400" dirty="0" smtClean="0">
              <a:latin typeface="华文仿宋" pitchFamily="2" charset="-122"/>
              <a:ea typeface="华文仿宋" pitchFamily="2" charset="-122"/>
            </a:endParaRPr>
          </a:p>
          <a:p>
            <a:endParaRPr lang="en-US" altLang="zh-CN" dirty="0" smtClean="0">
              <a:latin typeface="华文仿宋" pitchFamily="2" charset="-122"/>
              <a:ea typeface="华文仿宋" pitchFamily="2" charset="-122"/>
            </a:endParaRPr>
          </a:p>
          <a:p>
            <a:r>
              <a:rPr lang="en-US" altLang="zh-CN" b="1" dirty="0" smtClean="0">
                <a:latin typeface="华文仿宋" pitchFamily="2" charset="-122"/>
                <a:ea typeface="华文仿宋" pitchFamily="2" charset="-122"/>
              </a:rPr>
              <a:t>       </a:t>
            </a:r>
          </a:p>
        </p:txBody>
      </p:sp>
      <p:graphicFrame>
        <p:nvGraphicFramePr>
          <p:cNvPr id="11" name="表格 10"/>
          <p:cNvGraphicFramePr>
            <a:graphicFrameLocks noGrp="1"/>
          </p:cNvGraphicFramePr>
          <p:nvPr/>
        </p:nvGraphicFramePr>
        <p:xfrm>
          <a:off x="2000232" y="1857363"/>
          <a:ext cx="6858048" cy="4469818"/>
        </p:xfrm>
        <a:graphic>
          <a:graphicData uri="http://schemas.openxmlformats.org/drawingml/2006/table">
            <a:tbl>
              <a:tblPr firstRow="1" bandRow="1">
                <a:tableStyleId>{5C22544A-7EE6-4342-B048-85BDC9FD1C3A}</a:tableStyleId>
              </a:tblPr>
              <a:tblGrid>
                <a:gridCol w="2286016"/>
                <a:gridCol w="2286016"/>
                <a:gridCol w="2286016"/>
              </a:tblGrid>
              <a:tr h="351383">
                <a:tc>
                  <a:txBody>
                    <a:bodyPr/>
                    <a:lstStyle/>
                    <a:p>
                      <a:r>
                        <a:rPr lang="en-US" altLang="zh-CN" sz="1400" b="1" dirty="0" smtClean="0">
                          <a:solidFill>
                            <a:schemeClr val="tx1"/>
                          </a:solidFill>
                          <a:latin typeface="华文仿宋" pitchFamily="2" charset="-122"/>
                          <a:ea typeface="华文仿宋" pitchFamily="2" charset="-122"/>
                        </a:rPr>
                        <a:t>      </a:t>
                      </a:r>
                      <a:r>
                        <a:rPr lang="zh-CN" altLang="en-US" sz="1400" b="1" dirty="0" smtClean="0">
                          <a:solidFill>
                            <a:schemeClr val="tx1"/>
                          </a:solidFill>
                          <a:latin typeface="华文仿宋" pitchFamily="2" charset="-122"/>
                          <a:ea typeface="华文仿宋" pitchFamily="2" charset="-122"/>
                        </a:rPr>
                        <a:t>对比项目</a:t>
                      </a:r>
                      <a:endParaRPr lang="zh-CN" altLang="en-US" sz="1400" b="1" dirty="0">
                        <a:solidFill>
                          <a:schemeClr val="tx1"/>
                        </a:solidFill>
                        <a:latin typeface="华文仿宋" pitchFamily="2" charset="-122"/>
                        <a:ea typeface="华文仿宋" pitchFamily="2" charset="-122"/>
                      </a:endParaRPr>
                    </a:p>
                  </a:txBody>
                  <a:tcPr>
                    <a:solidFill>
                      <a:schemeClr val="accent5">
                        <a:lumMod val="40000"/>
                        <a:lumOff val="60000"/>
                      </a:schemeClr>
                    </a:solidFill>
                  </a:tcPr>
                </a:tc>
                <a:tc>
                  <a:txBody>
                    <a:bodyPr/>
                    <a:lstStyle/>
                    <a:p>
                      <a:r>
                        <a:rPr lang="zh-CN" altLang="en-US" sz="1400" b="1" dirty="0" smtClean="0">
                          <a:solidFill>
                            <a:schemeClr val="tx1"/>
                          </a:solidFill>
                          <a:latin typeface="华文仿宋" pitchFamily="2" charset="-122"/>
                          <a:ea typeface="华文仿宋" pitchFamily="2" charset="-122"/>
                        </a:rPr>
                        <a:t>     原生垃圾</a:t>
                      </a:r>
                      <a:endParaRPr lang="zh-CN" altLang="en-US" sz="1400" b="1" dirty="0">
                        <a:solidFill>
                          <a:schemeClr val="tx1"/>
                        </a:solidFill>
                        <a:latin typeface="华文仿宋" pitchFamily="2" charset="-122"/>
                        <a:ea typeface="华文仿宋" pitchFamily="2" charset="-122"/>
                      </a:endParaRPr>
                    </a:p>
                  </a:txBody>
                  <a:tcPr>
                    <a:solidFill>
                      <a:schemeClr val="accent5">
                        <a:lumMod val="40000"/>
                        <a:lumOff val="60000"/>
                      </a:schemeClr>
                    </a:solidFill>
                  </a:tcPr>
                </a:tc>
                <a:tc>
                  <a:txBody>
                    <a:bodyPr/>
                    <a:lstStyle/>
                    <a:p>
                      <a:r>
                        <a:rPr lang="en-US" altLang="zh-CN" sz="1400" b="1" dirty="0" smtClean="0">
                          <a:solidFill>
                            <a:schemeClr val="tx1"/>
                          </a:solidFill>
                          <a:latin typeface="华文仿宋" pitchFamily="2" charset="-122"/>
                          <a:ea typeface="华文仿宋" pitchFamily="2" charset="-122"/>
                        </a:rPr>
                        <a:t>    </a:t>
                      </a:r>
                      <a:r>
                        <a:rPr lang="zh-CN" altLang="en-US" sz="1400" b="1" dirty="0" smtClean="0">
                          <a:solidFill>
                            <a:schemeClr val="tx1"/>
                          </a:solidFill>
                          <a:latin typeface="华文仿宋" pitchFamily="2" charset="-122"/>
                          <a:ea typeface="华文仿宋" pitchFamily="2" charset="-122"/>
                        </a:rPr>
                        <a:t>垃圾衍生燃料</a:t>
                      </a:r>
                      <a:r>
                        <a:rPr lang="en-US" altLang="zh-CN" sz="1400" b="1" baseline="0" dirty="0" smtClean="0">
                          <a:solidFill>
                            <a:schemeClr val="tx1"/>
                          </a:solidFill>
                          <a:latin typeface="华文仿宋" pitchFamily="2" charset="-122"/>
                          <a:ea typeface="华文仿宋" pitchFamily="2" charset="-122"/>
                        </a:rPr>
                        <a:t> RDF</a:t>
                      </a:r>
                      <a:endParaRPr lang="zh-CN" altLang="en-US" sz="1400" b="1" dirty="0">
                        <a:solidFill>
                          <a:schemeClr val="tx1"/>
                        </a:solidFill>
                        <a:latin typeface="华文仿宋" pitchFamily="2" charset="-122"/>
                        <a:ea typeface="华文仿宋" pitchFamily="2" charset="-122"/>
                      </a:endParaRPr>
                    </a:p>
                  </a:txBody>
                  <a:tcPr>
                    <a:solidFill>
                      <a:schemeClr val="accent5">
                        <a:lumMod val="40000"/>
                        <a:lumOff val="60000"/>
                      </a:schemeClr>
                    </a:solidFill>
                  </a:tcPr>
                </a:tc>
              </a:tr>
              <a:tr h="362447">
                <a:tc>
                  <a:txBody>
                    <a:bodyPr/>
                    <a:lstStyle/>
                    <a:p>
                      <a:r>
                        <a:rPr lang="zh-CN" altLang="en-US" sz="1200" dirty="0" smtClean="0">
                          <a:solidFill>
                            <a:schemeClr val="tx1"/>
                          </a:solidFill>
                          <a:latin typeface="黑体" pitchFamily="49" charset="-122"/>
                          <a:ea typeface="黑体" pitchFamily="49" charset="-122"/>
                        </a:rPr>
                        <a:t>不可燃杂质及大物处理</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r>
                        <a:rPr lang="zh-CN" altLang="en-US" sz="1200" dirty="0" smtClean="0">
                          <a:solidFill>
                            <a:schemeClr val="tx1"/>
                          </a:solidFill>
                          <a:latin typeface="黑体" pitchFamily="49" charset="-122"/>
                          <a:ea typeface="黑体" pitchFamily="49" charset="-122"/>
                        </a:rPr>
                        <a:t>不去除，不破碎</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r>
                        <a:rPr lang="zh-CN" altLang="en-US" sz="1200" dirty="0" smtClean="0">
                          <a:solidFill>
                            <a:schemeClr val="tx1"/>
                          </a:solidFill>
                          <a:latin typeface="黑体" pitchFamily="49" charset="-122"/>
                          <a:ea typeface="黑体" pitchFamily="49" charset="-122"/>
                        </a:rPr>
                        <a:t>去除杂质，大物破碎</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r>
              <a:tr h="356915">
                <a:tc>
                  <a:txBody>
                    <a:bodyPr/>
                    <a:lstStyle/>
                    <a:p>
                      <a:r>
                        <a:rPr lang="zh-CN" altLang="en-US" sz="1200" dirty="0" smtClean="0">
                          <a:solidFill>
                            <a:schemeClr val="tx1"/>
                          </a:solidFill>
                          <a:latin typeface="黑体" pitchFamily="49" charset="-122"/>
                          <a:ea typeface="黑体" pitchFamily="49" charset="-122"/>
                        </a:rPr>
                        <a:t>垃圾含水率</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r>
                        <a:rPr lang="zh-CN" altLang="en-US" sz="1200" dirty="0" smtClean="0">
                          <a:solidFill>
                            <a:schemeClr val="tx1"/>
                          </a:solidFill>
                          <a:latin typeface="黑体" pitchFamily="49" charset="-122"/>
                          <a:ea typeface="黑体" pitchFamily="49" charset="-122"/>
                        </a:rPr>
                        <a:t>含水率大于</a:t>
                      </a:r>
                      <a:r>
                        <a:rPr lang="en-US" altLang="zh-CN" sz="1200" dirty="0" smtClean="0">
                          <a:solidFill>
                            <a:schemeClr val="tx1"/>
                          </a:solidFill>
                          <a:latin typeface="黑体" pitchFamily="49" charset="-122"/>
                          <a:ea typeface="黑体" pitchFamily="49" charset="-122"/>
                        </a:rPr>
                        <a:t>50%</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r>
                        <a:rPr lang="zh-CN" altLang="en-US" sz="1200" dirty="0" smtClean="0">
                          <a:solidFill>
                            <a:schemeClr val="tx1"/>
                          </a:solidFill>
                          <a:latin typeface="黑体" pitchFamily="49" charset="-122"/>
                          <a:ea typeface="黑体" pitchFamily="49" charset="-122"/>
                        </a:rPr>
                        <a:t>含水率≤</a:t>
                      </a:r>
                      <a:r>
                        <a:rPr lang="en-US" altLang="zh-CN" sz="1200" dirty="0" smtClean="0">
                          <a:solidFill>
                            <a:schemeClr val="tx1"/>
                          </a:solidFill>
                          <a:latin typeface="黑体" pitchFamily="49" charset="-122"/>
                          <a:ea typeface="黑体" pitchFamily="49" charset="-122"/>
                        </a:rPr>
                        <a:t>25%</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r>
              <a:tr h="356915">
                <a:tc>
                  <a:txBody>
                    <a:bodyPr/>
                    <a:lstStyle/>
                    <a:p>
                      <a:r>
                        <a:rPr lang="zh-CN" altLang="en-US" sz="1200" dirty="0" smtClean="0">
                          <a:solidFill>
                            <a:schemeClr val="tx1"/>
                          </a:solidFill>
                          <a:latin typeface="黑体" pitchFamily="49" charset="-122"/>
                          <a:ea typeface="黑体" pitchFamily="49" charset="-122"/>
                        </a:rPr>
                        <a:t>砖石、金属等不可燃物质</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r>
                        <a:rPr lang="zh-CN" altLang="en-US" sz="1200" dirty="0" smtClean="0">
                          <a:solidFill>
                            <a:schemeClr val="tx1"/>
                          </a:solidFill>
                          <a:latin typeface="黑体" pitchFamily="49" charset="-122"/>
                          <a:ea typeface="黑体" pitchFamily="49" charset="-122"/>
                        </a:rPr>
                        <a:t>不经分选，直接入炉</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r>
                        <a:rPr lang="zh-CN" altLang="en-US" sz="1200" dirty="0" smtClean="0">
                          <a:solidFill>
                            <a:schemeClr val="tx1"/>
                          </a:solidFill>
                          <a:latin typeface="黑体" pitchFamily="49" charset="-122"/>
                          <a:ea typeface="黑体" pitchFamily="49" charset="-122"/>
                        </a:rPr>
                        <a:t>分选剔除，资源利用</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r>
              <a:tr h="356915">
                <a:tc>
                  <a:txBody>
                    <a:bodyPr/>
                    <a:lstStyle/>
                    <a:p>
                      <a:r>
                        <a:rPr lang="zh-CN" altLang="en-US" sz="1200" dirty="0" smtClean="0">
                          <a:solidFill>
                            <a:schemeClr val="tx1"/>
                          </a:solidFill>
                          <a:latin typeface="黑体" pitchFamily="49" charset="-122"/>
                          <a:ea typeface="黑体" pitchFamily="49" charset="-122"/>
                        </a:rPr>
                        <a:t>厨余垃圾</a:t>
                      </a:r>
                      <a:endParaRPr lang="en-US" altLang="zh-CN" sz="1200" dirty="0" smtClean="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r>
                        <a:rPr lang="zh-CN" altLang="en-US" sz="1200" dirty="0" smtClean="0">
                          <a:solidFill>
                            <a:schemeClr val="tx1"/>
                          </a:solidFill>
                          <a:latin typeface="黑体" pitchFamily="49" charset="-122"/>
                          <a:ea typeface="黑体" pitchFamily="49" charset="-122"/>
                        </a:rPr>
                        <a:t>直接入炉焚烧</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r>
                        <a:rPr lang="zh-CN" altLang="en-US" sz="1200" dirty="0" smtClean="0">
                          <a:solidFill>
                            <a:schemeClr val="tx1"/>
                          </a:solidFill>
                          <a:latin typeface="黑体" pitchFamily="49" charset="-122"/>
                          <a:ea typeface="黑体" pitchFamily="49" charset="-122"/>
                        </a:rPr>
                        <a:t>经煤质化处理为燃料</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r>
              <a:tr h="315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黑体" pitchFamily="49" charset="-122"/>
                          <a:ea typeface="黑体" pitchFamily="49" charset="-122"/>
                        </a:rPr>
                        <a:t>低位热值（</a:t>
                      </a:r>
                      <a:r>
                        <a:rPr lang="en-US" altLang="zh-CN" sz="1200" dirty="0" smtClean="0">
                          <a:solidFill>
                            <a:schemeClr val="tx1"/>
                          </a:solidFill>
                          <a:latin typeface="黑体" pitchFamily="49" charset="-122"/>
                          <a:ea typeface="黑体" pitchFamily="49" charset="-122"/>
                        </a:rPr>
                        <a:t>KJ/kg)</a:t>
                      </a:r>
                      <a:endParaRPr lang="zh-CN" altLang="en-US" sz="1200" dirty="0" smtClean="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r>
                        <a:rPr lang="en-US" altLang="zh-CN" sz="1200" dirty="0" smtClean="0">
                          <a:solidFill>
                            <a:schemeClr val="tx1"/>
                          </a:solidFill>
                          <a:latin typeface="黑体" pitchFamily="49" charset="-122"/>
                          <a:ea typeface="黑体" pitchFamily="49" charset="-122"/>
                        </a:rPr>
                        <a:t>1700</a:t>
                      </a:r>
                      <a:r>
                        <a:rPr lang="zh-CN" altLang="en-US" sz="1200" dirty="0" smtClean="0">
                          <a:solidFill>
                            <a:schemeClr val="tx1"/>
                          </a:solidFill>
                          <a:latin typeface="黑体" pitchFamily="49" charset="-122"/>
                          <a:ea typeface="黑体" pitchFamily="49" charset="-122"/>
                        </a:rPr>
                        <a:t>～</a:t>
                      </a:r>
                      <a:r>
                        <a:rPr lang="en-US" altLang="zh-CN" sz="1200" dirty="0" smtClean="0">
                          <a:solidFill>
                            <a:schemeClr val="tx1"/>
                          </a:solidFill>
                          <a:latin typeface="黑体" pitchFamily="49" charset="-122"/>
                          <a:ea typeface="黑体" pitchFamily="49" charset="-122"/>
                        </a:rPr>
                        <a:t>5000</a:t>
                      </a:r>
                      <a:r>
                        <a:rPr lang="zh-CN" altLang="en-US" sz="1200" dirty="0" smtClean="0">
                          <a:solidFill>
                            <a:schemeClr val="tx1"/>
                          </a:solidFill>
                          <a:latin typeface="黑体" pitchFamily="49" charset="-122"/>
                          <a:ea typeface="黑体" pitchFamily="49" charset="-122"/>
                        </a:rPr>
                        <a:t>（</a:t>
                      </a:r>
                      <a:r>
                        <a:rPr lang="en-US" altLang="zh-CN" sz="1200" dirty="0" smtClean="0">
                          <a:solidFill>
                            <a:schemeClr val="tx1"/>
                          </a:solidFill>
                          <a:latin typeface="黑体" pitchFamily="49" charset="-122"/>
                          <a:ea typeface="黑体" pitchFamily="49" charset="-122"/>
                        </a:rPr>
                        <a:t>KJ/kg)</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tx1"/>
                          </a:solidFill>
                          <a:latin typeface="黑体" pitchFamily="49" charset="-122"/>
                          <a:ea typeface="黑体" pitchFamily="49" charset="-122"/>
                        </a:rPr>
                        <a:t>9200</a:t>
                      </a:r>
                      <a:r>
                        <a:rPr lang="zh-CN" altLang="en-US" sz="1200" dirty="0" smtClean="0">
                          <a:solidFill>
                            <a:schemeClr val="tx1"/>
                          </a:solidFill>
                          <a:latin typeface="黑体" pitchFamily="49" charset="-122"/>
                          <a:ea typeface="黑体" pitchFamily="49" charset="-122"/>
                        </a:rPr>
                        <a:t>～</a:t>
                      </a:r>
                      <a:r>
                        <a:rPr lang="en-US" altLang="zh-CN" sz="1200" dirty="0" smtClean="0">
                          <a:solidFill>
                            <a:schemeClr val="tx1"/>
                          </a:solidFill>
                          <a:latin typeface="黑体" pitchFamily="49" charset="-122"/>
                          <a:ea typeface="黑体" pitchFamily="49" charset="-122"/>
                        </a:rPr>
                        <a:t>14200</a:t>
                      </a:r>
                      <a:r>
                        <a:rPr lang="zh-CN" altLang="en-US" sz="1200" dirty="0" smtClean="0">
                          <a:solidFill>
                            <a:schemeClr val="tx1"/>
                          </a:solidFill>
                          <a:latin typeface="黑体" pitchFamily="49" charset="-122"/>
                          <a:ea typeface="黑体" pitchFamily="49" charset="-122"/>
                        </a:rPr>
                        <a:t>（</a:t>
                      </a:r>
                      <a:r>
                        <a:rPr lang="en-US" altLang="zh-CN" sz="1200" dirty="0" smtClean="0">
                          <a:solidFill>
                            <a:schemeClr val="tx1"/>
                          </a:solidFill>
                          <a:latin typeface="黑体" pitchFamily="49" charset="-122"/>
                          <a:ea typeface="黑体" pitchFamily="49" charset="-122"/>
                        </a:rPr>
                        <a:t>KJ/kg)</a:t>
                      </a:r>
                      <a:endParaRPr lang="zh-CN" altLang="en-US" sz="1200" dirty="0" smtClean="0">
                        <a:solidFill>
                          <a:schemeClr val="tx1"/>
                        </a:solidFill>
                        <a:latin typeface="黑体" pitchFamily="49" charset="-122"/>
                        <a:ea typeface="黑体" pitchFamily="49" charset="-122"/>
                      </a:endParaRPr>
                    </a:p>
                  </a:txBody>
                  <a:tcPr>
                    <a:solidFill>
                      <a:schemeClr val="accent5">
                        <a:lumMod val="40000"/>
                        <a:lumOff val="60000"/>
                      </a:schemeClr>
                    </a:solidFill>
                  </a:tcPr>
                </a:tc>
              </a:tr>
              <a:tr h="325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黑体" pitchFamily="49" charset="-122"/>
                          <a:ea typeface="黑体" pitchFamily="49" charset="-122"/>
                        </a:rPr>
                        <a:t>化石燃料助燃</a:t>
                      </a:r>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黑体" pitchFamily="49" charset="-122"/>
                          <a:ea typeface="黑体" pitchFamily="49" charset="-122"/>
                        </a:rPr>
                        <a:t>添加煤、油助燃</a:t>
                      </a:r>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黑体" pitchFamily="49" charset="-122"/>
                          <a:ea typeface="黑体" pitchFamily="49" charset="-122"/>
                        </a:rPr>
                        <a:t>不添加燃料助燃</a:t>
                      </a:r>
                    </a:p>
                  </a:txBody>
                  <a:tcPr>
                    <a:solidFill>
                      <a:schemeClr val="accent5">
                        <a:lumMod val="40000"/>
                        <a:lumOff val="60000"/>
                      </a:schemeClr>
                    </a:solidFill>
                  </a:tcPr>
                </a:tc>
              </a:tr>
              <a:tr h="4969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黑体" pitchFamily="49" charset="-122"/>
                          <a:ea typeface="黑体" pitchFamily="49" charset="-122"/>
                        </a:rPr>
                        <a:t>锅炉燃烧温度及二噁英分解</a:t>
                      </a:r>
                    </a:p>
                  </a:txBody>
                  <a:tcPr>
                    <a:solidFill>
                      <a:schemeClr val="accent5">
                        <a:lumMod val="40000"/>
                        <a:lumOff val="60000"/>
                      </a:schemeClr>
                    </a:solidFill>
                  </a:tcPr>
                </a:tc>
                <a:tc>
                  <a:txBody>
                    <a:bodyPr/>
                    <a:lstStyle/>
                    <a:p>
                      <a:r>
                        <a:rPr lang="zh-CN" altLang="en-US" sz="1200" dirty="0" smtClean="0">
                          <a:solidFill>
                            <a:schemeClr val="tx1"/>
                          </a:solidFill>
                          <a:latin typeface="华文仿宋" pitchFamily="2" charset="-122"/>
                          <a:ea typeface="华文仿宋" pitchFamily="2" charset="-122"/>
                        </a:rPr>
                        <a:t>燃烧温度波动大，炉膛内难以稳定≥</a:t>
                      </a:r>
                      <a:r>
                        <a:rPr lang="en-US" altLang="zh-CN" sz="1200" dirty="0" smtClean="0">
                          <a:solidFill>
                            <a:schemeClr val="tx1"/>
                          </a:solidFill>
                          <a:latin typeface="华文仿宋" pitchFamily="2" charset="-122"/>
                          <a:ea typeface="华文仿宋" pitchFamily="2" charset="-122"/>
                        </a:rPr>
                        <a:t>850℃</a:t>
                      </a:r>
                      <a:r>
                        <a:rPr lang="zh-CN" altLang="en-US" sz="1200" dirty="0" smtClean="0">
                          <a:solidFill>
                            <a:schemeClr val="tx1"/>
                          </a:solidFill>
                          <a:latin typeface="华文仿宋" pitchFamily="2" charset="-122"/>
                          <a:ea typeface="华文仿宋" pitchFamily="2" charset="-122"/>
                        </a:rPr>
                        <a:t>和高温停留≥</a:t>
                      </a:r>
                      <a:r>
                        <a:rPr lang="en-US" altLang="zh-CN" sz="1200" dirty="0" smtClean="0">
                          <a:solidFill>
                            <a:schemeClr val="tx1"/>
                          </a:solidFill>
                          <a:latin typeface="华文仿宋" pitchFamily="2" charset="-122"/>
                          <a:ea typeface="华文仿宋" pitchFamily="2" charset="-122"/>
                        </a:rPr>
                        <a:t>2</a:t>
                      </a:r>
                      <a:r>
                        <a:rPr lang="zh-CN" altLang="en-US" sz="1200" dirty="0" smtClean="0">
                          <a:solidFill>
                            <a:schemeClr val="tx1"/>
                          </a:solidFill>
                          <a:latin typeface="华文仿宋" pitchFamily="2" charset="-122"/>
                          <a:ea typeface="华文仿宋" pitchFamily="2" charset="-122"/>
                        </a:rPr>
                        <a:t>秒</a:t>
                      </a:r>
                      <a:endParaRPr lang="en-US" altLang="zh-CN" sz="1200" dirty="0" smtClean="0">
                        <a:solidFill>
                          <a:schemeClr val="tx1"/>
                        </a:solidFill>
                        <a:latin typeface="华文仿宋" pitchFamily="2" charset="-122"/>
                        <a:ea typeface="华文仿宋" pitchFamily="2" charset="-122"/>
                      </a:endParaRPr>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华文仿宋" pitchFamily="2" charset="-122"/>
                          <a:ea typeface="华文仿宋" pitchFamily="2" charset="-122"/>
                        </a:rPr>
                        <a:t>稳定达到≥</a:t>
                      </a:r>
                      <a:r>
                        <a:rPr lang="en-US" altLang="zh-CN" sz="1200" dirty="0" smtClean="0">
                          <a:solidFill>
                            <a:schemeClr val="tx1"/>
                          </a:solidFill>
                          <a:latin typeface="华文仿宋" pitchFamily="2" charset="-122"/>
                          <a:ea typeface="华文仿宋" pitchFamily="2" charset="-122"/>
                        </a:rPr>
                        <a:t>950℃</a:t>
                      </a:r>
                      <a:r>
                        <a:rPr lang="zh-CN" altLang="en-US" sz="1200" dirty="0" smtClean="0">
                          <a:solidFill>
                            <a:schemeClr val="tx1"/>
                          </a:solidFill>
                          <a:latin typeface="华文仿宋" pitchFamily="2" charset="-122"/>
                          <a:ea typeface="华文仿宋" pitchFamily="2" charset="-122"/>
                        </a:rPr>
                        <a:t>，高温停留≥</a:t>
                      </a:r>
                      <a:r>
                        <a:rPr lang="en-US" altLang="zh-CN" sz="1200" dirty="0" smtClean="0">
                          <a:solidFill>
                            <a:schemeClr val="tx1"/>
                          </a:solidFill>
                          <a:latin typeface="华文仿宋" pitchFamily="2" charset="-122"/>
                          <a:ea typeface="华文仿宋" pitchFamily="2" charset="-122"/>
                        </a:rPr>
                        <a:t>4</a:t>
                      </a:r>
                      <a:r>
                        <a:rPr lang="zh-CN" altLang="en-US" sz="1200" dirty="0" smtClean="0">
                          <a:solidFill>
                            <a:schemeClr val="tx1"/>
                          </a:solidFill>
                          <a:latin typeface="华文仿宋" pitchFamily="2" charset="-122"/>
                          <a:ea typeface="华文仿宋" pitchFamily="2" charset="-122"/>
                        </a:rPr>
                        <a:t>秒，充分裂解二噁英前体物</a:t>
                      </a:r>
                      <a:endParaRPr lang="zh-CN" altLang="en-US" sz="1200" dirty="0">
                        <a:solidFill>
                          <a:schemeClr val="tx1"/>
                        </a:solidFill>
                        <a:latin typeface="华文仿宋" pitchFamily="2" charset="-122"/>
                        <a:ea typeface="华文仿宋" pitchFamily="2" charset="-122"/>
                      </a:endParaRPr>
                    </a:p>
                  </a:txBody>
                  <a:tcPr>
                    <a:solidFill>
                      <a:schemeClr val="accent5">
                        <a:lumMod val="40000"/>
                        <a:lumOff val="60000"/>
                      </a:schemeClr>
                    </a:solidFill>
                  </a:tcPr>
                </a:tc>
              </a:tr>
              <a:tr h="362816">
                <a:tc>
                  <a:txBody>
                    <a:bodyPr/>
                    <a:lstStyle/>
                    <a:p>
                      <a:r>
                        <a:rPr lang="zh-CN" altLang="en-US" sz="1200" dirty="0" smtClean="0">
                          <a:solidFill>
                            <a:schemeClr val="tx1"/>
                          </a:solidFill>
                          <a:latin typeface="黑体" pitchFamily="49" charset="-122"/>
                          <a:ea typeface="黑体" pitchFamily="49" charset="-122"/>
                        </a:rPr>
                        <a:t>炉渣数量、质量</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黑体" pitchFamily="49" charset="-122"/>
                          <a:ea typeface="黑体" pitchFamily="49" charset="-122"/>
                        </a:rPr>
                        <a:t>含有大量杂质，产量大</a:t>
                      </a:r>
                    </a:p>
                  </a:txBody>
                  <a:tcPr>
                    <a:solidFill>
                      <a:schemeClr val="accent5">
                        <a:lumMod val="40000"/>
                        <a:lumOff val="60000"/>
                      </a:schemeClr>
                    </a:solidFill>
                  </a:tcPr>
                </a:tc>
                <a:tc>
                  <a:txBody>
                    <a:bodyPr/>
                    <a:lstStyle/>
                    <a:p>
                      <a:r>
                        <a:rPr lang="zh-CN" altLang="en-US" sz="1200" dirty="0" smtClean="0">
                          <a:solidFill>
                            <a:schemeClr val="tx1"/>
                          </a:solidFill>
                          <a:latin typeface="黑体" pitchFamily="49" charset="-122"/>
                          <a:ea typeface="黑体" pitchFamily="49" charset="-122"/>
                        </a:rPr>
                        <a:t>质量好，直接资源化利用</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r>
              <a:tr h="3420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黑体" pitchFamily="49" charset="-122"/>
                          <a:ea typeface="黑体" pitchFamily="49" charset="-122"/>
                        </a:rPr>
                        <a:t>垃圾焚烧及烟气排放量</a:t>
                      </a:r>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tx1"/>
                          </a:solidFill>
                          <a:latin typeface="黑体" pitchFamily="49" charset="-122"/>
                          <a:ea typeface="黑体" pitchFamily="49" charset="-122"/>
                        </a:rPr>
                        <a:t>100%</a:t>
                      </a:r>
                      <a:r>
                        <a:rPr lang="zh-CN" altLang="en-US" sz="1200" dirty="0" smtClean="0">
                          <a:solidFill>
                            <a:schemeClr val="tx1"/>
                          </a:solidFill>
                          <a:latin typeface="黑体" pitchFamily="49" charset="-122"/>
                          <a:ea typeface="黑体" pitchFamily="49" charset="-122"/>
                        </a:rPr>
                        <a:t>焚烧与排放</a:t>
                      </a:r>
                    </a:p>
                  </a:txBody>
                  <a:tcPr>
                    <a:solidFill>
                      <a:schemeClr val="accent5">
                        <a:lumMod val="40000"/>
                        <a:lumOff val="60000"/>
                      </a:schemeClr>
                    </a:solidFill>
                  </a:tcPr>
                </a:tc>
                <a:tc>
                  <a:txBody>
                    <a:bodyPr/>
                    <a:lstStyle/>
                    <a:p>
                      <a:r>
                        <a:rPr lang="zh-CN" altLang="en-US" sz="1200" dirty="0" smtClean="0">
                          <a:solidFill>
                            <a:schemeClr val="tx1"/>
                          </a:solidFill>
                          <a:latin typeface="黑体" pitchFamily="49" charset="-122"/>
                          <a:ea typeface="黑体" pitchFamily="49" charset="-122"/>
                        </a:rPr>
                        <a:t>减少</a:t>
                      </a:r>
                      <a:r>
                        <a:rPr lang="en-US" altLang="zh-CN" sz="1200" dirty="0" smtClean="0">
                          <a:solidFill>
                            <a:schemeClr val="tx1"/>
                          </a:solidFill>
                          <a:latin typeface="黑体" pitchFamily="49" charset="-122"/>
                          <a:ea typeface="黑体" pitchFamily="49" charset="-122"/>
                        </a:rPr>
                        <a:t>45%</a:t>
                      </a:r>
                      <a:r>
                        <a:rPr lang="zh-CN" altLang="en-US" sz="1200" dirty="0" smtClean="0">
                          <a:solidFill>
                            <a:schemeClr val="tx1"/>
                          </a:solidFill>
                          <a:latin typeface="黑体" pitchFamily="49" charset="-122"/>
                          <a:ea typeface="黑体" pitchFamily="49" charset="-122"/>
                        </a:rPr>
                        <a:t>以上焚烧量</a:t>
                      </a:r>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r>
              <a:tr h="3456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黑体" pitchFamily="49" charset="-122"/>
                          <a:ea typeface="黑体" pitchFamily="49" charset="-122"/>
                        </a:rPr>
                        <a:t>锅炉设备运行</a:t>
                      </a:r>
                      <a:endParaRPr lang="en-US" altLang="zh-CN" sz="1200" dirty="0" smtClean="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黑体" pitchFamily="49" charset="-122"/>
                          <a:ea typeface="黑体" pitchFamily="49" charset="-122"/>
                        </a:rPr>
                        <a:t>运行条件差，故障率高</a:t>
                      </a:r>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黑体" pitchFamily="49" charset="-122"/>
                          <a:ea typeface="黑体" pitchFamily="49" charset="-122"/>
                        </a:rPr>
                        <a:t>运行条件好，稳定运行</a:t>
                      </a:r>
                    </a:p>
                  </a:txBody>
                  <a:tcPr>
                    <a:solidFill>
                      <a:schemeClr val="accent5">
                        <a:lumMod val="40000"/>
                        <a:lumOff val="60000"/>
                      </a:schemeClr>
                    </a:solidFill>
                  </a:tcPr>
                </a:tc>
              </a:tr>
              <a:tr h="4969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黑体" pitchFamily="49" charset="-122"/>
                          <a:ea typeface="黑体" pitchFamily="49" charset="-122"/>
                        </a:rPr>
                        <a:t>污染物排放标准</a:t>
                      </a:r>
                    </a:p>
                    <a:p>
                      <a:endParaRPr lang="zh-CN" altLang="en-US" sz="1200" dirty="0">
                        <a:solidFill>
                          <a:schemeClr val="tx1"/>
                        </a:solidFill>
                        <a:latin typeface="黑体" pitchFamily="49" charset="-122"/>
                        <a:ea typeface="黑体" pitchFamily="49" charset="-122"/>
                      </a:endParaRPr>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华文仿宋" pitchFamily="2" charset="-122"/>
                          <a:ea typeface="华文仿宋" pitchFamily="2" charset="-122"/>
                        </a:rPr>
                        <a:t>多项污染物指标，面临国家</a:t>
                      </a:r>
                      <a:r>
                        <a:rPr lang="en-US" altLang="zh-CN" sz="1200" dirty="0" smtClean="0">
                          <a:solidFill>
                            <a:schemeClr val="tx1"/>
                          </a:solidFill>
                          <a:latin typeface="华文仿宋" pitchFamily="2" charset="-122"/>
                          <a:ea typeface="华文仿宋" pitchFamily="2" charset="-122"/>
                        </a:rPr>
                        <a:t>2014</a:t>
                      </a:r>
                      <a:r>
                        <a:rPr lang="zh-CN" altLang="en-US" sz="1200" dirty="0" smtClean="0">
                          <a:solidFill>
                            <a:schemeClr val="tx1"/>
                          </a:solidFill>
                          <a:latin typeface="华文仿宋" pitchFamily="2" charset="-122"/>
                          <a:ea typeface="华文仿宋" pitchFamily="2" charset="-122"/>
                        </a:rPr>
                        <a:t>新排放标准的考验</a:t>
                      </a:r>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solidFill>
                          <a:latin typeface="华文仿宋" pitchFamily="2" charset="-122"/>
                          <a:ea typeface="华文仿宋" pitchFamily="2" charset="-122"/>
                        </a:rPr>
                        <a:t>经德国、日本等国实践，符合更高的污染物排放标准</a:t>
                      </a:r>
                    </a:p>
                  </a:txBody>
                  <a:tcPr>
                    <a:solidFill>
                      <a:schemeClr val="accent5">
                        <a:lumMod val="40000"/>
                        <a:lumOff val="60000"/>
                      </a:schemeClr>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214546" y="928670"/>
            <a:ext cx="5609228" cy="400110"/>
          </a:xfrm>
          <a:prstGeom prst="rect">
            <a:avLst/>
          </a:prstGeom>
          <a:noFill/>
        </p:spPr>
        <p:txBody>
          <a:bodyPr wrap="square" rtlCol="0">
            <a:spAutoFit/>
          </a:bodyPr>
          <a:lstStyle/>
          <a:p>
            <a:endParaRPr lang="en-US" altLang="zh-CN" sz="2000" dirty="0" smtClean="0">
              <a:latin typeface="+mn-ea"/>
              <a:ea typeface="+mn-ea"/>
            </a:endParaRPr>
          </a:p>
        </p:txBody>
      </p:sp>
      <p:sp>
        <p:nvSpPr>
          <p:cNvPr id="4" name="TextBox 3"/>
          <p:cNvSpPr txBox="1"/>
          <p:nvPr/>
        </p:nvSpPr>
        <p:spPr>
          <a:xfrm>
            <a:off x="1928794" y="571480"/>
            <a:ext cx="6572296" cy="4124206"/>
          </a:xfrm>
          <a:prstGeom prst="rect">
            <a:avLst/>
          </a:prstGeom>
          <a:noFill/>
        </p:spPr>
        <p:txBody>
          <a:bodyPr wrap="square" rtlCol="0">
            <a:spAutoFit/>
          </a:bodyPr>
          <a:lstStyle/>
          <a:p>
            <a:r>
              <a:rPr lang="zh-CN" altLang="en-US" sz="2000" b="1" dirty="0" smtClean="0">
                <a:latin typeface="华文仿宋" pitchFamily="2" charset="-122"/>
                <a:ea typeface="华文仿宋" pitchFamily="2" charset="-122"/>
              </a:rPr>
              <a:t>公司简介</a:t>
            </a:r>
            <a:endParaRPr lang="en-US" altLang="zh-CN" sz="2000" b="1" dirty="0" smtClean="0">
              <a:latin typeface="华文仿宋" pitchFamily="2" charset="-122"/>
              <a:ea typeface="华文仿宋" pitchFamily="2" charset="-122"/>
            </a:endParaRPr>
          </a:p>
          <a:p>
            <a:endParaRPr lang="en-US" altLang="zh-CN" sz="1400" dirty="0" smtClean="0"/>
          </a:p>
          <a:p>
            <a:r>
              <a:rPr lang="zh-CN" altLang="en-US" sz="1600" b="1" dirty="0" smtClean="0">
                <a:latin typeface="华文仿宋" pitchFamily="2" charset="-122"/>
                <a:ea typeface="华文仿宋" pitchFamily="2" charset="-122"/>
              </a:rPr>
              <a:t>新弘源科技股份有限公司</a:t>
            </a:r>
            <a:r>
              <a:rPr lang="zh-CN" altLang="en-US" sz="1600" dirty="0" smtClean="0">
                <a:latin typeface="华文仿宋" pitchFamily="2" charset="-122"/>
                <a:ea typeface="华文仿宋" pitchFamily="2" charset="-122"/>
              </a:rPr>
              <a:t>是在国家工商局注册的高新技术企业，总部设立在青岛国家高新技术产业开发区。</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针对我国原生混合垃圾的复杂特性，借鉴发达国家先进处理技术，创新研发了</a:t>
            </a:r>
            <a:r>
              <a:rPr lang="en-US" altLang="zh-CN" sz="1600" b="1" dirty="0" smtClean="0">
                <a:latin typeface="华文仿宋" pitchFamily="2" charset="-122"/>
                <a:ea typeface="华文仿宋" pitchFamily="2" charset="-122"/>
              </a:rPr>
              <a:t>MBC </a:t>
            </a:r>
            <a:r>
              <a:rPr lang="zh-CN" altLang="en-US" sz="1600" dirty="0" smtClean="0">
                <a:latin typeface="华文仿宋" pitchFamily="2" charset="-122"/>
                <a:ea typeface="华文仿宋" pitchFamily="2" charset="-122"/>
              </a:rPr>
              <a:t>垃圾衍生燃料气化发电技术，</a:t>
            </a:r>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先进适用，具有优良的环境、技术、经济优势。</a:t>
            </a:r>
            <a:endParaRPr lang="en-US" altLang="zh-CN" sz="1600" dirty="0" smtClean="0">
              <a:latin typeface="华文仿宋" pitchFamily="2" charset="-122"/>
              <a:ea typeface="华文仿宋" pitchFamily="2" charset="-122"/>
            </a:endParaRPr>
          </a:p>
          <a:p>
            <a:endParaRPr lang="en-US" altLang="zh-CN" sz="1600" b="1"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公司于</a:t>
            </a:r>
            <a:r>
              <a:rPr lang="en-US" altLang="zh-CN" sz="1600" dirty="0" smtClean="0">
                <a:latin typeface="华文仿宋" pitchFamily="2" charset="-122"/>
                <a:ea typeface="华文仿宋" pitchFamily="2" charset="-122"/>
              </a:rPr>
              <a:t>2014</a:t>
            </a:r>
            <a:r>
              <a:rPr lang="zh-CN" altLang="en-US" sz="1600" dirty="0" smtClean="0">
                <a:latin typeface="华文仿宋" pitchFamily="2" charset="-122"/>
                <a:ea typeface="华文仿宋" pitchFamily="2" charset="-122"/>
              </a:rPr>
              <a:t>年在临沂国家高新区建设了</a:t>
            </a:r>
            <a:r>
              <a:rPr lang="en-US" altLang="zh-CN" sz="1600" dirty="0" smtClean="0">
                <a:latin typeface="华文仿宋" pitchFamily="2" charset="-122"/>
                <a:ea typeface="华文仿宋" pitchFamily="2" charset="-122"/>
              </a:rPr>
              <a:t>300</a:t>
            </a:r>
            <a:r>
              <a:rPr lang="zh-CN" altLang="en-US" sz="1600" dirty="0" smtClean="0">
                <a:latin typeface="华文仿宋" pitchFamily="2" charset="-122"/>
                <a:ea typeface="华文仿宋" pitchFamily="2" charset="-122"/>
              </a:rPr>
              <a:t>吨</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日示范工程项目，</a:t>
            </a:r>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技术实现产业化。</a:t>
            </a:r>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工厂清洁生产指标、垃圾资源化利用率、发电效率、经济技术比、占地面积等，均达到国际领先水平，为我国垃圾资源化清洁处理提供了无害化、资源化、减量化新解决方案。</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en-US" altLang="zh-CN" sz="1600" b="1" dirty="0" smtClean="0">
                <a:latin typeface="华文仿宋" pitchFamily="2" charset="-122"/>
                <a:ea typeface="华文仿宋" pitchFamily="2" charset="-122"/>
              </a:rPr>
              <a:t>MBC </a:t>
            </a:r>
            <a:r>
              <a:rPr lang="zh-CN" altLang="en-US" sz="1600" dirty="0" smtClean="0">
                <a:latin typeface="华文仿宋" pitchFamily="2" charset="-122"/>
                <a:ea typeface="华文仿宋" pitchFamily="2" charset="-122"/>
              </a:rPr>
              <a:t>技术填补国内技术空白，已获得国家发明、实用新型专利</a:t>
            </a:r>
            <a:r>
              <a:rPr lang="en-US" altLang="zh-CN" sz="1600" dirty="0" smtClean="0">
                <a:latin typeface="华文仿宋" pitchFamily="2" charset="-122"/>
                <a:ea typeface="华文仿宋" pitchFamily="2" charset="-122"/>
              </a:rPr>
              <a:t>16</a:t>
            </a:r>
            <a:r>
              <a:rPr lang="zh-CN" altLang="en-US" sz="1600" dirty="0" smtClean="0">
                <a:latin typeface="华文仿宋" pitchFamily="2" charset="-122"/>
                <a:ea typeface="华文仿宋" pitchFamily="2" charset="-122"/>
              </a:rPr>
              <a:t>项，拥有自主知识产权。</a:t>
            </a:r>
            <a:endParaRPr lang="en-US" altLang="zh-CN" sz="1600" dirty="0" smtClean="0">
              <a:latin typeface="华文仿宋" pitchFamily="2" charset="-122"/>
              <a:ea typeface="华文仿宋" pitchFamily="2" charset="-122"/>
            </a:endParaRPr>
          </a:p>
        </p:txBody>
      </p:sp>
      <p:pic>
        <p:nvPicPr>
          <p:cNvPr id="3073" name="Picture 1" descr="C:\Users\hp\Desktop\L1060983.JPG"/>
          <p:cNvPicPr>
            <a:picLocks noChangeAspect="1" noChangeArrowheads="1"/>
          </p:cNvPicPr>
          <p:nvPr/>
        </p:nvPicPr>
        <p:blipFill>
          <a:blip r:embed="rId3" cstate="print"/>
          <a:srcRect/>
          <a:stretch>
            <a:fillRect/>
          </a:stretch>
        </p:blipFill>
        <p:spPr bwMode="auto">
          <a:xfrm>
            <a:off x="1785918" y="5072074"/>
            <a:ext cx="2857520" cy="1428760"/>
          </a:xfrm>
          <a:prstGeom prst="rect">
            <a:avLst/>
          </a:prstGeom>
          <a:noFill/>
        </p:spPr>
      </p:pic>
      <p:pic>
        <p:nvPicPr>
          <p:cNvPr id="3075" name="Picture 3" descr="G:\专利文件资料及扫描件\专利\旋转式自动布料装置.jpg"/>
          <p:cNvPicPr>
            <a:picLocks noChangeAspect="1" noChangeArrowheads="1"/>
          </p:cNvPicPr>
          <p:nvPr/>
        </p:nvPicPr>
        <p:blipFill>
          <a:blip r:embed="rId4" cstate="print"/>
          <a:srcRect/>
          <a:stretch>
            <a:fillRect/>
          </a:stretch>
        </p:blipFill>
        <p:spPr bwMode="auto">
          <a:xfrm>
            <a:off x="4643438" y="5072074"/>
            <a:ext cx="1071570" cy="1428760"/>
          </a:xfrm>
          <a:prstGeom prst="rect">
            <a:avLst/>
          </a:prstGeom>
          <a:noFill/>
        </p:spPr>
      </p:pic>
      <p:pic>
        <p:nvPicPr>
          <p:cNvPr id="3076" name="Picture 4" descr="G:\专利文件资料及扫描件\专利\一体化生化处理装置.jpg"/>
          <p:cNvPicPr>
            <a:picLocks noChangeAspect="1" noChangeArrowheads="1"/>
          </p:cNvPicPr>
          <p:nvPr/>
        </p:nvPicPr>
        <p:blipFill>
          <a:blip r:embed="rId5" cstate="print"/>
          <a:srcRect/>
          <a:stretch>
            <a:fillRect/>
          </a:stretch>
        </p:blipFill>
        <p:spPr bwMode="auto">
          <a:xfrm>
            <a:off x="5143504" y="5072074"/>
            <a:ext cx="1285884" cy="1428736"/>
          </a:xfrm>
          <a:prstGeom prst="rect">
            <a:avLst/>
          </a:prstGeom>
          <a:noFill/>
        </p:spPr>
      </p:pic>
      <p:pic>
        <p:nvPicPr>
          <p:cNvPr id="11" name="Picture 5" descr="G:\专利文件资料及扫描件\专利\垃圾给料机.jpg"/>
          <p:cNvPicPr>
            <a:picLocks noChangeAspect="1" noChangeArrowheads="1"/>
          </p:cNvPicPr>
          <p:nvPr/>
        </p:nvPicPr>
        <p:blipFill>
          <a:blip r:embed="rId6" cstate="print"/>
          <a:srcRect/>
          <a:stretch>
            <a:fillRect/>
          </a:stretch>
        </p:blipFill>
        <p:spPr bwMode="auto">
          <a:xfrm>
            <a:off x="5643570" y="5072074"/>
            <a:ext cx="1531923" cy="1428760"/>
          </a:xfrm>
          <a:prstGeom prst="rect">
            <a:avLst/>
          </a:prstGeom>
          <a:noFill/>
        </p:spPr>
      </p:pic>
      <p:pic>
        <p:nvPicPr>
          <p:cNvPr id="12" name="Picture 2" descr="G:\专利文件资料及扫描件\专利\弹射式重力分选.jpg"/>
          <p:cNvPicPr>
            <a:picLocks noChangeAspect="1" noChangeArrowheads="1"/>
          </p:cNvPicPr>
          <p:nvPr/>
        </p:nvPicPr>
        <p:blipFill>
          <a:blip r:embed="rId7" cstate="print"/>
          <a:srcRect/>
          <a:stretch>
            <a:fillRect/>
          </a:stretch>
        </p:blipFill>
        <p:spPr bwMode="auto">
          <a:xfrm>
            <a:off x="6143636" y="5072074"/>
            <a:ext cx="1000132" cy="1428736"/>
          </a:xfrm>
          <a:prstGeom prst="rect">
            <a:avLst/>
          </a:prstGeom>
          <a:noFill/>
        </p:spPr>
      </p:pic>
      <p:pic>
        <p:nvPicPr>
          <p:cNvPr id="13" name="Picture 5" descr="G:\专利文件资料及扫描件\专利\垃圾给料机.jpg"/>
          <p:cNvPicPr>
            <a:picLocks noChangeAspect="1" noChangeArrowheads="1"/>
          </p:cNvPicPr>
          <p:nvPr/>
        </p:nvPicPr>
        <p:blipFill>
          <a:blip r:embed="rId8" cstate="print"/>
          <a:srcRect/>
          <a:stretch>
            <a:fillRect/>
          </a:stretch>
        </p:blipFill>
        <p:spPr bwMode="auto">
          <a:xfrm>
            <a:off x="6572264" y="5072074"/>
            <a:ext cx="1031857" cy="1428760"/>
          </a:xfrm>
          <a:prstGeom prst="rect">
            <a:avLst/>
          </a:prstGeom>
          <a:noFill/>
        </p:spPr>
      </p:pic>
      <p:pic>
        <p:nvPicPr>
          <p:cNvPr id="15" name="Picture 5" descr="G:\专利文件资料及扫描件\专利\垃圾给料机.jpg"/>
          <p:cNvPicPr>
            <a:picLocks noChangeAspect="1" noChangeArrowheads="1"/>
          </p:cNvPicPr>
          <p:nvPr/>
        </p:nvPicPr>
        <p:blipFill>
          <a:blip r:embed="rId8" cstate="print"/>
          <a:srcRect/>
          <a:stretch>
            <a:fillRect/>
          </a:stretch>
        </p:blipFill>
        <p:spPr bwMode="auto">
          <a:xfrm>
            <a:off x="7000892" y="5072074"/>
            <a:ext cx="1460485" cy="1428760"/>
          </a:xfrm>
          <a:prstGeom prst="rect">
            <a:avLst/>
          </a:prstGeom>
          <a:noFill/>
        </p:spPr>
      </p:pic>
      <p:pic>
        <p:nvPicPr>
          <p:cNvPr id="16" name="Picture 2" descr="G:\专利文件资料及扫描件\专利\弹射式重力分选.jpg"/>
          <p:cNvPicPr>
            <a:picLocks noChangeAspect="1" noChangeArrowheads="1"/>
          </p:cNvPicPr>
          <p:nvPr/>
        </p:nvPicPr>
        <p:blipFill>
          <a:blip r:embed="rId7" cstate="print"/>
          <a:srcRect/>
          <a:stretch>
            <a:fillRect/>
          </a:stretch>
        </p:blipFill>
        <p:spPr bwMode="auto">
          <a:xfrm>
            <a:off x="7429520" y="5072074"/>
            <a:ext cx="1071570" cy="1428736"/>
          </a:xfrm>
          <a:prstGeom prst="rect">
            <a:avLst/>
          </a:prstGeom>
          <a:noFill/>
        </p:spPr>
      </p:pic>
      <p:pic>
        <p:nvPicPr>
          <p:cNvPr id="17" name="Picture 6" descr="G:\专利文件资料及扫描件\专利\立式生化反应装置.jpg"/>
          <p:cNvPicPr>
            <a:picLocks noChangeAspect="1" noChangeArrowheads="1"/>
          </p:cNvPicPr>
          <p:nvPr/>
        </p:nvPicPr>
        <p:blipFill>
          <a:blip r:embed="rId9" cstate="print"/>
          <a:srcRect/>
          <a:stretch>
            <a:fillRect/>
          </a:stretch>
        </p:blipFill>
        <p:spPr bwMode="auto">
          <a:xfrm>
            <a:off x="7858148" y="5072074"/>
            <a:ext cx="928694" cy="142876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1144296" y="1571612"/>
            <a:ext cx="184731" cy="369332"/>
          </a:xfrm>
          <a:prstGeom prst="rect">
            <a:avLst/>
          </a:prstGeom>
          <a:noFill/>
        </p:spPr>
        <p:txBody>
          <a:bodyPr wrap="none" rtlCol="0">
            <a:spAutoFit/>
          </a:bodyPr>
          <a:lstStyle/>
          <a:p>
            <a:endParaRPr lang="zh-CN" altLang="en-US" dirty="0"/>
          </a:p>
        </p:txBody>
      </p:sp>
      <p:pic>
        <p:nvPicPr>
          <p:cNvPr id="7" name="图片 6"/>
          <p:cNvPicPr/>
          <p:nvPr/>
        </p:nvPicPr>
        <p:blipFill>
          <a:blip r:embed="rId3" cstate="print"/>
          <a:srcRect/>
          <a:stretch>
            <a:fillRect/>
          </a:stretch>
        </p:blipFill>
        <p:spPr bwMode="auto">
          <a:xfrm>
            <a:off x="1938337" y="2285992"/>
            <a:ext cx="6848505" cy="4143404"/>
          </a:xfrm>
          <a:prstGeom prst="rect">
            <a:avLst/>
          </a:prstGeom>
          <a:noFill/>
          <a:ln w="9525">
            <a:noFill/>
            <a:miter lim="800000"/>
            <a:headEnd/>
            <a:tailEnd/>
          </a:ln>
        </p:spPr>
      </p:pic>
      <p:sp>
        <p:nvSpPr>
          <p:cNvPr id="8" name="TextBox 7"/>
          <p:cNvSpPr txBox="1"/>
          <p:nvPr/>
        </p:nvSpPr>
        <p:spPr>
          <a:xfrm>
            <a:off x="2071670" y="285728"/>
            <a:ext cx="6643734" cy="1723549"/>
          </a:xfrm>
          <a:prstGeom prst="rect">
            <a:avLst/>
          </a:prstGeom>
          <a:noFill/>
        </p:spPr>
        <p:txBody>
          <a:bodyPr wrap="square" rtlCol="0">
            <a:spAutoFit/>
          </a:bodyPr>
          <a:lstStyle/>
          <a:p>
            <a:r>
              <a:rPr lang="zh-CN" altLang="en-US" sz="2000" b="1" dirty="0" smtClean="0">
                <a:latin typeface="华文仿宋" pitchFamily="2" charset="-122"/>
                <a:ea typeface="华文仿宋" pitchFamily="2" charset="-122"/>
              </a:rPr>
              <a:t>                   </a:t>
            </a:r>
            <a:r>
              <a:rPr lang="zh-CN" altLang="en-US" sz="2000" b="1" dirty="0" smtClean="0">
                <a:latin typeface="隶书" pitchFamily="49" charset="-122"/>
                <a:ea typeface="隶书" pitchFamily="49" charset="-122"/>
              </a:rPr>
              <a:t>领先的控气型分级气化燃烧技术</a:t>
            </a:r>
            <a:endParaRPr lang="en-US" altLang="zh-CN" sz="2000" b="1" dirty="0" smtClean="0">
              <a:latin typeface="隶书" pitchFamily="49" charset="-122"/>
              <a:ea typeface="隶书" pitchFamily="49" charset="-122"/>
            </a:endParaRPr>
          </a:p>
          <a:p>
            <a:r>
              <a:rPr lang="zh-CN" altLang="en-US" sz="1600" b="1" dirty="0" smtClean="0">
                <a:latin typeface="华文仿宋" pitchFamily="2" charset="-122"/>
                <a:ea typeface="华文仿宋" pitchFamily="2" charset="-122"/>
              </a:rPr>
              <a:t>    </a:t>
            </a:r>
            <a:r>
              <a:rPr lang="zh-CN" altLang="en-US" sz="1400" dirty="0" smtClean="0">
                <a:latin typeface="华文仿宋" pitchFamily="2" charset="-122"/>
                <a:ea typeface="华文仿宋" pitchFamily="2" charset="-122"/>
              </a:rPr>
              <a:t>与煤气化原理相同，垃圾气化可实现高效、清洁化能源利用。我公司与大型锅炉制造集团和中科院联合开发的</a:t>
            </a:r>
            <a:r>
              <a:rPr lang="en-US" altLang="zh-CN" sz="1400" dirty="0" smtClean="0">
                <a:latin typeface="华文仿宋" pitchFamily="2" charset="-122"/>
                <a:ea typeface="华文仿宋" pitchFamily="2" charset="-122"/>
              </a:rPr>
              <a:t>LF—</a:t>
            </a:r>
            <a:r>
              <a:rPr lang="zh-CN" altLang="en-US" sz="1400" dirty="0" smtClean="0">
                <a:latin typeface="华文仿宋" pitchFamily="2" charset="-122"/>
                <a:ea typeface="华文仿宋" pitchFamily="2" charset="-122"/>
              </a:rPr>
              <a:t>控气型分级气化燃烧炉，使</a:t>
            </a:r>
            <a:r>
              <a:rPr lang="en-US" altLang="zh-CN" sz="1400" dirty="0" smtClean="0">
                <a:latin typeface="华文仿宋" pitchFamily="2" charset="-122"/>
                <a:ea typeface="华文仿宋" pitchFamily="2" charset="-122"/>
              </a:rPr>
              <a:t>RDF</a:t>
            </a:r>
            <a:r>
              <a:rPr lang="zh-CN" altLang="en-US" sz="1400" dirty="0" smtClean="0">
                <a:latin typeface="华文仿宋" pitchFamily="2" charset="-122"/>
                <a:ea typeface="华文仿宋" pitchFamily="2" charset="-122"/>
              </a:rPr>
              <a:t>在缺氧条件下裂解气化，通过控气在炉内分级燃烧，高温域达到</a:t>
            </a:r>
            <a:r>
              <a:rPr lang="en-US" altLang="zh-CN" sz="1400" dirty="0" smtClean="0">
                <a:latin typeface="华文仿宋" pitchFamily="2" charset="-122"/>
                <a:ea typeface="华文仿宋" pitchFamily="2" charset="-122"/>
              </a:rPr>
              <a:t>950</a:t>
            </a:r>
            <a:r>
              <a:rPr lang="en-US" altLang="zh-CN" sz="1400" dirty="0" smtClean="0">
                <a:latin typeface="华文仿宋"/>
                <a:ea typeface="华文仿宋"/>
              </a:rPr>
              <a:t>℃</a:t>
            </a:r>
            <a:r>
              <a:rPr lang="zh-CN" altLang="en-US" sz="1400" dirty="0" smtClean="0">
                <a:latin typeface="华文仿宋"/>
                <a:ea typeface="华文仿宋"/>
              </a:rPr>
              <a:t>，停留时间大于</a:t>
            </a:r>
            <a:r>
              <a:rPr lang="en-US" altLang="zh-CN" sz="1400" dirty="0" smtClean="0">
                <a:latin typeface="华文仿宋"/>
                <a:ea typeface="华文仿宋"/>
              </a:rPr>
              <a:t>4</a:t>
            </a:r>
            <a:r>
              <a:rPr lang="zh-CN" altLang="en-US" sz="1400" dirty="0" smtClean="0">
                <a:latin typeface="华文仿宋"/>
                <a:ea typeface="华文仿宋"/>
              </a:rPr>
              <a:t>秒，充分满足了“三</a:t>
            </a:r>
            <a:r>
              <a:rPr lang="en-US" altLang="zh-CN" sz="1400" dirty="0" smtClean="0">
                <a:latin typeface="华文仿宋"/>
                <a:ea typeface="华文仿宋"/>
              </a:rPr>
              <a:t>T</a:t>
            </a:r>
            <a:r>
              <a:rPr lang="zh-CN" altLang="en-US" sz="1400" dirty="0" smtClean="0">
                <a:latin typeface="华文仿宋"/>
                <a:ea typeface="华文仿宋"/>
              </a:rPr>
              <a:t>”工艺标准，</a:t>
            </a:r>
            <a:r>
              <a:rPr lang="zh-CN" altLang="en-US" sz="1400" dirty="0" smtClean="0">
                <a:latin typeface="华文仿宋" pitchFamily="2" charset="-122"/>
                <a:ea typeface="华文仿宋" pitchFamily="2" charset="-122"/>
              </a:rPr>
              <a:t>高温裂解产生二噁英的苯环类前体物，突破常规焚烧炉低温低压技术禁区，实现中温中压运行，极大减少了次生污染及飞灰量，实现再生能源的高效、清洁化利用。</a:t>
            </a:r>
            <a:endParaRPr lang="zh-CN" altLang="en-US" sz="1400" dirty="0">
              <a:latin typeface="华文仿宋" pitchFamily="2" charset="-122"/>
              <a:ea typeface="华文仿宋"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1144296" y="1571612"/>
            <a:ext cx="184731" cy="369332"/>
          </a:xfrm>
          <a:prstGeom prst="rect">
            <a:avLst/>
          </a:prstGeom>
          <a:noFill/>
        </p:spPr>
        <p:txBody>
          <a:bodyPr wrap="none" rtlCol="0">
            <a:spAutoFit/>
          </a:bodyPr>
          <a:lstStyle/>
          <a:p>
            <a:endParaRPr lang="zh-CN" altLang="en-US" dirty="0"/>
          </a:p>
        </p:txBody>
      </p:sp>
      <p:sp>
        <p:nvSpPr>
          <p:cNvPr id="8" name="TextBox 7"/>
          <p:cNvSpPr txBox="1"/>
          <p:nvPr/>
        </p:nvSpPr>
        <p:spPr>
          <a:xfrm>
            <a:off x="2071670" y="428604"/>
            <a:ext cx="6643734" cy="400110"/>
          </a:xfrm>
          <a:prstGeom prst="rect">
            <a:avLst/>
          </a:prstGeom>
          <a:noFill/>
        </p:spPr>
        <p:txBody>
          <a:bodyPr wrap="square" rtlCol="0">
            <a:spAutoFit/>
          </a:bodyPr>
          <a:lstStyle/>
          <a:p>
            <a:r>
              <a:rPr lang="en-US" altLang="zh-CN" sz="2000" b="1" dirty="0" smtClean="0">
                <a:latin typeface="华文仿宋" pitchFamily="2" charset="-122"/>
                <a:ea typeface="华文仿宋" pitchFamily="2" charset="-122"/>
              </a:rPr>
              <a:t>                </a:t>
            </a:r>
            <a:endParaRPr lang="zh-CN" altLang="en-US" sz="1600" dirty="0">
              <a:latin typeface="华文仿宋" pitchFamily="2" charset="-122"/>
              <a:ea typeface="华文仿宋" pitchFamily="2" charset="-122"/>
            </a:endParaRPr>
          </a:p>
        </p:txBody>
      </p:sp>
      <p:pic>
        <p:nvPicPr>
          <p:cNvPr id="1028" name="Picture 4" descr="C:\Users\hp\AppData\Roaming\Tencent\Users\2214968183\QQ\WinTemp\RichOle\KVYZH}`TDBX]U3SOUW)~WKO.jpg"/>
          <p:cNvPicPr>
            <a:picLocks noChangeAspect="1" noChangeArrowheads="1"/>
          </p:cNvPicPr>
          <p:nvPr/>
        </p:nvPicPr>
        <p:blipFill>
          <a:blip r:embed="rId3" cstate="print"/>
          <a:srcRect/>
          <a:stretch>
            <a:fillRect/>
          </a:stretch>
        </p:blipFill>
        <p:spPr bwMode="auto">
          <a:xfrm>
            <a:off x="1714480" y="571480"/>
            <a:ext cx="4714908" cy="2857520"/>
          </a:xfrm>
          <a:prstGeom prst="rect">
            <a:avLst/>
          </a:prstGeom>
          <a:noFill/>
        </p:spPr>
      </p:pic>
      <p:pic>
        <p:nvPicPr>
          <p:cNvPr id="1029" name="Picture 5" descr="C:\Users\hp\AppData\Roaming\Tencent\Users\2214968183\QQ\WinTemp\RichOle\J1N~Q_5~H)LIY$FUVB2$A4U.png"/>
          <p:cNvPicPr>
            <a:picLocks noChangeAspect="1" noChangeArrowheads="1"/>
          </p:cNvPicPr>
          <p:nvPr/>
        </p:nvPicPr>
        <p:blipFill>
          <a:blip r:embed="rId4" cstate="print"/>
          <a:srcRect/>
          <a:stretch>
            <a:fillRect/>
          </a:stretch>
        </p:blipFill>
        <p:spPr bwMode="auto">
          <a:xfrm>
            <a:off x="3714744" y="4000504"/>
            <a:ext cx="4714908" cy="2357454"/>
          </a:xfrm>
          <a:prstGeom prst="rect">
            <a:avLst/>
          </a:prstGeom>
          <a:noFill/>
        </p:spPr>
      </p:pic>
      <p:sp>
        <p:nvSpPr>
          <p:cNvPr id="6" name="TextBox 5"/>
          <p:cNvSpPr txBox="1"/>
          <p:nvPr/>
        </p:nvSpPr>
        <p:spPr>
          <a:xfrm>
            <a:off x="6572264" y="714356"/>
            <a:ext cx="2286016" cy="1846659"/>
          </a:xfrm>
          <a:prstGeom prst="rect">
            <a:avLst/>
          </a:prstGeom>
          <a:noFill/>
        </p:spPr>
        <p:txBody>
          <a:bodyPr wrap="square" rtlCol="0">
            <a:spAutoFit/>
          </a:bodyPr>
          <a:lstStyle/>
          <a:p>
            <a:r>
              <a:rPr lang="zh-CN" altLang="en-US" sz="1400" dirty="0" smtClean="0">
                <a:latin typeface="华文仿宋" pitchFamily="2" charset="-122"/>
                <a:ea typeface="华文仿宋" pitchFamily="2" charset="-122"/>
              </a:rPr>
              <a:t>原生垃圾焚烧后剩余炉渣量大，其中含有大量砖石陶瓷金属等不可燃物，和未燃尽的塑料、织物、鞋等，需要再分选或填埋处理。</a:t>
            </a:r>
            <a:endParaRPr lang="en-US" altLang="zh-CN" sz="14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zh-CN" altLang="en-US" sz="1400" dirty="0" smtClean="0">
                <a:latin typeface="华文仿宋" pitchFamily="2" charset="-122"/>
                <a:ea typeface="华文仿宋" pitchFamily="2" charset="-122"/>
              </a:rPr>
              <a:t>左图：链排炉 排出的炉渣。</a:t>
            </a:r>
            <a:endParaRPr lang="zh-CN" altLang="en-US" sz="1400" dirty="0">
              <a:latin typeface="华文仿宋" pitchFamily="2" charset="-122"/>
              <a:ea typeface="华文仿宋" pitchFamily="2" charset="-122"/>
            </a:endParaRPr>
          </a:p>
        </p:txBody>
      </p:sp>
      <p:sp>
        <p:nvSpPr>
          <p:cNvPr id="7" name="TextBox 6"/>
          <p:cNvSpPr txBox="1"/>
          <p:nvPr/>
        </p:nvSpPr>
        <p:spPr>
          <a:xfrm>
            <a:off x="1500166" y="4071942"/>
            <a:ext cx="2000264" cy="1661993"/>
          </a:xfrm>
          <a:prstGeom prst="rect">
            <a:avLst/>
          </a:prstGeom>
          <a:noFill/>
        </p:spPr>
        <p:txBody>
          <a:bodyPr wrap="square" rtlCol="0">
            <a:spAutoFit/>
          </a:bodyPr>
          <a:lstStyle/>
          <a:p>
            <a:r>
              <a:rPr lang="zh-CN" altLang="en-US" sz="1400" dirty="0" smtClean="0">
                <a:latin typeface="华文仿宋" pitchFamily="2" charset="-122"/>
                <a:ea typeface="华文仿宋" pitchFamily="2" charset="-122"/>
              </a:rPr>
              <a:t>垃圾再生燃料中不含砖石金属等杂质，剩余炉渣量少，质量好可制建材、填坑复垦、铺路等资源化利用</a:t>
            </a:r>
            <a:r>
              <a:rPr lang="zh-CN" altLang="en-US" sz="1600" dirty="0" smtClean="0">
                <a:latin typeface="华文仿宋" pitchFamily="2" charset="-122"/>
                <a:ea typeface="华文仿宋" pitchFamily="2" charset="-122"/>
              </a:rPr>
              <a:t>。</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zh-CN" altLang="en-US" sz="1400" dirty="0" smtClean="0">
                <a:latin typeface="华文仿宋" pitchFamily="2" charset="-122"/>
                <a:ea typeface="华文仿宋" pitchFamily="2" charset="-122"/>
              </a:rPr>
              <a:t>右图：气化炉排出炉渣。</a:t>
            </a:r>
            <a:endParaRPr lang="zh-CN" altLang="en-US" sz="1400" dirty="0">
              <a:latin typeface="华文仿宋" pitchFamily="2" charset="-122"/>
              <a:ea typeface="华文仿宋"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1144296" y="1571612"/>
            <a:ext cx="184731" cy="369332"/>
          </a:xfrm>
          <a:prstGeom prst="rect">
            <a:avLst/>
          </a:prstGeom>
          <a:noFill/>
        </p:spPr>
        <p:txBody>
          <a:bodyPr wrap="none" rtlCol="0">
            <a:spAutoFit/>
          </a:bodyPr>
          <a:lstStyle/>
          <a:p>
            <a:endParaRPr lang="zh-CN" altLang="en-US" dirty="0"/>
          </a:p>
        </p:txBody>
      </p:sp>
      <p:sp>
        <p:nvSpPr>
          <p:cNvPr id="4" name="TextBox 3"/>
          <p:cNvSpPr txBox="1"/>
          <p:nvPr/>
        </p:nvSpPr>
        <p:spPr>
          <a:xfrm>
            <a:off x="2000232" y="357166"/>
            <a:ext cx="6715172" cy="3847207"/>
          </a:xfrm>
          <a:prstGeom prst="rect">
            <a:avLst/>
          </a:prstGeom>
          <a:noFill/>
        </p:spPr>
        <p:txBody>
          <a:bodyPr wrap="square" rtlCol="0">
            <a:spAutoFit/>
          </a:bodyPr>
          <a:lstStyle/>
          <a:p>
            <a:r>
              <a:rPr lang="zh-CN" altLang="en-US" sz="2000" dirty="0" smtClean="0">
                <a:latin typeface="隶书" pitchFamily="49" charset="-122"/>
                <a:ea typeface="隶书" pitchFamily="49" charset="-122"/>
              </a:rPr>
              <a:t>           </a:t>
            </a:r>
            <a:r>
              <a:rPr lang="zh-CN" altLang="en-US" sz="2000" b="1" dirty="0" smtClean="0">
                <a:latin typeface="隶书" pitchFamily="49" charset="-122"/>
                <a:ea typeface="隶书" pitchFamily="49" charset="-122"/>
              </a:rPr>
              <a:t>生活垃圾的“分布式”处理方案</a:t>
            </a:r>
            <a:endParaRPr lang="en-US" altLang="zh-CN" sz="2000" b="1" dirty="0" smtClean="0">
              <a:latin typeface="隶书" pitchFamily="49" charset="-122"/>
              <a:ea typeface="隶书" pitchFamily="49" charset="-122"/>
            </a:endParaRPr>
          </a:p>
          <a:p>
            <a:endParaRPr lang="en-US" altLang="zh-CN" sz="1600" b="1"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“分布式”处理方案：建设多个</a:t>
            </a:r>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衍生燃料制备工厂，将</a:t>
            </a:r>
            <a:r>
              <a:rPr lang="en-US" altLang="zh-CN" sz="1600" dirty="0" smtClean="0">
                <a:latin typeface="华文仿宋" pitchFamily="2" charset="-122"/>
                <a:ea typeface="华文仿宋" pitchFamily="2" charset="-122"/>
              </a:rPr>
              <a:t>RDF</a:t>
            </a:r>
            <a:r>
              <a:rPr lang="zh-CN" altLang="en-US" sz="1600" dirty="0" smtClean="0">
                <a:latin typeface="华文仿宋" pitchFamily="2" charset="-122"/>
                <a:ea typeface="华文仿宋" pitchFamily="2" charset="-122"/>
              </a:rPr>
              <a:t>集中到一个焚烧发电厂利用，该方式适用于：</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1</a:t>
            </a:r>
            <a:r>
              <a:rPr lang="zh-CN" altLang="en-US" sz="1600" dirty="0" smtClean="0">
                <a:latin typeface="华文仿宋" pitchFamily="2" charset="-122"/>
                <a:ea typeface="华文仿宋" pitchFamily="2" charset="-122"/>
              </a:rPr>
              <a:t>、在大型城市替代大型垃圾中转站，把垃圾制成</a:t>
            </a:r>
            <a:r>
              <a:rPr lang="en-US" altLang="zh-CN" sz="1600" dirty="0" smtClean="0">
                <a:latin typeface="华文仿宋" pitchFamily="2" charset="-122"/>
                <a:ea typeface="华文仿宋" pitchFamily="2" charset="-122"/>
              </a:rPr>
              <a:t>RDF</a:t>
            </a:r>
            <a:r>
              <a:rPr lang="zh-CN" altLang="en-US" sz="1600" dirty="0" smtClean="0">
                <a:latin typeface="华文仿宋" pitchFamily="2" charset="-122"/>
                <a:ea typeface="华文仿宋" pitchFamily="2" charset="-122"/>
              </a:rPr>
              <a:t>后运输，减少原生</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      </a:t>
            </a:r>
            <a:r>
              <a:rPr lang="zh-CN" altLang="en-US" sz="1600" dirty="0" smtClean="0">
                <a:latin typeface="华文仿宋" pitchFamily="2" charset="-122"/>
                <a:ea typeface="华文仿宋" pitchFamily="2" charset="-122"/>
              </a:rPr>
              <a:t>垃圾运输量约</a:t>
            </a:r>
            <a:r>
              <a:rPr lang="en-US" altLang="zh-CN" sz="1600" dirty="0" smtClean="0">
                <a:latin typeface="华文仿宋" pitchFamily="2" charset="-122"/>
                <a:ea typeface="华文仿宋" pitchFamily="2" charset="-122"/>
              </a:rPr>
              <a:t>45%</a:t>
            </a:r>
            <a:r>
              <a:rPr lang="zh-CN" altLang="en-US" sz="1600" dirty="0" smtClean="0">
                <a:latin typeface="华文仿宋" pitchFamily="2" charset="-122"/>
                <a:ea typeface="华文仿宋" pitchFamily="2" charset="-122"/>
              </a:rPr>
              <a:t>，节约运费和对交通资源的占用，减少污水、臭味</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      </a:t>
            </a:r>
            <a:r>
              <a:rPr lang="zh-CN" altLang="en-US" sz="1600" dirty="0" smtClean="0">
                <a:latin typeface="华文仿宋" pitchFamily="2" charset="-122"/>
                <a:ea typeface="华文仿宋" pitchFamily="2" charset="-122"/>
              </a:rPr>
              <a:t>沿途污染。</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2</a:t>
            </a:r>
            <a:r>
              <a:rPr lang="zh-CN" altLang="en-US" sz="1600" dirty="0" smtClean="0">
                <a:latin typeface="华文仿宋" pitchFamily="2" charset="-122"/>
                <a:ea typeface="华文仿宋" pitchFamily="2" charset="-122"/>
              </a:rPr>
              <a:t>、解决因垃圾运输半径造成的一个大型城市需要建设多个垃圾焚烧厂问</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      </a:t>
            </a:r>
            <a:r>
              <a:rPr lang="zh-CN" altLang="en-US" sz="1600" dirty="0" smtClean="0">
                <a:latin typeface="华文仿宋" pitchFamily="2" charset="-122"/>
                <a:ea typeface="华文仿宋" pitchFamily="2" charset="-122"/>
              </a:rPr>
              <a:t>题，实现在一个城市只建设一个垃圾焚烧厂。</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3</a:t>
            </a:r>
            <a:r>
              <a:rPr lang="zh-CN" altLang="en-US" sz="1600" dirty="0" smtClean="0">
                <a:latin typeface="华文仿宋" pitchFamily="2" charset="-122"/>
                <a:ea typeface="华文仿宋" pitchFamily="2" charset="-122"/>
              </a:rPr>
              <a:t>、“分布式”方案，可使“县域共享”模式得以实现。</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      </a:t>
            </a:r>
            <a:endParaRPr lang="zh-CN" altLang="en-US" sz="1600" dirty="0">
              <a:latin typeface="华文仿宋" pitchFamily="2" charset="-122"/>
              <a:ea typeface="华文仿宋" pitchFamily="2" charset="-122"/>
            </a:endParaRPr>
          </a:p>
        </p:txBody>
      </p:sp>
      <p:pic>
        <p:nvPicPr>
          <p:cNvPr id="5" name="Picture 2" descr="C:\Users\hp\Desktop\图片 (1).jpg"/>
          <p:cNvPicPr>
            <a:picLocks noChangeAspect="1" noChangeArrowheads="1"/>
          </p:cNvPicPr>
          <p:nvPr/>
        </p:nvPicPr>
        <p:blipFill>
          <a:blip r:embed="rId3" cstate="print"/>
          <a:srcRect/>
          <a:stretch>
            <a:fillRect/>
          </a:stretch>
        </p:blipFill>
        <p:spPr bwMode="auto">
          <a:xfrm>
            <a:off x="1857356" y="4000504"/>
            <a:ext cx="6858019" cy="2214578"/>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1144296" y="1571612"/>
            <a:ext cx="184731" cy="369332"/>
          </a:xfrm>
          <a:prstGeom prst="rect">
            <a:avLst/>
          </a:prstGeom>
          <a:noFill/>
        </p:spPr>
        <p:txBody>
          <a:bodyPr wrap="none" rtlCol="0">
            <a:spAutoFit/>
          </a:bodyPr>
          <a:lstStyle/>
          <a:p>
            <a:endParaRPr lang="zh-CN" altLang="en-US" dirty="0"/>
          </a:p>
        </p:txBody>
      </p:sp>
      <p:sp>
        <p:nvSpPr>
          <p:cNvPr id="4" name="TextBox 3"/>
          <p:cNvSpPr txBox="1"/>
          <p:nvPr/>
        </p:nvSpPr>
        <p:spPr>
          <a:xfrm>
            <a:off x="1714480" y="571480"/>
            <a:ext cx="6858048" cy="923330"/>
          </a:xfrm>
          <a:prstGeom prst="rect">
            <a:avLst/>
          </a:prstGeom>
          <a:noFill/>
        </p:spPr>
        <p:txBody>
          <a:bodyPr wrap="square" rtlCol="0">
            <a:spAutoFit/>
          </a:bodyPr>
          <a:lstStyle/>
          <a:p>
            <a:r>
              <a:rPr lang="zh-CN" altLang="en-US" sz="2000" dirty="0" smtClean="0">
                <a:latin typeface="黑体" pitchFamily="49" charset="-122"/>
                <a:ea typeface="黑体" pitchFamily="49" charset="-122"/>
              </a:rPr>
              <a:t>              </a:t>
            </a:r>
            <a:r>
              <a:rPr lang="en-US" altLang="zh-CN" sz="2000" dirty="0" smtClean="0">
                <a:latin typeface="黑体" pitchFamily="49" charset="-122"/>
                <a:ea typeface="黑体" pitchFamily="49" charset="-122"/>
              </a:rPr>
              <a:t>300t/d  </a:t>
            </a:r>
            <a:r>
              <a:rPr lang="zh-CN" altLang="en-US" sz="2000" dirty="0" smtClean="0">
                <a:latin typeface="黑体" pitchFamily="49" charset="-122"/>
                <a:ea typeface="黑体" pitchFamily="49" charset="-122"/>
              </a:rPr>
              <a:t>建设方案示意图</a:t>
            </a:r>
            <a:endParaRPr lang="en-US" altLang="zh-CN" sz="2000" dirty="0" smtClean="0">
              <a:latin typeface="黑体" pitchFamily="49" charset="-122"/>
              <a:ea typeface="黑体" pitchFamily="49" charset="-122"/>
            </a:endParaRPr>
          </a:p>
          <a:p>
            <a:endParaRPr lang="en-US" altLang="zh-CN" sz="2000" dirty="0" smtClean="0">
              <a:latin typeface="华文行楷" pitchFamily="2" charset="-122"/>
              <a:ea typeface="华文行楷" pitchFamily="2" charset="-122"/>
            </a:endParaRPr>
          </a:p>
          <a:p>
            <a:endParaRPr lang="en-US" altLang="zh-CN" sz="1400" dirty="0" smtClean="0">
              <a:latin typeface="+mn-ea"/>
              <a:ea typeface="+mn-ea"/>
            </a:endParaRPr>
          </a:p>
        </p:txBody>
      </p:sp>
      <p:pic>
        <p:nvPicPr>
          <p:cNvPr id="11" name="图片 10" descr="300tLC项目-1.png"/>
          <p:cNvPicPr>
            <a:picLocks noChangeAspect="1"/>
          </p:cNvPicPr>
          <p:nvPr/>
        </p:nvPicPr>
        <p:blipFill>
          <a:blip r:embed="rId3" cstate="print"/>
          <a:stretch>
            <a:fillRect/>
          </a:stretch>
        </p:blipFill>
        <p:spPr>
          <a:xfrm>
            <a:off x="1500166" y="1357298"/>
            <a:ext cx="7215238" cy="4429155"/>
          </a:xfrm>
          <a:prstGeom prst="rect">
            <a:avLst/>
          </a:prstGeom>
          <a:ln>
            <a:noFill/>
            <a:prstDash val="sysDot"/>
          </a:ln>
        </p:spPr>
      </p:pic>
      <p:sp>
        <p:nvSpPr>
          <p:cNvPr id="6" name="TextBox 5"/>
          <p:cNvSpPr txBox="1"/>
          <p:nvPr/>
        </p:nvSpPr>
        <p:spPr>
          <a:xfrm>
            <a:off x="2285984" y="5857892"/>
            <a:ext cx="6072230" cy="338554"/>
          </a:xfrm>
          <a:prstGeom prst="rect">
            <a:avLst/>
          </a:prstGeom>
          <a:noFill/>
        </p:spPr>
        <p:txBody>
          <a:bodyPr wrap="square" rtlCol="0">
            <a:spAutoFit/>
          </a:bodyPr>
          <a:lstStyle/>
          <a:p>
            <a:r>
              <a:rPr lang="zh-CN" altLang="en-US" sz="1600" b="1" dirty="0" smtClean="0">
                <a:latin typeface="华文仿宋" pitchFamily="2" charset="-122"/>
                <a:ea typeface="华文仿宋" pitchFamily="2" charset="-122"/>
              </a:rPr>
              <a:t>占地面积约为：</a:t>
            </a:r>
            <a:r>
              <a:rPr lang="en-US" altLang="zh-CN" sz="1600" b="1" dirty="0" smtClean="0">
                <a:latin typeface="华文仿宋" pitchFamily="2" charset="-122"/>
                <a:ea typeface="华文仿宋" pitchFamily="2" charset="-122"/>
              </a:rPr>
              <a:t>14600</a:t>
            </a:r>
            <a:r>
              <a:rPr lang="en-US" sz="1600" b="1" dirty="0" smtClean="0">
                <a:latin typeface="华文仿宋" pitchFamily="2" charset="-122"/>
                <a:ea typeface="华文仿宋" pitchFamily="2" charset="-122"/>
              </a:rPr>
              <a:t>m²</a:t>
            </a:r>
            <a:r>
              <a:rPr lang="zh-CN" altLang="en-US" sz="1600" b="1" dirty="0" smtClean="0">
                <a:latin typeface="华文仿宋" pitchFamily="2" charset="-122"/>
                <a:ea typeface="华文仿宋" pitchFamily="2" charset="-122"/>
              </a:rPr>
              <a:t>（</a:t>
            </a:r>
            <a:r>
              <a:rPr lang="en-US" altLang="zh-CN" sz="1600" b="1" dirty="0" smtClean="0">
                <a:latin typeface="华文仿宋" pitchFamily="2" charset="-122"/>
                <a:ea typeface="华文仿宋" pitchFamily="2" charset="-122"/>
              </a:rPr>
              <a:t>35</a:t>
            </a:r>
            <a:r>
              <a:rPr lang="zh-CN" altLang="en-US" sz="1600" b="1" dirty="0" smtClean="0">
                <a:latin typeface="华文仿宋" pitchFamily="2" charset="-122"/>
                <a:ea typeface="华文仿宋" pitchFamily="2" charset="-122"/>
              </a:rPr>
              <a:t>亩），装机负荷：</a:t>
            </a:r>
            <a:r>
              <a:rPr lang="en-US" altLang="zh-CN" sz="1600" b="1" dirty="0" smtClean="0">
                <a:latin typeface="华文仿宋" pitchFamily="2" charset="-122"/>
                <a:ea typeface="华文仿宋" pitchFamily="2" charset="-122"/>
              </a:rPr>
              <a:t>4MW</a:t>
            </a:r>
            <a:endParaRPr lang="zh-CN" altLang="en-US" sz="1600" b="1" dirty="0">
              <a:latin typeface="华文仿宋" pitchFamily="2" charset="-122"/>
              <a:ea typeface="华文仿宋"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1144296" y="1571612"/>
            <a:ext cx="184731" cy="369332"/>
          </a:xfrm>
          <a:prstGeom prst="rect">
            <a:avLst/>
          </a:prstGeom>
          <a:noFill/>
        </p:spPr>
        <p:txBody>
          <a:bodyPr wrap="none" rtlCol="0">
            <a:spAutoFit/>
          </a:bodyPr>
          <a:lstStyle/>
          <a:p>
            <a:endParaRPr lang="zh-CN" altLang="en-US" dirty="0"/>
          </a:p>
        </p:txBody>
      </p:sp>
      <p:sp>
        <p:nvSpPr>
          <p:cNvPr id="4" name="TextBox 3"/>
          <p:cNvSpPr txBox="1"/>
          <p:nvPr/>
        </p:nvSpPr>
        <p:spPr>
          <a:xfrm>
            <a:off x="1714480" y="428604"/>
            <a:ext cx="6858048" cy="923330"/>
          </a:xfrm>
          <a:prstGeom prst="rect">
            <a:avLst/>
          </a:prstGeom>
          <a:noFill/>
        </p:spPr>
        <p:txBody>
          <a:bodyPr wrap="square" rtlCol="0">
            <a:spAutoFit/>
          </a:bodyPr>
          <a:lstStyle/>
          <a:p>
            <a:r>
              <a:rPr lang="zh-CN" altLang="en-US" sz="2000" dirty="0" smtClean="0">
                <a:latin typeface="黑体" pitchFamily="49" charset="-122"/>
                <a:ea typeface="黑体" pitchFamily="49" charset="-122"/>
              </a:rPr>
              <a:t>             </a:t>
            </a:r>
            <a:r>
              <a:rPr lang="en-US" altLang="zh-CN" sz="2000" dirty="0" smtClean="0">
                <a:latin typeface="黑体" pitchFamily="49" charset="-122"/>
                <a:ea typeface="黑体" pitchFamily="49" charset="-122"/>
              </a:rPr>
              <a:t>500t/d</a:t>
            </a:r>
            <a:r>
              <a:rPr lang="zh-CN" altLang="en-US" sz="2000" dirty="0" smtClean="0">
                <a:latin typeface="黑体" pitchFamily="49" charset="-122"/>
                <a:ea typeface="黑体" pitchFamily="49" charset="-122"/>
              </a:rPr>
              <a:t>  建设方案示意图</a:t>
            </a:r>
            <a:endParaRPr lang="en-US" altLang="zh-CN" sz="2000" dirty="0" smtClean="0">
              <a:latin typeface="黑体" pitchFamily="49" charset="-122"/>
              <a:ea typeface="黑体" pitchFamily="49" charset="-122"/>
            </a:endParaRPr>
          </a:p>
          <a:p>
            <a:endParaRPr lang="en-US" altLang="zh-CN" sz="2000" dirty="0" smtClean="0">
              <a:latin typeface="华文行楷" pitchFamily="2" charset="-122"/>
              <a:ea typeface="华文行楷" pitchFamily="2" charset="-122"/>
            </a:endParaRPr>
          </a:p>
          <a:p>
            <a:endParaRPr lang="en-US" altLang="zh-CN" sz="1400" dirty="0" smtClean="0">
              <a:latin typeface="+mn-ea"/>
              <a:ea typeface="+mn-ea"/>
            </a:endParaRPr>
          </a:p>
        </p:txBody>
      </p:sp>
      <p:pic>
        <p:nvPicPr>
          <p:cNvPr id="11" name="Picture 2" descr="C:\Users\hp\Desktop\500TLC-3.1.png"/>
          <p:cNvPicPr>
            <a:picLocks noChangeAspect="1" noChangeArrowheads="1"/>
          </p:cNvPicPr>
          <p:nvPr/>
        </p:nvPicPr>
        <p:blipFill>
          <a:blip r:embed="rId3" cstate="print"/>
          <a:srcRect/>
          <a:stretch>
            <a:fillRect/>
          </a:stretch>
        </p:blipFill>
        <p:spPr bwMode="auto">
          <a:xfrm>
            <a:off x="2214546" y="1707485"/>
            <a:ext cx="5643602" cy="3721779"/>
          </a:xfrm>
          <a:prstGeom prst="rect">
            <a:avLst/>
          </a:prstGeom>
          <a:noFill/>
        </p:spPr>
      </p:pic>
      <p:sp>
        <p:nvSpPr>
          <p:cNvPr id="5" name="TextBox 4"/>
          <p:cNvSpPr txBox="1"/>
          <p:nvPr/>
        </p:nvSpPr>
        <p:spPr>
          <a:xfrm>
            <a:off x="2285984" y="6000768"/>
            <a:ext cx="6429420" cy="338554"/>
          </a:xfrm>
          <a:prstGeom prst="rect">
            <a:avLst/>
          </a:prstGeom>
          <a:noFill/>
        </p:spPr>
        <p:txBody>
          <a:bodyPr wrap="square" rtlCol="0">
            <a:spAutoFit/>
          </a:bodyPr>
          <a:lstStyle/>
          <a:p>
            <a:r>
              <a:rPr lang="zh-CN" altLang="en-US" sz="1600" b="1" dirty="0" smtClean="0">
                <a:latin typeface="华文仿宋" pitchFamily="2" charset="-122"/>
                <a:ea typeface="华文仿宋" pitchFamily="2" charset="-122"/>
              </a:rPr>
              <a:t>占地面积约为：</a:t>
            </a:r>
            <a:r>
              <a:rPr lang="en-US" altLang="zh-CN" sz="1600" b="1" dirty="0" smtClean="0">
                <a:latin typeface="华文仿宋" pitchFamily="2" charset="-122"/>
                <a:ea typeface="华文仿宋" pitchFamily="2" charset="-122"/>
              </a:rPr>
              <a:t>21000</a:t>
            </a:r>
            <a:r>
              <a:rPr lang="en-US" sz="1600" b="1" dirty="0" smtClean="0">
                <a:latin typeface="华文仿宋" pitchFamily="2" charset="-122"/>
                <a:ea typeface="华文仿宋" pitchFamily="2" charset="-122"/>
              </a:rPr>
              <a:t>m²</a:t>
            </a:r>
            <a:r>
              <a:rPr lang="zh-CN" altLang="en-US" sz="1600" b="1" dirty="0" smtClean="0">
                <a:latin typeface="华文仿宋" pitchFamily="2" charset="-122"/>
                <a:ea typeface="华文仿宋" pitchFamily="2" charset="-122"/>
              </a:rPr>
              <a:t>（</a:t>
            </a:r>
            <a:r>
              <a:rPr lang="en-US" altLang="zh-CN" sz="1600" b="1" dirty="0" smtClean="0">
                <a:latin typeface="华文仿宋" pitchFamily="2" charset="-122"/>
                <a:ea typeface="华文仿宋" pitchFamily="2" charset="-122"/>
              </a:rPr>
              <a:t>46</a:t>
            </a:r>
            <a:r>
              <a:rPr lang="zh-CN" altLang="en-US" sz="1600" b="1" dirty="0" smtClean="0">
                <a:latin typeface="华文仿宋" pitchFamily="2" charset="-122"/>
                <a:ea typeface="华文仿宋" pitchFamily="2" charset="-122"/>
              </a:rPr>
              <a:t>亩），装机负荷：</a:t>
            </a:r>
            <a:r>
              <a:rPr lang="en-US" altLang="zh-CN" sz="1600" b="1" dirty="0" smtClean="0">
                <a:latin typeface="华文仿宋" pitchFamily="2" charset="-122"/>
                <a:ea typeface="华文仿宋" pitchFamily="2" charset="-122"/>
              </a:rPr>
              <a:t>6MW</a:t>
            </a:r>
            <a:endParaRPr lang="zh-CN" altLang="en-US" sz="1600" b="1" dirty="0">
              <a:latin typeface="华文仿宋" pitchFamily="2" charset="-122"/>
              <a:ea typeface="华文仿宋" pitchFamily="2" charset="-122"/>
            </a:endParaRPr>
          </a:p>
        </p:txBody>
      </p:sp>
      <p:pic>
        <p:nvPicPr>
          <p:cNvPr id="2050" name="Picture 2" descr="C:\Users\hp\Desktop\FWX]S6~ILFRH05`ZZNL$@0U.png"/>
          <p:cNvPicPr>
            <a:picLocks noChangeAspect="1" noChangeArrowheads="1"/>
          </p:cNvPicPr>
          <p:nvPr/>
        </p:nvPicPr>
        <p:blipFill>
          <a:blip r:embed="rId4" cstate="print"/>
          <a:srcRect/>
          <a:stretch>
            <a:fillRect/>
          </a:stretch>
        </p:blipFill>
        <p:spPr bwMode="auto">
          <a:xfrm>
            <a:off x="1928794" y="1071546"/>
            <a:ext cx="6786610" cy="4786346"/>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1144296" y="1571612"/>
            <a:ext cx="184731" cy="369332"/>
          </a:xfrm>
          <a:prstGeom prst="rect">
            <a:avLst/>
          </a:prstGeom>
          <a:noFill/>
        </p:spPr>
        <p:txBody>
          <a:bodyPr wrap="none" rtlCol="0">
            <a:spAutoFit/>
          </a:bodyPr>
          <a:lstStyle/>
          <a:p>
            <a:endParaRPr lang="zh-CN" altLang="en-US" dirty="0"/>
          </a:p>
        </p:txBody>
      </p:sp>
      <p:sp>
        <p:nvSpPr>
          <p:cNvPr id="4" name="TextBox 3"/>
          <p:cNvSpPr txBox="1"/>
          <p:nvPr/>
        </p:nvSpPr>
        <p:spPr>
          <a:xfrm>
            <a:off x="1714480" y="428604"/>
            <a:ext cx="6858048" cy="923330"/>
          </a:xfrm>
          <a:prstGeom prst="rect">
            <a:avLst/>
          </a:prstGeom>
          <a:noFill/>
        </p:spPr>
        <p:txBody>
          <a:bodyPr wrap="square" rtlCol="0">
            <a:spAutoFit/>
          </a:bodyPr>
          <a:lstStyle/>
          <a:p>
            <a:r>
              <a:rPr lang="zh-CN" altLang="en-US" sz="2000" dirty="0" smtClean="0">
                <a:latin typeface="华文行楷" pitchFamily="2" charset="-122"/>
                <a:ea typeface="华文行楷" pitchFamily="2" charset="-122"/>
              </a:rPr>
              <a:t>                         </a:t>
            </a:r>
            <a:r>
              <a:rPr lang="en-US" altLang="zh-CN" sz="2000" dirty="0" smtClean="0">
                <a:latin typeface="黑体" pitchFamily="49" charset="-122"/>
                <a:ea typeface="黑体" pitchFamily="49" charset="-122"/>
              </a:rPr>
              <a:t>1000t/d</a:t>
            </a:r>
            <a:r>
              <a:rPr lang="zh-CN" altLang="en-US" sz="2000" dirty="0" smtClean="0">
                <a:latin typeface="黑体" pitchFamily="49" charset="-122"/>
                <a:ea typeface="黑体" pitchFamily="49" charset="-122"/>
              </a:rPr>
              <a:t>  建设方案示意图</a:t>
            </a:r>
            <a:endParaRPr lang="en-US" altLang="zh-CN" sz="2000" dirty="0" smtClean="0">
              <a:latin typeface="黑体" pitchFamily="49" charset="-122"/>
              <a:ea typeface="黑体" pitchFamily="49" charset="-122"/>
            </a:endParaRPr>
          </a:p>
          <a:p>
            <a:endParaRPr lang="en-US" altLang="zh-CN" sz="2000" dirty="0" smtClean="0">
              <a:latin typeface="华文行楷" pitchFamily="2" charset="-122"/>
              <a:ea typeface="华文行楷" pitchFamily="2" charset="-122"/>
            </a:endParaRPr>
          </a:p>
          <a:p>
            <a:endParaRPr lang="en-US" altLang="zh-CN" sz="1400" dirty="0" smtClean="0">
              <a:latin typeface="+mn-ea"/>
              <a:ea typeface="+mn-ea"/>
            </a:endParaRPr>
          </a:p>
        </p:txBody>
      </p:sp>
      <p:sp>
        <p:nvSpPr>
          <p:cNvPr id="5" name="TextBox 4"/>
          <p:cNvSpPr txBox="1"/>
          <p:nvPr/>
        </p:nvSpPr>
        <p:spPr>
          <a:xfrm>
            <a:off x="2285984" y="6000768"/>
            <a:ext cx="6429420" cy="338554"/>
          </a:xfrm>
          <a:prstGeom prst="rect">
            <a:avLst/>
          </a:prstGeom>
          <a:noFill/>
        </p:spPr>
        <p:txBody>
          <a:bodyPr wrap="square" rtlCol="0">
            <a:spAutoFit/>
          </a:bodyPr>
          <a:lstStyle/>
          <a:p>
            <a:r>
              <a:rPr lang="zh-CN" altLang="en-US" sz="1600" b="1" dirty="0" smtClean="0">
                <a:latin typeface="华文仿宋" pitchFamily="2" charset="-122"/>
                <a:ea typeface="华文仿宋" pitchFamily="2" charset="-122"/>
              </a:rPr>
              <a:t>占地面积约为：</a:t>
            </a:r>
            <a:r>
              <a:rPr lang="en-US" altLang="zh-CN" sz="1600" b="1" dirty="0" smtClean="0">
                <a:latin typeface="华文仿宋" pitchFamily="2" charset="-122"/>
                <a:ea typeface="华文仿宋" pitchFamily="2" charset="-122"/>
              </a:rPr>
              <a:t>40000</a:t>
            </a:r>
            <a:r>
              <a:rPr lang="en-US" sz="1600" b="1" dirty="0" smtClean="0">
                <a:latin typeface="华文仿宋" pitchFamily="2" charset="-122"/>
                <a:ea typeface="华文仿宋" pitchFamily="2" charset="-122"/>
              </a:rPr>
              <a:t>m²</a:t>
            </a:r>
            <a:r>
              <a:rPr lang="zh-CN" altLang="en-US" sz="1600" b="1" dirty="0" smtClean="0">
                <a:latin typeface="华文仿宋" pitchFamily="2" charset="-122"/>
                <a:ea typeface="华文仿宋" pitchFamily="2" charset="-122"/>
              </a:rPr>
              <a:t>（</a:t>
            </a:r>
            <a:r>
              <a:rPr lang="en-US" altLang="zh-CN" sz="1600" b="1" dirty="0" smtClean="0">
                <a:latin typeface="华文仿宋" pitchFamily="2" charset="-122"/>
                <a:ea typeface="华文仿宋" pitchFamily="2" charset="-122"/>
              </a:rPr>
              <a:t>60</a:t>
            </a:r>
            <a:r>
              <a:rPr lang="zh-CN" altLang="en-US" sz="1600" b="1" dirty="0" smtClean="0">
                <a:latin typeface="华文仿宋" pitchFamily="2" charset="-122"/>
                <a:ea typeface="华文仿宋" pitchFamily="2" charset="-122"/>
              </a:rPr>
              <a:t>亩），装机负荷：</a:t>
            </a:r>
            <a:r>
              <a:rPr lang="en-US" altLang="zh-CN" sz="1600" b="1" dirty="0" smtClean="0">
                <a:latin typeface="华文仿宋" pitchFamily="2" charset="-122"/>
                <a:ea typeface="华文仿宋" pitchFamily="2" charset="-122"/>
              </a:rPr>
              <a:t>12MW</a:t>
            </a:r>
            <a:endParaRPr lang="zh-CN" altLang="en-US" sz="1600" b="1" dirty="0">
              <a:latin typeface="华文仿宋" pitchFamily="2" charset="-122"/>
              <a:ea typeface="华文仿宋" pitchFamily="2" charset="-122"/>
            </a:endParaRPr>
          </a:p>
        </p:txBody>
      </p:sp>
      <p:pic>
        <p:nvPicPr>
          <p:cNvPr id="6" name="图片 5" descr="298X152.png"/>
          <p:cNvPicPr>
            <a:picLocks noChangeAspect="1"/>
          </p:cNvPicPr>
          <p:nvPr/>
        </p:nvPicPr>
        <p:blipFill>
          <a:blip r:embed="rId3" cstate="print"/>
          <a:stretch>
            <a:fillRect/>
          </a:stretch>
        </p:blipFill>
        <p:spPr>
          <a:xfrm>
            <a:off x="1643042" y="1357298"/>
            <a:ext cx="6929486" cy="4429156"/>
          </a:xfrm>
          <a:prstGeom prst="rect">
            <a:avLst/>
          </a:prstGeom>
        </p:spPr>
      </p:pic>
      <p:pic>
        <p:nvPicPr>
          <p:cNvPr id="1026" name="Picture 2" descr="C:\Users\hp\Desktop\RNF]4L)(Z}5K%N_$`GLYEEQ.png"/>
          <p:cNvPicPr>
            <a:picLocks noChangeAspect="1" noChangeArrowheads="1"/>
          </p:cNvPicPr>
          <p:nvPr/>
        </p:nvPicPr>
        <p:blipFill>
          <a:blip r:embed="rId4" cstate="print"/>
          <a:srcRect/>
          <a:stretch>
            <a:fillRect/>
          </a:stretch>
        </p:blipFill>
        <p:spPr bwMode="auto">
          <a:xfrm>
            <a:off x="1643042" y="1071546"/>
            <a:ext cx="7000923" cy="4786346"/>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1144296" y="1571612"/>
            <a:ext cx="184731" cy="369332"/>
          </a:xfrm>
          <a:prstGeom prst="rect">
            <a:avLst/>
          </a:prstGeom>
          <a:noFill/>
        </p:spPr>
        <p:txBody>
          <a:bodyPr wrap="none" rtlCol="0">
            <a:spAutoFit/>
          </a:bodyPr>
          <a:lstStyle/>
          <a:p>
            <a:endParaRPr lang="zh-CN" altLang="en-US" dirty="0"/>
          </a:p>
        </p:txBody>
      </p:sp>
      <p:sp>
        <p:nvSpPr>
          <p:cNvPr id="4" name="TextBox 3"/>
          <p:cNvSpPr txBox="1"/>
          <p:nvPr/>
        </p:nvSpPr>
        <p:spPr>
          <a:xfrm>
            <a:off x="1714480" y="428604"/>
            <a:ext cx="6858048" cy="923330"/>
          </a:xfrm>
          <a:prstGeom prst="rect">
            <a:avLst/>
          </a:prstGeom>
          <a:noFill/>
        </p:spPr>
        <p:txBody>
          <a:bodyPr wrap="square" rtlCol="0">
            <a:spAutoFit/>
          </a:bodyPr>
          <a:lstStyle/>
          <a:p>
            <a:r>
              <a:rPr lang="zh-CN" altLang="en-US" sz="2000" dirty="0" smtClean="0">
                <a:latin typeface="黑体" pitchFamily="49" charset="-122"/>
                <a:ea typeface="黑体" pitchFamily="49" charset="-122"/>
              </a:rPr>
              <a:t>             </a:t>
            </a:r>
            <a:r>
              <a:rPr lang="en-US" altLang="zh-CN" sz="2000" dirty="0" smtClean="0">
                <a:latin typeface="黑体" pitchFamily="49" charset="-122"/>
                <a:ea typeface="黑体" pitchFamily="49" charset="-122"/>
              </a:rPr>
              <a:t>2000t/d </a:t>
            </a:r>
            <a:r>
              <a:rPr lang="zh-CN" altLang="en-US" sz="2000" dirty="0" smtClean="0">
                <a:latin typeface="黑体" pitchFamily="49" charset="-122"/>
                <a:ea typeface="黑体" pitchFamily="49" charset="-122"/>
              </a:rPr>
              <a:t>建设方案示意图</a:t>
            </a:r>
            <a:endParaRPr lang="en-US" altLang="zh-CN" sz="2000" dirty="0" smtClean="0">
              <a:latin typeface="黑体" pitchFamily="49" charset="-122"/>
              <a:ea typeface="黑体" pitchFamily="49" charset="-122"/>
            </a:endParaRPr>
          </a:p>
          <a:p>
            <a:endParaRPr lang="en-US" altLang="zh-CN" sz="2000" dirty="0" smtClean="0">
              <a:latin typeface="华文行楷" pitchFamily="2" charset="-122"/>
              <a:ea typeface="华文行楷" pitchFamily="2" charset="-122"/>
            </a:endParaRPr>
          </a:p>
          <a:p>
            <a:endParaRPr lang="en-US" altLang="zh-CN" sz="1400" dirty="0" smtClean="0">
              <a:latin typeface="+mn-ea"/>
              <a:ea typeface="+mn-ea"/>
            </a:endParaRPr>
          </a:p>
        </p:txBody>
      </p:sp>
      <p:sp>
        <p:nvSpPr>
          <p:cNvPr id="43050" name="Rectangle 41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38913" name="Group 1"/>
          <p:cNvGrpSpPr>
            <a:grpSpLocks noChangeAspect="1"/>
          </p:cNvGrpSpPr>
          <p:nvPr/>
        </p:nvGrpSpPr>
        <p:grpSpPr bwMode="auto">
          <a:xfrm>
            <a:off x="1571604" y="1142984"/>
            <a:ext cx="7286676" cy="4857784"/>
            <a:chOff x="2355" y="1414"/>
            <a:chExt cx="2430" cy="1709"/>
          </a:xfrm>
        </p:grpSpPr>
        <p:sp>
          <p:nvSpPr>
            <p:cNvPr id="43049" name="AutoShape 4137"/>
            <p:cNvSpPr>
              <a:spLocks noChangeAspect="1" noChangeArrowheads="1" noTextEdit="1"/>
            </p:cNvSpPr>
            <p:nvPr/>
          </p:nvSpPr>
          <p:spPr bwMode="auto">
            <a:xfrm>
              <a:off x="2355" y="1414"/>
              <a:ext cx="2430" cy="1709"/>
            </a:xfrm>
            <a:prstGeom prst="rect">
              <a:avLst/>
            </a:prstGeom>
            <a:noFill/>
            <a:ln w="6350">
              <a:solidFill>
                <a:schemeClr val="tx1"/>
              </a:solidFill>
            </a:ln>
          </p:spPr>
          <p:txBody>
            <a:bodyPr vert="horz" wrap="square" lIns="91440" tIns="45720" rIns="91440" bIns="45720" numCol="1" anchor="t" anchorCtr="0" compatLnSpc="1">
              <a:prstTxWarp prst="textNoShape">
                <a:avLst/>
              </a:prstTxWarp>
            </a:bodyPr>
            <a:lstStyle/>
            <a:p>
              <a:endParaRPr lang="zh-CN" altLang="en-US"/>
            </a:p>
          </p:txBody>
        </p:sp>
        <p:grpSp>
          <p:nvGrpSpPr>
            <p:cNvPr id="42848" name="Group 3936"/>
            <p:cNvGrpSpPr>
              <a:grpSpLocks/>
            </p:cNvGrpSpPr>
            <p:nvPr/>
          </p:nvGrpSpPr>
          <p:grpSpPr bwMode="auto">
            <a:xfrm>
              <a:off x="2555" y="1542"/>
              <a:ext cx="1748" cy="1201"/>
              <a:chOff x="2555" y="1542"/>
              <a:chExt cx="1748" cy="1201"/>
            </a:xfrm>
          </p:grpSpPr>
          <p:sp>
            <p:nvSpPr>
              <p:cNvPr id="43048" name="Line 4136"/>
              <p:cNvSpPr>
                <a:spLocks noChangeShapeType="1"/>
              </p:cNvSpPr>
              <p:nvPr/>
            </p:nvSpPr>
            <p:spPr bwMode="auto">
              <a:xfrm>
                <a:off x="2555" y="1992"/>
                <a:ext cx="4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47" name="Line 4135"/>
              <p:cNvSpPr>
                <a:spLocks noChangeShapeType="1"/>
              </p:cNvSpPr>
              <p:nvPr/>
            </p:nvSpPr>
            <p:spPr bwMode="auto">
              <a:xfrm>
                <a:off x="2603" y="1992"/>
                <a:ext cx="1" cy="10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46" name="Line 4134"/>
              <p:cNvSpPr>
                <a:spLocks noChangeShapeType="1"/>
              </p:cNvSpPr>
              <p:nvPr/>
            </p:nvSpPr>
            <p:spPr bwMode="auto">
              <a:xfrm flipH="1">
                <a:off x="2555" y="2092"/>
                <a:ext cx="4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45" name="Line 4133"/>
              <p:cNvSpPr>
                <a:spLocks noChangeShapeType="1"/>
              </p:cNvSpPr>
              <p:nvPr/>
            </p:nvSpPr>
            <p:spPr bwMode="auto">
              <a:xfrm flipV="1">
                <a:off x="2555" y="1992"/>
                <a:ext cx="1" cy="10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44" name="Line 4132"/>
              <p:cNvSpPr>
                <a:spLocks noChangeShapeType="1"/>
              </p:cNvSpPr>
              <p:nvPr/>
            </p:nvSpPr>
            <p:spPr bwMode="auto">
              <a:xfrm>
                <a:off x="2555" y="2293"/>
                <a:ext cx="4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43" name="Line 4131"/>
              <p:cNvSpPr>
                <a:spLocks noChangeShapeType="1"/>
              </p:cNvSpPr>
              <p:nvPr/>
            </p:nvSpPr>
            <p:spPr bwMode="auto">
              <a:xfrm flipV="1">
                <a:off x="2603" y="2193"/>
                <a:ext cx="1" cy="10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42" name="Line 4130"/>
              <p:cNvSpPr>
                <a:spLocks noChangeShapeType="1"/>
              </p:cNvSpPr>
              <p:nvPr/>
            </p:nvSpPr>
            <p:spPr bwMode="auto">
              <a:xfrm flipH="1">
                <a:off x="2555" y="2193"/>
                <a:ext cx="4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41" name="Line 4129"/>
              <p:cNvSpPr>
                <a:spLocks noChangeShapeType="1"/>
              </p:cNvSpPr>
              <p:nvPr/>
            </p:nvSpPr>
            <p:spPr bwMode="auto">
              <a:xfrm>
                <a:off x="2555" y="2193"/>
                <a:ext cx="1" cy="10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40" name="Line 4128"/>
              <p:cNvSpPr>
                <a:spLocks noChangeShapeType="1"/>
              </p:cNvSpPr>
              <p:nvPr/>
            </p:nvSpPr>
            <p:spPr bwMode="auto">
              <a:xfrm>
                <a:off x="3274" y="1707"/>
                <a:ext cx="1" cy="27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39" name="Line 4127"/>
              <p:cNvSpPr>
                <a:spLocks noChangeShapeType="1"/>
              </p:cNvSpPr>
              <p:nvPr/>
            </p:nvSpPr>
            <p:spPr bwMode="auto">
              <a:xfrm>
                <a:off x="3274" y="2308"/>
                <a:ext cx="1" cy="27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38" name="Line 4126"/>
              <p:cNvSpPr>
                <a:spLocks noChangeShapeType="1"/>
              </p:cNvSpPr>
              <p:nvPr/>
            </p:nvSpPr>
            <p:spPr bwMode="auto">
              <a:xfrm>
                <a:off x="3269" y="1707"/>
                <a:ext cx="1" cy="27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37" name="Line 4125"/>
              <p:cNvSpPr>
                <a:spLocks noChangeShapeType="1"/>
              </p:cNvSpPr>
              <p:nvPr/>
            </p:nvSpPr>
            <p:spPr bwMode="auto">
              <a:xfrm>
                <a:off x="3269" y="2308"/>
                <a:ext cx="1" cy="27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36" name="Freeform 4124"/>
              <p:cNvSpPr>
                <a:spLocks/>
              </p:cNvSpPr>
              <p:nvPr/>
            </p:nvSpPr>
            <p:spPr bwMode="auto">
              <a:xfrm>
                <a:off x="3552" y="2693"/>
                <a:ext cx="49" cy="50"/>
              </a:xfrm>
              <a:custGeom>
                <a:avLst/>
                <a:gdLst/>
                <a:ahLst/>
                <a:cxnLst>
                  <a:cxn ang="0">
                    <a:pos x="49" y="50"/>
                  </a:cxn>
                  <a:cxn ang="0">
                    <a:pos x="48" y="47"/>
                  </a:cxn>
                  <a:cxn ang="0">
                    <a:pos x="48" y="43"/>
                  </a:cxn>
                  <a:cxn ang="0">
                    <a:pos x="47" y="39"/>
                  </a:cxn>
                  <a:cxn ang="0">
                    <a:pos x="46" y="35"/>
                  </a:cxn>
                  <a:cxn ang="0">
                    <a:pos x="45" y="32"/>
                  </a:cxn>
                  <a:cxn ang="0">
                    <a:pos x="44" y="29"/>
                  </a:cxn>
                  <a:cxn ang="0">
                    <a:pos x="42" y="25"/>
                  </a:cxn>
                  <a:cxn ang="0">
                    <a:pos x="40" y="22"/>
                  </a:cxn>
                  <a:cxn ang="0">
                    <a:pos x="38" y="19"/>
                  </a:cxn>
                  <a:cxn ang="0">
                    <a:pos x="36" y="16"/>
                  </a:cxn>
                  <a:cxn ang="0">
                    <a:pos x="33" y="14"/>
                  </a:cxn>
                  <a:cxn ang="0">
                    <a:pos x="30" y="11"/>
                  </a:cxn>
                  <a:cxn ang="0">
                    <a:pos x="27" y="9"/>
                  </a:cxn>
                  <a:cxn ang="0">
                    <a:pos x="24" y="7"/>
                  </a:cxn>
                  <a:cxn ang="0">
                    <a:pos x="21" y="5"/>
                  </a:cxn>
                  <a:cxn ang="0">
                    <a:pos x="18" y="4"/>
                  </a:cxn>
                  <a:cxn ang="0">
                    <a:pos x="14" y="2"/>
                  </a:cxn>
                  <a:cxn ang="0">
                    <a:pos x="11" y="1"/>
                  </a:cxn>
                  <a:cxn ang="0">
                    <a:pos x="7" y="1"/>
                  </a:cxn>
                  <a:cxn ang="0">
                    <a:pos x="3" y="0"/>
                  </a:cxn>
                  <a:cxn ang="0">
                    <a:pos x="0" y="0"/>
                  </a:cxn>
                </a:cxnLst>
                <a:rect l="0" t="0" r="r" b="b"/>
                <a:pathLst>
                  <a:path w="49" h="50">
                    <a:moveTo>
                      <a:pt x="49" y="50"/>
                    </a:moveTo>
                    <a:lnTo>
                      <a:pt x="48" y="47"/>
                    </a:lnTo>
                    <a:lnTo>
                      <a:pt x="48" y="43"/>
                    </a:lnTo>
                    <a:lnTo>
                      <a:pt x="47" y="39"/>
                    </a:lnTo>
                    <a:lnTo>
                      <a:pt x="46" y="35"/>
                    </a:lnTo>
                    <a:lnTo>
                      <a:pt x="45" y="32"/>
                    </a:lnTo>
                    <a:lnTo>
                      <a:pt x="44" y="29"/>
                    </a:lnTo>
                    <a:lnTo>
                      <a:pt x="42" y="25"/>
                    </a:lnTo>
                    <a:lnTo>
                      <a:pt x="40" y="22"/>
                    </a:lnTo>
                    <a:lnTo>
                      <a:pt x="38" y="19"/>
                    </a:lnTo>
                    <a:lnTo>
                      <a:pt x="36" y="16"/>
                    </a:lnTo>
                    <a:lnTo>
                      <a:pt x="33" y="14"/>
                    </a:lnTo>
                    <a:lnTo>
                      <a:pt x="30" y="11"/>
                    </a:lnTo>
                    <a:lnTo>
                      <a:pt x="27" y="9"/>
                    </a:lnTo>
                    <a:lnTo>
                      <a:pt x="24" y="7"/>
                    </a:lnTo>
                    <a:lnTo>
                      <a:pt x="21" y="5"/>
                    </a:lnTo>
                    <a:lnTo>
                      <a:pt x="18" y="4"/>
                    </a:lnTo>
                    <a:lnTo>
                      <a:pt x="14" y="2"/>
                    </a:lnTo>
                    <a:lnTo>
                      <a:pt x="11" y="1"/>
                    </a:lnTo>
                    <a:lnTo>
                      <a:pt x="7" y="1"/>
                    </a:lnTo>
                    <a:lnTo>
                      <a:pt x="3" y="0"/>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35" name="Freeform 4123"/>
              <p:cNvSpPr>
                <a:spLocks/>
              </p:cNvSpPr>
              <p:nvPr/>
            </p:nvSpPr>
            <p:spPr bwMode="auto">
              <a:xfrm>
                <a:off x="2942" y="2693"/>
                <a:ext cx="49" cy="50"/>
              </a:xfrm>
              <a:custGeom>
                <a:avLst/>
                <a:gdLst/>
                <a:ahLst/>
                <a:cxnLst>
                  <a:cxn ang="0">
                    <a:pos x="49" y="0"/>
                  </a:cxn>
                  <a:cxn ang="0">
                    <a:pos x="45" y="0"/>
                  </a:cxn>
                  <a:cxn ang="0">
                    <a:pos x="42" y="1"/>
                  </a:cxn>
                  <a:cxn ang="0">
                    <a:pos x="38" y="1"/>
                  </a:cxn>
                  <a:cxn ang="0">
                    <a:pos x="35" y="2"/>
                  </a:cxn>
                  <a:cxn ang="0">
                    <a:pos x="31" y="4"/>
                  </a:cxn>
                  <a:cxn ang="0">
                    <a:pos x="28" y="5"/>
                  </a:cxn>
                  <a:cxn ang="0">
                    <a:pos x="25" y="7"/>
                  </a:cxn>
                  <a:cxn ang="0">
                    <a:pos x="22" y="9"/>
                  </a:cxn>
                  <a:cxn ang="0">
                    <a:pos x="19" y="11"/>
                  </a:cxn>
                  <a:cxn ang="0">
                    <a:pos x="16" y="14"/>
                  </a:cxn>
                  <a:cxn ang="0">
                    <a:pos x="13" y="16"/>
                  </a:cxn>
                  <a:cxn ang="0">
                    <a:pos x="11" y="19"/>
                  </a:cxn>
                  <a:cxn ang="0">
                    <a:pos x="9" y="22"/>
                  </a:cxn>
                  <a:cxn ang="0">
                    <a:pos x="7" y="25"/>
                  </a:cxn>
                  <a:cxn ang="0">
                    <a:pos x="5" y="29"/>
                  </a:cxn>
                  <a:cxn ang="0">
                    <a:pos x="4" y="32"/>
                  </a:cxn>
                  <a:cxn ang="0">
                    <a:pos x="3" y="35"/>
                  </a:cxn>
                  <a:cxn ang="0">
                    <a:pos x="1" y="39"/>
                  </a:cxn>
                  <a:cxn ang="0">
                    <a:pos x="1" y="43"/>
                  </a:cxn>
                  <a:cxn ang="0">
                    <a:pos x="0" y="47"/>
                  </a:cxn>
                  <a:cxn ang="0">
                    <a:pos x="0" y="50"/>
                  </a:cxn>
                </a:cxnLst>
                <a:rect l="0" t="0" r="r" b="b"/>
                <a:pathLst>
                  <a:path w="49" h="50">
                    <a:moveTo>
                      <a:pt x="49" y="0"/>
                    </a:moveTo>
                    <a:lnTo>
                      <a:pt x="45" y="0"/>
                    </a:lnTo>
                    <a:lnTo>
                      <a:pt x="42" y="1"/>
                    </a:lnTo>
                    <a:lnTo>
                      <a:pt x="38" y="1"/>
                    </a:lnTo>
                    <a:lnTo>
                      <a:pt x="35" y="2"/>
                    </a:lnTo>
                    <a:lnTo>
                      <a:pt x="31" y="4"/>
                    </a:lnTo>
                    <a:lnTo>
                      <a:pt x="28" y="5"/>
                    </a:lnTo>
                    <a:lnTo>
                      <a:pt x="25" y="7"/>
                    </a:lnTo>
                    <a:lnTo>
                      <a:pt x="22" y="9"/>
                    </a:lnTo>
                    <a:lnTo>
                      <a:pt x="19" y="11"/>
                    </a:lnTo>
                    <a:lnTo>
                      <a:pt x="16" y="14"/>
                    </a:lnTo>
                    <a:lnTo>
                      <a:pt x="13" y="16"/>
                    </a:lnTo>
                    <a:lnTo>
                      <a:pt x="11" y="19"/>
                    </a:lnTo>
                    <a:lnTo>
                      <a:pt x="9" y="22"/>
                    </a:lnTo>
                    <a:lnTo>
                      <a:pt x="7" y="25"/>
                    </a:lnTo>
                    <a:lnTo>
                      <a:pt x="5" y="29"/>
                    </a:lnTo>
                    <a:lnTo>
                      <a:pt x="4" y="32"/>
                    </a:lnTo>
                    <a:lnTo>
                      <a:pt x="3" y="35"/>
                    </a:lnTo>
                    <a:lnTo>
                      <a:pt x="1" y="39"/>
                    </a:lnTo>
                    <a:lnTo>
                      <a:pt x="1" y="43"/>
                    </a:lnTo>
                    <a:lnTo>
                      <a:pt x="0" y="47"/>
                    </a:lnTo>
                    <a:lnTo>
                      <a:pt x="0" y="5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34" name="Line 4122"/>
              <p:cNvSpPr>
                <a:spLocks noChangeShapeType="1"/>
              </p:cNvSpPr>
              <p:nvPr/>
            </p:nvSpPr>
            <p:spPr bwMode="auto">
              <a:xfrm>
                <a:off x="2991" y="2628"/>
                <a:ext cx="56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33" name="Freeform 4121"/>
              <p:cNvSpPr>
                <a:spLocks/>
              </p:cNvSpPr>
              <p:nvPr/>
            </p:nvSpPr>
            <p:spPr bwMode="auto">
              <a:xfrm>
                <a:off x="3552" y="2578"/>
                <a:ext cx="49" cy="50"/>
              </a:xfrm>
              <a:custGeom>
                <a:avLst/>
                <a:gdLst/>
                <a:ahLst/>
                <a:cxnLst>
                  <a:cxn ang="0">
                    <a:pos x="0" y="50"/>
                  </a:cxn>
                  <a:cxn ang="0">
                    <a:pos x="3" y="50"/>
                  </a:cxn>
                  <a:cxn ang="0">
                    <a:pos x="7" y="50"/>
                  </a:cxn>
                  <a:cxn ang="0">
                    <a:pos x="11" y="49"/>
                  </a:cxn>
                  <a:cxn ang="0">
                    <a:pos x="14" y="48"/>
                  </a:cxn>
                  <a:cxn ang="0">
                    <a:pos x="18" y="47"/>
                  </a:cxn>
                  <a:cxn ang="0">
                    <a:pos x="21" y="45"/>
                  </a:cxn>
                  <a:cxn ang="0">
                    <a:pos x="24" y="44"/>
                  </a:cxn>
                  <a:cxn ang="0">
                    <a:pos x="27" y="41"/>
                  </a:cxn>
                  <a:cxn ang="0">
                    <a:pos x="30" y="39"/>
                  </a:cxn>
                  <a:cxn ang="0">
                    <a:pos x="33" y="37"/>
                  </a:cxn>
                  <a:cxn ang="0">
                    <a:pos x="36" y="34"/>
                  </a:cxn>
                  <a:cxn ang="0">
                    <a:pos x="38" y="31"/>
                  </a:cxn>
                  <a:cxn ang="0">
                    <a:pos x="40" y="28"/>
                  </a:cxn>
                  <a:cxn ang="0">
                    <a:pos x="42" y="25"/>
                  </a:cxn>
                  <a:cxn ang="0">
                    <a:pos x="44" y="22"/>
                  </a:cxn>
                  <a:cxn ang="0">
                    <a:pos x="45" y="18"/>
                  </a:cxn>
                  <a:cxn ang="0">
                    <a:pos x="46" y="15"/>
                  </a:cxn>
                  <a:cxn ang="0">
                    <a:pos x="47" y="11"/>
                  </a:cxn>
                  <a:cxn ang="0">
                    <a:pos x="48" y="8"/>
                  </a:cxn>
                  <a:cxn ang="0">
                    <a:pos x="48" y="4"/>
                  </a:cxn>
                  <a:cxn ang="0">
                    <a:pos x="49" y="0"/>
                  </a:cxn>
                </a:cxnLst>
                <a:rect l="0" t="0" r="r" b="b"/>
                <a:pathLst>
                  <a:path w="49" h="50">
                    <a:moveTo>
                      <a:pt x="0" y="50"/>
                    </a:moveTo>
                    <a:lnTo>
                      <a:pt x="3" y="50"/>
                    </a:lnTo>
                    <a:lnTo>
                      <a:pt x="7" y="50"/>
                    </a:lnTo>
                    <a:lnTo>
                      <a:pt x="11" y="49"/>
                    </a:lnTo>
                    <a:lnTo>
                      <a:pt x="14" y="48"/>
                    </a:lnTo>
                    <a:lnTo>
                      <a:pt x="18" y="47"/>
                    </a:lnTo>
                    <a:lnTo>
                      <a:pt x="21" y="45"/>
                    </a:lnTo>
                    <a:lnTo>
                      <a:pt x="24" y="44"/>
                    </a:lnTo>
                    <a:lnTo>
                      <a:pt x="27" y="41"/>
                    </a:lnTo>
                    <a:lnTo>
                      <a:pt x="30" y="39"/>
                    </a:lnTo>
                    <a:lnTo>
                      <a:pt x="33" y="37"/>
                    </a:lnTo>
                    <a:lnTo>
                      <a:pt x="36" y="34"/>
                    </a:lnTo>
                    <a:lnTo>
                      <a:pt x="38" y="31"/>
                    </a:lnTo>
                    <a:lnTo>
                      <a:pt x="40" y="28"/>
                    </a:lnTo>
                    <a:lnTo>
                      <a:pt x="42" y="25"/>
                    </a:lnTo>
                    <a:lnTo>
                      <a:pt x="44" y="22"/>
                    </a:lnTo>
                    <a:lnTo>
                      <a:pt x="45" y="18"/>
                    </a:lnTo>
                    <a:lnTo>
                      <a:pt x="46" y="15"/>
                    </a:lnTo>
                    <a:lnTo>
                      <a:pt x="47" y="11"/>
                    </a:lnTo>
                    <a:lnTo>
                      <a:pt x="48" y="8"/>
                    </a:lnTo>
                    <a:lnTo>
                      <a:pt x="48" y="4"/>
                    </a:lnTo>
                    <a:lnTo>
                      <a:pt x="49"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32" name="Freeform 4120"/>
              <p:cNvSpPr>
                <a:spLocks/>
              </p:cNvSpPr>
              <p:nvPr/>
            </p:nvSpPr>
            <p:spPr bwMode="auto">
              <a:xfrm>
                <a:off x="2942" y="2578"/>
                <a:ext cx="49" cy="50"/>
              </a:xfrm>
              <a:custGeom>
                <a:avLst/>
                <a:gdLst/>
                <a:ahLst/>
                <a:cxnLst>
                  <a:cxn ang="0">
                    <a:pos x="0" y="0"/>
                  </a:cxn>
                  <a:cxn ang="0">
                    <a:pos x="0" y="4"/>
                  </a:cxn>
                  <a:cxn ang="0">
                    <a:pos x="1" y="8"/>
                  </a:cxn>
                  <a:cxn ang="0">
                    <a:pos x="1" y="11"/>
                  </a:cxn>
                  <a:cxn ang="0">
                    <a:pos x="3" y="15"/>
                  </a:cxn>
                  <a:cxn ang="0">
                    <a:pos x="4" y="18"/>
                  </a:cxn>
                  <a:cxn ang="0">
                    <a:pos x="5" y="22"/>
                  </a:cxn>
                  <a:cxn ang="0">
                    <a:pos x="7" y="25"/>
                  </a:cxn>
                  <a:cxn ang="0">
                    <a:pos x="9" y="28"/>
                  </a:cxn>
                  <a:cxn ang="0">
                    <a:pos x="11" y="31"/>
                  </a:cxn>
                  <a:cxn ang="0">
                    <a:pos x="13" y="34"/>
                  </a:cxn>
                  <a:cxn ang="0">
                    <a:pos x="16" y="37"/>
                  </a:cxn>
                  <a:cxn ang="0">
                    <a:pos x="19" y="39"/>
                  </a:cxn>
                  <a:cxn ang="0">
                    <a:pos x="22" y="41"/>
                  </a:cxn>
                  <a:cxn ang="0">
                    <a:pos x="25" y="44"/>
                  </a:cxn>
                  <a:cxn ang="0">
                    <a:pos x="28" y="45"/>
                  </a:cxn>
                  <a:cxn ang="0">
                    <a:pos x="31" y="47"/>
                  </a:cxn>
                  <a:cxn ang="0">
                    <a:pos x="35" y="48"/>
                  </a:cxn>
                  <a:cxn ang="0">
                    <a:pos x="38" y="49"/>
                  </a:cxn>
                  <a:cxn ang="0">
                    <a:pos x="42" y="50"/>
                  </a:cxn>
                  <a:cxn ang="0">
                    <a:pos x="45" y="50"/>
                  </a:cxn>
                  <a:cxn ang="0">
                    <a:pos x="49" y="50"/>
                  </a:cxn>
                </a:cxnLst>
                <a:rect l="0" t="0" r="r" b="b"/>
                <a:pathLst>
                  <a:path w="49" h="50">
                    <a:moveTo>
                      <a:pt x="0" y="0"/>
                    </a:moveTo>
                    <a:lnTo>
                      <a:pt x="0" y="4"/>
                    </a:lnTo>
                    <a:lnTo>
                      <a:pt x="1" y="8"/>
                    </a:lnTo>
                    <a:lnTo>
                      <a:pt x="1" y="11"/>
                    </a:lnTo>
                    <a:lnTo>
                      <a:pt x="3" y="15"/>
                    </a:lnTo>
                    <a:lnTo>
                      <a:pt x="4" y="18"/>
                    </a:lnTo>
                    <a:lnTo>
                      <a:pt x="5" y="22"/>
                    </a:lnTo>
                    <a:lnTo>
                      <a:pt x="7" y="25"/>
                    </a:lnTo>
                    <a:lnTo>
                      <a:pt x="9" y="28"/>
                    </a:lnTo>
                    <a:lnTo>
                      <a:pt x="11" y="31"/>
                    </a:lnTo>
                    <a:lnTo>
                      <a:pt x="13" y="34"/>
                    </a:lnTo>
                    <a:lnTo>
                      <a:pt x="16" y="37"/>
                    </a:lnTo>
                    <a:lnTo>
                      <a:pt x="19" y="39"/>
                    </a:lnTo>
                    <a:lnTo>
                      <a:pt x="22" y="41"/>
                    </a:lnTo>
                    <a:lnTo>
                      <a:pt x="25" y="44"/>
                    </a:lnTo>
                    <a:lnTo>
                      <a:pt x="28" y="45"/>
                    </a:lnTo>
                    <a:lnTo>
                      <a:pt x="31" y="47"/>
                    </a:lnTo>
                    <a:lnTo>
                      <a:pt x="35" y="48"/>
                    </a:lnTo>
                    <a:lnTo>
                      <a:pt x="38" y="49"/>
                    </a:lnTo>
                    <a:lnTo>
                      <a:pt x="42" y="50"/>
                    </a:lnTo>
                    <a:lnTo>
                      <a:pt x="45" y="50"/>
                    </a:lnTo>
                    <a:lnTo>
                      <a:pt x="49" y="5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31" name="Line 4119"/>
              <p:cNvSpPr>
                <a:spLocks noChangeShapeType="1"/>
              </p:cNvSpPr>
              <p:nvPr/>
            </p:nvSpPr>
            <p:spPr bwMode="auto">
              <a:xfrm>
                <a:off x="2991" y="1592"/>
                <a:ext cx="56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30" name="Freeform 4118"/>
              <p:cNvSpPr>
                <a:spLocks/>
              </p:cNvSpPr>
              <p:nvPr/>
            </p:nvSpPr>
            <p:spPr bwMode="auto">
              <a:xfrm>
                <a:off x="3552" y="1542"/>
                <a:ext cx="49" cy="50"/>
              </a:xfrm>
              <a:custGeom>
                <a:avLst/>
                <a:gdLst/>
                <a:ahLst/>
                <a:cxnLst>
                  <a:cxn ang="0">
                    <a:pos x="0" y="50"/>
                  </a:cxn>
                  <a:cxn ang="0">
                    <a:pos x="3" y="50"/>
                  </a:cxn>
                  <a:cxn ang="0">
                    <a:pos x="7" y="49"/>
                  </a:cxn>
                  <a:cxn ang="0">
                    <a:pos x="11" y="49"/>
                  </a:cxn>
                  <a:cxn ang="0">
                    <a:pos x="14" y="48"/>
                  </a:cxn>
                  <a:cxn ang="0">
                    <a:pos x="18" y="46"/>
                  </a:cxn>
                  <a:cxn ang="0">
                    <a:pos x="21" y="45"/>
                  </a:cxn>
                  <a:cxn ang="0">
                    <a:pos x="24" y="43"/>
                  </a:cxn>
                  <a:cxn ang="0">
                    <a:pos x="27" y="41"/>
                  </a:cxn>
                  <a:cxn ang="0">
                    <a:pos x="30" y="39"/>
                  </a:cxn>
                  <a:cxn ang="0">
                    <a:pos x="33" y="36"/>
                  </a:cxn>
                  <a:cxn ang="0">
                    <a:pos x="36" y="34"/>
                  </a:cxn>
                  <a:cxn ang="0">
                    <a:pos x="38" y="31"/>
                  </a:cxn>
                  <a:cxn ang="0">
                    <a:pos x="40" y="28"/>
                  </a:cxn>
                  <a:cxn ang="0">
                    <a:pos x="42" y="25"/>
                  </a:cxn>
                  <a:cxn ang="0">
                    <a:pos x="44" y="21"/>
                  </a:cxn>
                  <a:cxn ang="0">
                    <a:pos x="45" y="18"/>
                  </a:cxn>
                  <a:cxn ang="0">
                    <a:pos x="46" y="15"/>
                  </a:cxn>
                  <a:cxn ang="0">
                    <a:pos x="47" y="11"/>
                  </a:cxn>
                  <a:cxn ang="0">
                    <a:pos x="48" y="7"/>
                  </a:cxn>
                  <a:cxn ang="0">
                    <a:pos x="48" y="4"/>
                  </a:cxn>
                  <a:cxn ang="0">
                    <a:pos x="49" y="0"/>
                  </a:cxn>
                </a:cxnLst>
                <a:rect l="0" t="0" r="r" b="b"/>
                <a:pathLst>
                  <a:path w="49" h="50">
                    <a:moveTo>
                      <a:pt x="0" y="50"/>
                    </a:moveTo>
                    <a:lnTo>
                      <a:pt x="3" y="50"/>
                    </a:lnTo>
                    <a:lnTo>
                      <a:pt x="7" y="49"/>
                    </a:lnTo>
                    <a:lnTo>
                      <a:pt x="11" y="49"/>
                    </a:lnTo>
                    <a:lnTo>
                      <a:pt x="14" y="48"/>
                    </a:lnTo>
                    <a:lnTo>
                      <a:pt x="18" y="46"/>
                    </a:lnTo>
                    <a:lnTo>
                      <a:pt x="21" y="45"/>
                    </a:lnTo>
                    <a:lnTo>
                      <a:pt x="24" y="43"/>
                    </a:lnTo>
                    <a:lnTo>
                      <a:pt x="27" y="41"/>
                    </a:lnTo>
                    <a:lnTo>
                      <a:pt x="30" y="39"/>
                    </a:lnTo>
                    <a:lnTo>
                      <a:pt x="33" y="36"/>
                    </a:lnTo>
                    <a:lnTo>
                      <a:pt x="36" y="34"/>
                    </a:lnTo>
                    <a:lnTo>
                      <a:pt x="38" y="31"/>
                    </a:lnTo>
                    <a:lnTo>
                      <a:pt x="40" y="28"/>
                    </a:lnTo>
                    <a:lnTo>
                      <a:pt x="42" y="25"/>
                    </a:lnTo>
                    <a:lnTo>
                      <a:pt x="44" y="21"/>
                    </a:lnTo>
                    <a:lnTo>
                      <a:pt x="45" y="18"/>
                    </a:lnTo>
                    <a:lnTo>
                      <a:pt x="46" y="15"/>
                    </a:lnTo>
                    <a:lnTo>
                      <a:pt x="47" y="11"/>
                    </a:lnTo>
                    <a:lnTo>
                      <a:pt x="48" y="7"/>
                    </a:lnTo>
                    <a:lnTo>
                      <a:pt x="48" y="4"/>
                    </a:lnTo>
                    <a:lnTo>
                      <a:pt x="49"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29" name="Freeform 4117"/>
              <p:cNvSpPr>
                <a:spLocks/>
              </p:cNvSpPr>
              <p:nvPr/>
            </p:nvSpPr>
            <p:spPr bwMode="auto">
              <a:xfrm>
                <a:off x="2942" y="1542"/>
                <a:ext cx="49" cy="50"/>
              </a:xfrm>
              <a:custGeom>
                <a:avLst/>
                <a:gdLst/>
                <a:ahLst/>
                <a:cxnLst>
                  <a:cxn ang="0">
                    <a:pos x="0" y="0"/>
                  </a:cxn>
                  <a:cxn ang="0">
                    <a:pos x="0" y="4"/>
                  </a:cxn>
                  <a:cxn ang="0">
                    <a:pos x="1" y="7"/>
                  </a:cxn>
                  <a:cxn ang="0">
                    <a:pos x="1" y="11"/>
                  </a:cxn>
                  <a:cxn ang="0">
                    <a:pos x="3" y="15"/>
                  </a:cxn>
                  <a:cxn ang="0">
                    <a:pos x="4" y="18"/>
                  </a:cxn>
                  <a:cxn ang="0">
                    <a:pos x="5" y="21"/>
                  </a:cxn>
                  <a:cxn ang="0">
                    <a:pos x="7" y="25"/>
                  </a:cxn>
                  <a:cxn ang="0">
                    <a:pos x="9" y="28"/>
                  </a:cxn>
                  <a:cxn ang="0">
                    <a:pos x="11" y="31"/>
                  </a:cxn>
                  <a:cxn ang="0">
                    <a:pos x="13" y="34"/>
                  </a:cxn>
                  <a:cxn ang="0">
                    <a:pos x="16" y="36"/>
                  </a:cxn>
                  <a:cxn ang="0">
                    <a:pos x="19" y="39"/>
                  </a:cxn>
                  <a:cxn ang="0">
                    <a:pos x="22" y="41"/>
                  </a:cxn>
                  <a:cxn ang="0">
                    <a:pos x="25" y="43"/>
                  </a:cxn>
                  <a:cxn ang="0">
                    <a:pos x="28" y="45"/>
                  </a:cxn>
                  <a:cxn ang="0">
                    <a:pos x="31" y="46"/>
                  </a:cxn>
                  <a:cxn ang="0">
                    <a:pos x="35" y="48"/>
                  </a:cxn>
                  <a:cxn ang="0">
                    <a:pos x="38" y="49"/>
                  </a:cxn>
                  <a:cxn ang="0">
                    <a:pos x="42" y="49"/>
                  </a:cxn>
                  <a:cxn ang="0">
                    <a:pos x="45" y="50"/>
                  </a:cxn>
                  <a:cxn ang="0">
                    <a:pos x="49" y="50"/>
                  </a:cxn>
                </a:cxnLst>
                <a:rect l="0" t="0" r="r" b="b"/>
                <a:pathLst>
                  <a:path w="49" h="50">
                    <a:moveTo>
                      <a:pt x="0" y="0"/>
                    </a:moveTo>
                    <a:lnTo>
                      <a:pt x="0" y="4"/>
                    </a:lnTo>
                    <a:lnTo>
                      <a:pt x="1" y="7"/>
                    </a:lnTo>
                    <a:lnTo>
                      <a:pt x="1" y="11"/>
                    </a:lnTo>
                    <a:lnTo>
                      <a:pt x="3" y="15"/>
                    </a:lnTo>
                    <a:lnTo>
                      <a:pt x="4" y="18"/>
                    </a:lnTo>
                    <a:lnTo>
                      <a:pt x="5" y="21"/>
                    </a:lnTo>
                    <a:lnTo>
                      <a:pt x="7" y="25"/>
                    </a:lnTo>
                    <a:lnTo>
                      <a:pt x="9" y="28"/>
                    </a:lnTo>
                    <a:lnTo>
                      <a:pt x="11" y="31"/>
                    </a:lnTo>
                    <a:lnTo>
                      <a:pt x="13" y="34"/>
                    </a:lnTo>
                    <a:lnTo>
                      <a:pt x="16" y="36"/>
                    </a:lnTo>
                    <a:lnTo>
                      <a:pt x="19" y="39"/>
                    </a:lnTo>
                    <a:lnTo>
                      <a:pt x="22" y="41"/>
                    </a:lnTo>
                    <a:lnTo>
                      <a:pt x="25" y="43"/>
                    </a:lnTo>
                    <a:lnTo>
                      <a:pt x="28" y="45"/>
                    </a:lnTo>
                    <a:lnTo>
                      <a:pt x="31" y="46"/>
                    </a:lnTo>
                    <a:lnTo>
                      <a:pt x="35" y="48"/>
                    </a:lnTo>
                    <a:lnTo>
                      <a:pt x="38" y="49"/>
                    </a:lnTo>
                    <a:lnTo>
                      <a:pt x="42" y="49"/>
                    </a:lnTo>
                    <a:lnTo>
                      <a:pt x="45" y="50"/>
                    </a:lnTo>
                    <a:lnTo>
                      <a:pt x="49" y="5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28" name="Line 4116"/>
              <p:cNvSpPr>
                <a:spLocks noChangeShapeType="1"/>
              </p:cNvSpPr>
              <p:nvPr/>
            </p:nvSpPr>
            <p:spPr bwMode="auto">
              <a:xfrm>
                <a:off x="2991" y="1657"/>
                <a:ext cx="56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27" name="Freeform 4115"/>
              <p:cNvSpPr>
                <a:spLocks/>
              </p:cNvSpPr>
              <p:nvPr/>
            </p:nvSpPr>
            <p:spPr bwMode="auto">
              <a:xfrm>
                <a:off x="3552" y="1657"/>
                <a:ext cx="49" cy="50"/>
              </a:xfrm>
              <a:custGeom>
                <a:avLst/>
                <a:gdLst/>
                <a:ahLst/>
                <a:cxnLst>
                  <a:cxn ang="0">
                    <a:pos x="49" y="50"/>
                  </a:cxn>
                  <a:cxn ang="0">
                    <a:pos x="48" y="46"/>
                  </a:cxn>
                  <a:cxn ang="0">
                    <a:pos x="48" y="42"/>
                  </a:cxn>
                  <a:cxn ang="0">
                    <a:pos x="47" y="39"/>
                  </a:cxn>
                  <a:cxn ang="0">
                    <a:pos x="46" y="35"/>
                  </a:cxn>
                  <a:cxn ang="0">
                    <a:pos x="45" y="32"/>
                  </a:cxn>
                  <a:cxn ang="0">
                    <a:pos x="44" y="28"/>
                  </a:cxn>
                  <a:cxn ang="0">
                    <a:pos x="42" y="25"/>
                  </a:cxn>
                  <a:cxn ang="0">
                    <a:pos x="40" y="22"/>
                  </a:cxn>
                  <a:cxn ang="0">
                    <a:pos x="38" y="19"/>
                  </a:cxn>
                  <a:cxn ang="0">
                    <a:pos x="36" y="16"/>
                  </a:cxn>
                  <a:cxn ang="0">
                    <a:pos x="33" y="13"/>
                  </a:cxn>
                  <a:cxn ang="0">
                    <a:pos x="30" y="11"/>
                  </a:cxn>
                  <a:cxn ang="0">
                    <a:pos x="27" y="9"/>
                  </a:cxn>
                  <a:cxn ang="0">
                    <a:pos x="24" y="6"/>
                  </a:cxn>
                  <a:cxn ang="0">
                    <a:pos x="21" y="5"/>
                  </a:cxn>
                  <a:cxn ang="0">
                    <a:pos x="18" y="3"/>
                  </a:cxn>
                  <a:cxn ang="0">
                    <a:pos x="14" y="2"/>
                  </a:cxn>
                  <a:cxn ang="0">
                    <a:pos x="11" y="1"/>
                  </a:cxn>
                  <a:cxn ang="0">
                    <a:pos x="7" y="0"/>
                  </a:cxn>
                  <a:cxn ang="0">
                    <a:pos x="3" y="0"/>
                  </a:cxn>
                  <a:cxn ang="0">
                    <a:pos x="0" y="0"/>
                  </a:cxn>
                </a:cxnLst>
                <a:rect l="0" t="0" r="r" b="b"/>
                <a:pathLst>
                  <a:path w="49" h="50">
                    <a:moveTo>
                      <a:pt x="49" y="50"/>
                    </a:moveTo>
                    <a:lnTo>
                      <a:pt x="48" y="46"/>
                    </a:lnTo>
                    <a:lnTo>
                      <a:pt x="48" y="42"/>
                    </a:lnTo>
                    <a:lnTo>
                      <a:pt x="47" y="39"/>
                    </a:lnTo>
                    <a:lnTo>
                      <a:pt x="46" y="35"/>
                    </a:lnTo>
                    <a:lnTo>
                      <a:pt x="45" y="32"/>
                    </a:lnTo>
                    <a:lnTo>
                      <a:pt x="44" y="28"/>
                    </a:lnTo>
                    <a:lnTo>
                      <a:pt x="42" y="25"/>
                    </a:lnTo>
                    <a:lnTo>
                      <a:pt x="40" y="22"/>
                    </a:lnTo>
                    <a:lnTo>
                      <a:pt x="38" y="19"/>
                    </a:lnTo>
                    <a:lnTo>
                      <a:pt x="36" y="16"/>
                    </a:lnTo>
                    <a:lnTo>
                      <a:pt x="33" y="13"/>
                    </a:lnTo>
                    <a:lnTo>
                      <a:pt x="30" y="11"/>
                    </a:lnTo>
                    <a:lnTo>
                      <a:pt x="27" y="9"/>
                    </a:lnTo>
                    <a:lnTo>
                      <a:pt x="24" y="6"/>
                    </a:lnTo>
                    <a:lnTo>
                      <a:pt x="21" y="5"/>
                    </a:lnTo>
                    <a:lnTo>
                      <a:pt x="18" y="3"/>
                    </a:lnTo>
                    <a:lnTo>
                      <a:pt x="14" y="2"/>
                    </a:lnTo>
                    <a:lnTo>
                      <a:pt x="11" y="1"/>
                    </a:lnTo>
                    <a:lnTo>
                      <a:pt x="7" y="0"/>
                    </a:lnTo>
                    <a:lnTo>
                      <a:pt x="3" y="0"/>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26" name="Freeform 4114"/>
              <p:cNvSpPr>
                <a:spLocks/>
              </p:cNvSpPr>
              <p:nvPr/>
            </p:nvSpPr>
            <p:spPr bwMode="auto">
              <a:xfrm>
                <a:off x="2942" y="1657"/>
                <a:ext cx="49" cy="50"/>
              </a:xfrm>
              <a:custGeom>
                <a:avLst/>
                <a:gdLst/>
                <a:ahLst/>
                <a:cxnLst>
                  <a:cxn ang="0">
                    <a:pos x="49" y="0"/>
                  </a:cxn>
                  <a:cxn ang="0">
                    <a:pos x="45" y="0"/>
                  </a:cxn>
                  <a:cxn ang="0">
                    <a:pos x="42" y="0"/>
                  </a:cxn>
                  <a:cxn ang="0">
                    <a:pos x="38" y="1"/>
                  </a:cxn>
                  <a:cxn ang="0">
                    <a:pos x="35" y="2"/>
                  </a:cxn>
                  <a:cxn ang="0">
                    <a:pos x="31" y="3"/>
                  </a:cxn>
                  <a:cxn ang="0">
                    <a:pos x="28" y="5"/>
                  </a:cxn>
                  <a:cxn ang="0">
                    <a:pos x="25" y="6"/>
                  </a:cxn>
                  <a:cxn ang="0">
                    <a:pos x="22" y="9"/>
                  </a:cxn>
                  <a:cxn ang="0">
                    <a:pos x="19" y="11"/>
                  </a:cxn>
                  <a:cxn ang="0">
                    <a:pos x="16" y="13"/>
                  </a:cxn>
                  <a:cxn ang="0">
                    <a:pos x="13" y="16"/>
                  </a:cxn>
                  <a:cxn ang="0">
                    <a:pos x="11" y="19"/>
                  </a:cxn>
                  <a:cxn ang="0">
                    <a:pos x="9" y="22"/>
                  </a:cxn>
                  <a:cxn ang="0">
                    <a:pos x="7" y="25"/>
                  </a:cxn>
                  <a:cxn ang="0">
                    <a:pos x="5" y="28"/>
                  </a:cxn>
                  <a:cxn ang="0">
                    <a:pos x="4" y="32"/>
                  </a:cxn>
                  <a:cxn ang="0">
                    <a:pos x="3" y="35"/>
                  </a:cxn>
                  <a:cxn ang="0">
                    <a:pos x="1" y="39"/>
                  </a:cxn>
                  <a:cxn ang="0">
                    <a:pos x="1" y="42"/>
                  </a:cxn>
                  <a:cxn ang="0">
                    <a:pos x="0" y="46"/>
                  </a:cxn>
                  <a:cxn ang="0">
                    <a:pos x="0" y="50"/>
                  </a:cxn>
                </a:cxnLst>
                <a:rect l="0" t="0" r="r" b="b"/>
                <a:pathLst>
                  <a:path w="49" h="50">
                    <a:moveTo>
                      <a:pt x="49" y="0"/>
                    </a:moveTo>
                    <a:lnTo>
                      <a:pt x="45" y="0"/>
                    </a:lnTo>
                    <a:lnTo>
                      <a:pt x="42" y="0"/>
                    </a:lnTo>
                    <a:lnTo>
                      <a:pt x="38" y="1"/>
                    </a:lnTo>
                    <a:lnTo>
                      <a:pt x="35" y="2"/>
                    </a:lnTo>
                    <a:lnTo>
                      <a:pt x="31" y="3"/>
                    </a:lnTo>
                    <a:lnTo>
                      <a:pt x="28" y="5"/>
                    </a:lnTo>
                    <a:lnTo>
                      <a:pt x="25" y="6"/>
                    </a:lnTo>
                    <a:lnTo>
                      <a:pt x="22" y="9"/>
                    </a:lnTo>
                    <a:lnTo>
                      <a:pt x="19" y="11"/>
                    </a:lnTo>
                    <a:lnTo>
                      <a:pt x="16" y="13"/>
                    </a:lnTo>
                    <a:lnTo>
                      <a:pt x="13" y="16"/>
                    </a:lnTo>
                    <a:lnTo>
                      <a:pt x="11" y="19"/>
                    </a:lnTo>
                    <a:lnTo>
                      <a:pt x="9" y="22"/>
                    </a:lnTo>
                    <a:lnTo>
                      <a:pt x="7" y="25"/>
                    </a:lnTo>
                    <a:lnTo>
                      <a:pt x="5" y="28"/>
                    </a:lnTo>
                    <a:lnTo>
                      <a:pt x="4" y="32"/>
                    </a:lnTo>
                    <a:lnTo>
                      <a:pt x="3" y="35"/>
                    </a:lnTo>
                    <a:lnTo>
                      <a:pt x="1" y="39"/>
                    </a:lnTo>
                    <a:lnTo>
                      <a:pt x="1" y="42"/>
                    </a:lnTo>
                    <a:lnTo>
                      <a:pt x="0" y="46"/>
                    </a:lnTo>
                    <a:lnTo>
                      <a:pt x="0" y="5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25" name="Line 4113"/>
              <p:cNvSpPr>
                <a:spLocks noChangeShapeType="1"/>
              </p:cNvSpPr>
              <p:nvPr/>
            </p:nvSpPr>
            <p:spPr bwMode="auto">
              <a:xfrm>
                <a:off x="2833" y="1977"/>
                <a:ext cx="87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24" name="Line 4112"/>
              <p:cNvSpPr>
                <a:spLocks noChangeShapeType="1"/>
              </p:cNvSpPr>
              <p:nvPr/>
            </p:nvSpPr>
            <p:spPr bwMode="auto">
              <a:xfrm flipV="1">
                <a:off x="2833" y="1707"/>
                <a:ext cx="1" cy="27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23" name="Line 4111"/>
              <p:cNvSpPr>
                <a:spLocks noChangeShapeType="1"/>
              </p:cNvSpPr>
              <p:nvPr/>
            </p:nvSpPr>
            <p:spPr bwMode="auto">
              <a:xfrm flipV="1">
                <a:off x="3710" y="1707"/>
                <a:ext cx="1" cy="27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22" name="Freeform 4110"/>
              <p:cNvSpPr>
                <a:spLocks/>
              </p:cNvSpPr>
              <p:nvPr/>
            </p:nvSpPr>
            <p:spPr bwMode="auto">
              <a:xfrm>
                <a:off x="3793" y="1858"/>
                <a:ext cx="10" cy="10"/>
              </a:xfrm>
              <a:custGeom>
                <a:avLst/>
                <a:gdLst/>
                <a:ahLst/>
                <a:cxnLst>
                  <a:cxn ang="0">
                    <a:pos x="0" y="0"/>
                  </a:cxn>
                  <a:cxn ang="0">
                    <a:pos x="0" y="2"/>
                  </a:cxn>
                  <a:cxn ang="0">
                    <a:pos x="1" y="3"/>
                  </a:cxn>
                  <a:cxn ang="0">
                    <a:pos x="1" y="5"/>
                  </a:cxn>
                  <a:cxn ang="0">
                    <a:pos x="2" y="6"/>
                  </a:cxn>
                  <a:cxn ang="0">
                    <a:pos x="3" y="7"/>
                  </a:cxn>
                  <a:cxn ang="0">
                    <a:pos x="4" y="8"/>
                  </a:cxn>
                  <a:cxn ang="0">
                    <a:pos x="6" y="9"/>
                  </a:cxn>
                  <a:cxn ang="0">
                    <a:pos x="7" y="10"/>
                  </a:cxn>
                  <a:cxn ang="0">
                    <a:pos x="8" y="10"/>
                  </a:cxn>
                  <a:cxn ang="0">
                    <a:pos x="10" y="10"/>
                  </a:cxn>
                </a:cxnLst>
                <a:rect l="0" t="0" r="r" b="b"/>
                <a:pathLst>
                  <a:path w="10" h="10">
                    <a:moveTo>
                      <a:pt x="0" y="0"/>
                    </a:moveTo>
                    <a:lnTo>
                      <a:pt x="0" y="2"/>
                    </a:lnTo>
                    <a:lnTo>
                      <a:pt x="1" y="3"/>
                    </a:lnTo>
                    <a:lnTo>
                      <a:pt x="1" y="5"/>
                    </a:lnTo>
                    <a:lnTo>
                      <a:pt x="2" y="6"/>
                    </a:lnTo>
                    <a:lnTo>
                      <a:pt x="3" y="7"/>
                    </a:lnTo>
                    <a:lnTo>
                      <a:pt x="4" y="8"/>
                    </a:lnTo>
                    <a:lnTo>
                      <a:pt x="6" y="9"/>
                    </a:lnTo>
                    <a:lnTo>
                      <a:pt x="7" y="10"/>
                    </a:lnTo>
                    <a:lnTo>
                      <a:pt x="8" y="10"/>
                    </a:lnTo>
                    <a:lnTo>
                      <a:pt x="10"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21" name="Line 4109"/>
              <p:cNvSpPr>
                <a:spLocks noChangeShapeType="1"/>
              </p:cNvSpPr>
              <p:nvPr/>
            </p:nvSpPr>
            <p:spPr bwMode="auto">
              <a:xfrm>
                <a:off x="3957" y="1767"/>
                <a:ext cx="1" cy="27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20" name="Line 4108"/>
              <p:cNvSpPr>
                <a:spLocks noChangeShapeType="1"/>
              </p:cNvSpPr>
              <p:nvPr/>
            </p:nvSpPr>
            <p:spPr bwMode="auto">
              <a:xfrm>
                <a:off x="3830" y="1767"/>
                <a:ext cx="1" cy="27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19" name="Line 4107"/>
              <p:cNvSpPr>
                <a:spLocks noChangeShapeType="1"/>
              </p:cNvSpPr>
              <p:nvPr/>
            </p:nvSpPr>
            <p:spPr bwMode="auto">
              <a:xfrm flipH="1">
                <a:off x="3830" y="1769"/>
                <a:ext cx="12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18" name="Line 4106"/>
              <p:cNvSpPr>
                <a:spLocks noChangeShapeType="1"/>
              </p:cNvSpPr>
              <p:nvPr/>
            </p:nvSpPr>
            <p:spPr bwMode="auto">
              <a:xfrm flipH="1">
                <a:off x="3830" y="2040"/>
                <a:ext cx="12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17" name="Line 4105"/>
              <p:cNvSpPr>
                <a:spLocks noChangeShapeType="1"/>
              </p:cNvSpPr>
              <p:nvPr/>
            </p:nvSpPr>
            <p:spPr bwMode="auto">
              <a:xfrm flipH="1">
                <a:off x="3809" y="1885"/>
                <a:ext cx="1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16" name="Line 4104"/>
              <p:cNvSpPr>
                <a:spLocks noChangeShapeType="1"/>
              </p:cNvSpPr>
              <p:nvPr/>
            </p:nvSpPr>
            <p:spPr bwMode="auto">
              <a:xfrm>
                <a:off x="3809" y="1885"/>
                <a:ext cx="1" cy="3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15" name="Line 4103"/>
              <p:cNvSpPr>
                <a:spLocks noChangeShapeType="1"/>
              </p:cNvSpPr>
              <p:nvPr/>
            </p:nvSpPr>
            <p:spPr bwMode="auto">
              <a:xfrm flipH="1">
                <a:off x="3809" y="1924"/>
                <a:ext cx="1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14" name="Line 4102"/>
              <p:cNvSpPr>
                <a:spLocks noChangeShapeType="1"/>
              </p:cNvSpPr>
              <p:nvPr/>
            </p:nvSpPr>
            <p:spPr bwMode="auto">
              <a:xfrm>
                <a:off x="3809" y="1885"/>
                <a:ext cx="18"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13" name="Line 4101"/>
              <p:cNvSpPr>
                <a:spLocks noChangeShapeType="1"/>
              </p:cNvSpPr>
              <p:nvPr/>
            </p:nvSpPr>
            <p:spPr bwMode="auto">
              <a:xfrm flipH="1">
                <a:off x="3809" y="1918"/>
                <a:ext cx="18"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12" name="Line 4100"/>
              <p:cNvSpPr>
                <a:spLocks noChangeShapeType="1"/>
              </p:cNvSpPr>
              <p:nvPr/>
            </p:nvSpPr>
            <p:spPr bwMode="auto">
              <a:xfrm flipH="1">
                <a:off x="3851" y="2044"/>
                <a:ext cx="110"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11" name="Line 4099"/>
              <p:cNvSpPr>
                <a:spLocks noChangeShapeType="1"/>
              </p:cNvSpPr>
              <p:nvPr/>
            </p:nvSpPr>
            <p:spPr bwMode="auto">
              <a:xfrm>
                <a:off x="3851" y="2039"/>
                <a:ext cx="10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10" name="Line 4098"/>
              <p:cNvSpPr>
                <a:spLocks noChangeShapeType="1"/>
              </p:cNvSpPr>
              <p:nvPr/>
            </p:nvSpPr>
            <p:spPr bwMode="auto">
              <a:xfrm>
                <a:off x="3832" y="2039"/>
                <a:ext cx="19"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09" name="Line 4097"/>
              <p:cNvSpPr>
                <a:spLocks noChangeShapeType="1"/>
              </p:cNvSpPr>
              <p:nvPr/>
            </p:nvSpPr>
            <p:spPr bwMode="auto">
              <a:xfrm flipH="1">
                <a:off x="3827" y="2044"/>
                <a:ext cx="13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08" name="Line 4096"/>
              <p:cNvSpPr>
                <a:spLocks noChangeShapeType="1"/>
              </p:cNvSpPr>
              <p:nvPr/>
            </p:nvSpPr>
            <p:spPr bwMode="auto">
              <a:xfrm flipV="1">
                <a:off x="3832" y="1918"/>
                <a:ext cx="1"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07" name="Line 4095"/>
              <p:cNvSpPr>
                <a:spLocks noChangeShapeType="1"/>
              </p:cNvSpPr>
              <p:nvPr/>
            </p:nvSpPr>
            <p:spPr bwMode="auto">
              <a:xfrm flipV="1">
                <a:off x="3827" y="1918"/>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06" name="Line 4094"/>
              <p:cNvSpPr>
                <a:spLocks noChangeShapeType="1"/>
              </p:cNvSpPr>
              <p:nvPr/>
            </p:nvSpPr>
            <p:spPr bwMode="auto">
              <a:xfrm>
                <a:off x="3961" y="1765"/>
                <a:ext cx="1" cy="27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05" name="Line 4093"/>
              <p:cNvSpPr>
                <a:spLocks noChangeShapeType="1"/>
              </p:cNvSpPr>
              <p:nvPr/>
            </p:nvSpPr>
            <p:spPr bwMode="auto">
              <a:xfrm flipH="1">
                <a:off x="3922" y="2044"/>
                <a:ext cx="39"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04" name="Line 4092"/>
              <p:cNvSpPr>
                <a:spLocks noChangeShapeType="1"/>
              </p:cNvSpPr>
              <p:nvPr/>
            </p:nvSpPr>
            <p:spPr bwMode="auto">
              <a:xfrm>
                <a:off x="3815" y="1753"/>
                <a:ext cx="15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03" name="Line 4091"/>
              <p:cNvSpPr>
                <a:spLocks noChangeShapeType="1"/>
              </p:cNvSpPr>
              <p:nvPr/>
            </p:nvSpPr>
            <p:spPr bwMode="auto">
              <a:xfrm>
                <a:off x="3972" y="1753"/>
                <a:ext cx="1" cy="30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02" name="Line 4090"/>
              <p:cNvSpPr>
                <a:spLocks noChangeShapeType="1"/>
              </p:cNvSpPr>
              <p:nvPr/>
            </p:nvSpPr>
            <p:spPr bwMode="auto">
              <a:xfrm flipH="1">
                <a:off x="3815" y="2056"/>
                <a:ext cx="15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01" name="Line 4089"/>
              <p:cNvSpPr>
                <a:spLocks noChangeShapeType="1"/>
              </p:cNvSpPr>
              <p:nvPr/>
            </p:nvSpPr>
            <p:spPr bwMode="auto">
              <a:xfrm flipH="1" flipV="1">
                <a:off x="3815" y="1753"/>
                <a:ext cx="12" cy="1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00" name="Line 4088"/>
              <p:cNvSpPr>
                <a:spLocks noChangeShapeType="1"/>
              </p:cNvSpPr>
              <p:nvPr/>
            </p:nvSpPr>
            <p:spPr bwMode="auto">
              <a:xfrm flipV="1">
                <a:off x="3961" y="1753"/>
                <a:ext cx="11" cy="1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99" name="Line 4087"/>
              <p:cNvSpPr>
                <a:spLocks noChangeShapeType="1"/>
              </p:cNvSpPr>
              <p:nvPr/>
            </p:nvSpPr>
            <p:spPr bwMode="auto">
              <a:xfrm>
                <a:off x="3961" y="2044"/>
                <a:ext cx="11" cy="1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98" name="Line 4086"/>
              <p:cNvSpPr>
                <a:spLocks noChangeShapeType="1"/>
              </p:cNvSpPr>
              <p:nvPr/>
            </p:nvSpPr>
            <p:spPr bwMode="auto">
              <a:xfrm flipV="1">
                <a:off x="3827" y="1918"/>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97" name="Line 4085"/>
              <p:cNvSpPr>
                <a:spLocks noChangeShapeType="1"/>
              </p:cNvSpPr>
              <p:nvPr/>
            </p:nvSpPr>
            <p:spPr bwMode="auto">
              <a:xfrm flipV="1">
                <a:off x="3827" y="1765"/>
                <a:ext cx="1" cy="12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96" name="Line 4084"/>
              <p:cNvSpPr>
                <a:spLocks noChangeShapeType="1"/>
              </p:cNvSpPr>
              <p:nvPr/>
            </p:nvSpPr>
            <p:spPr bwMode="auto">
              <a:xfrm flipH="1">
                <a:off x="3815" y="1924"/>
                <a:ext cx="1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95" name="Line 4083"/>
              <p:cNvSpPr>
                <a:spLocks noChangeShapeType="1"/>
              </p:cNvSpPr>
              <p:nvPr/>
            </p:nvSpPr>
            <p:spPr bwMode="auto">
              <a:xfrm flipV="1">
                <a:off x="3827" y="1767"/>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94" name="Line 4082"/>
              <p:cNvSpPr>
                <a:spLocks noChangeShapeType="1"/>
              </p:cNvSpPr>
              <p:nvPr/>
            </p:nvSpPr>
            <p:spPr bwMode="auto">
              <a:xfrm flipH="1">
                <a:off x="3815" y="1885"/>
                <a:ext cx="1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93" name="Line 4081"/>
              <p:cNvSpPr>
                <a:spLocks noChangeShapeType="1"/>
              </p:cNvSpPr>
              <p:nvPr/>
            </p:nvSpPr>
            <p:spPr bwMode="auto">
              <a:xfrm>
                <a:off x="3961" y="1765"/>
                <a:ext cx="1" cy="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92" name="Line 4080"/>
              <p:cNvSpPr>
                <a:spLocks noChangeShapeType="1"/>
              </p:cNvSpPr>
              <p:nvPr/>
            </p:nvSpPr>
            <p:spPr bwMode="auto">
              <a:xfrm flipV="1">
                <a:off x="3827" y="1765"/>
                <a:ext cx="1" cy="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91" name="Line 4079"/>
              <p:cNvSpPr>
                <a:spLocks noChangeShapeType="1"/>
              </p:cNvSpPr>
              <p:nvPr/>
            </p:nvSpPr>
            <p:spPr bwMode="auto">
              <a:xfrm>
                <a:off x="3961" y="1769"/>
                <a:ext cx="1" cy="7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90" name="Line 4078"/>
              <p:cNvSpPr>
                <a:spLocks noChangeShapeType="1"/>
              </p:cNvSpPr>
              <p:nvPr/>
            </p:nvSpPr>
            <p:spPr bwMode="auto">
              <a:xfrm flipH="1">
                <a:off x="3955" y="1848"/>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89" name="Line 4077"/>
              <p:cNvSpPr>
                <a:spLocks noChangeShapeType="1"/>
              </p:cNvSpPr>
              <p:nvPr/>
            </p:nvSpPr>
            <p:spPr bwMode="auto">
              <a:xfrm flipV="1">
                <a:off x="3955" y="1771"/>
                <a:ext cx="1" cy="7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88" name="Line 4076"/>
              <p:cNvSpPr>
                <a:spLocks noChangeShapeType="1"/>
              </p:cNvSpPr>
              <p:nvPr/>
            </p:nvSpPr>
            <p:spPr bwMode="auto">
              <a:xfrm flipV="1">
                <a:off x="3955" y="1880"/>
                <a:ext cx="1" cy="5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87" name="Line 4075"/>
              <p:cNvSpPr>
                <a:spLocks noChangeShapeType="1"/>
              </p:cNvSpPr>
              <p:nvPr/>
            </p:nvSpPr>
            <p:spPr bwMode="auto">
              <a:xfrm>
                <a:off x="3955" y="1880"/>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86" name="Line 4074"/>
              <p:cNvSpPr>
                <a:spLocks noChangeShapeType="1"/>
              </p:cNvSpPr>
              <p:nvPr/>
            </p:nvSpPr>
            <p:spPr bwMode="auto">
              <a:xfrm>
                <a:off x="3961" y="1880"/>
                <a:ext cx="1" cy="2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85" name="Line 4073"/>
              <p:cNvSpPr>
                <a:spLocks noChangeShapeType="1"/>
              </p:cNvSpPr>
              <p:nvPr/>
            </p:nvSpPr>
            <p:spPr bwMode="auto">
              <a:xfrm>
                <a:off x="3832" y="1771"/>
                <a:ext cx="12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84" name="Line 4072"/>
              <p:cNvSpPr>
                <a:spLocks noChangeShapeType="1"/>
              </p:cNvSpPr>
              <p:nvPr/>
            </p:nvSpPr>
            <p:spPr bwMode="auto">
              <a:xfrm>
                <a:off x="3827" y="1765"/>
                <a:ext cx="13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83" name="Line 4071"/>
              <p:cNvSpPr>
                <a:spLocks noChangeShapeType="1"/>
              </p:cNvSpPr>
              <p:nvPr/>
            </p:nvSpPr>
            <p:spPr bwMode="auto">
              <a:xfrm flipV="1">
                <a:off x="3827" y="1855"/>
                <a:ext cx="1" cy="36"/>
              </a:xfrm>
              <a:prstGeom prst="line">
                <a:avLst/>
              </a:prstGeom>
              <a:noFill/>
              <a:ln w="6350">
                <a:solidFill>
                  <a:srgbClr val="0000FF"/>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82" name="Line 4070"/>
              <p:cNvSpPr>
                <a:spLocks noChangeShapeType="1"/>
              </p:cNvSpPr>
              <p:nvPr/>
            </p:nvSpPr>
            <p:spPr bwMode="auto">
              <a:xfrm>
                <a:off x="3827" y="1918"/>
                <a:ext cx="5"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81" name="Line 4069"/>
              <p:cNvSpPr>
                <a:spLocks noChangeShapeType="1"/>
              </p:cNvSpPr>
              <p:nvPr/>
            </p:nvSpPr>
            <p:spPr bwMode="auto">
              <a:xfrm>
                <a:off x="3832" y="1771"/>
                <a:ext cx="1" cy="12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80" name="Line 4068"/>
              <p:cNvSpPr>
                <a:spLocks noChangeShapeType="1"/>
              </p:cNvSpPr>
              <p:nvPr/>
            </p:nvSpPr>
            <p:spPr bwMode="auto">
              <a:xfrm>
                <a:off x="3832" y="1918"/>
                <a:ext cx="1" cy="12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79" name="Line 4067"/>
              <p:cNvSpPr>
                <a:spLocks noChangeShapeType="1"/>
              </p:cNvSpPr>
              <p:nvPr/>
            </p:nvSpPr>
            <p:spPr bwMode="auto">
              <a:xfrm>
                <a:off x="3832" y="1771"/>
                <a:ext cx="1"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78" name="Line 4066"/>
              <p:cNvSpPr>
                <a:spLocks noChangeShapeType="1"/>
              </p:cNvSpPr>
              <p:nvPr/>
            </p:nvSpPr>
            <p:spPr bwMode="auto">
              <a:xfrm flipH="1">
                <a:off x="3827" y="1891"/>
                <a:ext cx="5"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77" name="Line 4065"/>
              <p:cNvSpPr>
                <a:spLocks noChangeShapeType="1"/>
              </p:cNvSpPr>
              <p:nvPr/>
            </p:nvSpPr>
            <p:spPr bwMode="auto">
              <a:xfrm flipV="1">
                <a:off x="3827" y="1769"/>
                <a:ext cx="1" cy="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76" name="Line 4064"/>
              <p:cNvSpPr>
                <a:spLocks noChangeShapeType="1"/>
              </p:cNvSpPr>
              <p:nvPr/>
            </p:nvSpPr>
            <p:spPr bwMode="auto">
              <a:xfrm>
                <a:off x="3961" y="1909"/>
                <a:ext cx="1" cy="2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75" name="Line 4063"/>
              <p:cNvSpPr>
                <a:spLocks noChangeShapeType="1"/>
              </p:cNvSpPr>
              <p:nvPr/>
            </p:nvSpPr>
            <p:spPr bwMode="auto">
              <a:xfrm flipH="1">
                <a:off x="3955" y="1934"/>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74" name="Line 4062"/>
              <p:cNvSpPr>
                <a:spLocks noChangeShapeType="1"/>
              </p:cNvSpPr>
              <p:nvPr/>
            </p:nvSpPr>
            <p:spPr bwMode="auto">
              <a:xfrm flipV="1">
                <a:off x="3955" y="1911"/>
                <a:ext cx="1" cy="2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73" name="Line 4061"/>
              <p:cNvSpPr>
                <a:spLocks noChangeShapeType="1"/>
              </p:cNvSpPr>
              <p:nvPr/>
            </p:nvSpPr>
            <p:spPr bwMode="auto">
              <a:xfrm flipV="1">
                <a:off x="3955" y="1966"/>
                <a:ext cx="1" cy="7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72" name="Line 4060"/>
              <p:cNvSpPr>
                <a:spLocks noChangeShapeType="1"/>
              </p:cNvSpPr>
              <p:nvPr/>
            </p:nvSpPr>
            <p:spPr bwMode="auto">
              <a:xfrm>
                <a:off x="3955" y="1966"/>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71" name="Line 4059"/>
              <p:cNvSpPr>
                <a:spLocks noChangeShapeType="1"/>
              </p:cNvSpPr>
              <p:nvPr/>
            </p:nvSpPr>
            <p:spPr bwMode="auto">
              <a:xfrm>
                <a:off x="3961" y="1966"/>
                <a:ext cx="1" cy="78"/>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70" name="Rectangle 4058"/>
              <p:cNvSpPr>
                <a:spLocks noChangeArrowheads="1"/>
              </p:cNvSpPr>
              <p:nvPr/>
            </p:nvSpPr>
            <p:spPr bwMode="auto">
              <a:xfrm>
                <a:off x="3828" y="1767"/>
                <a:ext cx="4" cy="4"/>
              </a:xfrm>
              <a:prstGeom prst="rect">
                <a:avLst/>
              </a:prstGeom>
              <a:noFill/>
              <a:ln w="6350">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69" name="Rectangle 4057"/>
              <p:cNvSpPr>
                <a:spLocks noChangeArrowheads="1"/>
              </p:cNvSpPr>
              <p:nvPr/>
            </p:nvSpPr>
            <p:spPr bwMode="auto">
              <a:xfrm>
                <a:off x="3955" y="1767"/>
                <a:ext cx="4" cy="4"/>
              </a:xfrm>
              <a:prstGeom prst="rect">
                <a:avLst/>
              </a:prstGeom>
              <a:noFill/>
              <a:ln w="6350">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68" name="Rectangle 4056"/>
              <p:cNvSpPr>
                <a:spLocks noChangeArrowheads="1"/>
              </p:cNvSpPr>
              <p:nvPr/>
            </p:nvSpPr>
            <p:spPr bwMode="auto">
              <a:xfrm>
                <a:off x="3955" y="2039"/>
                <a:ext cx="4" cy="3"/>
              </a:xfrm>
              <a:prstGeom prst="rect">
                <a:avLst/>
              </a:prstGeom>
              <a:noFill/>
              <a:ln w="6350">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67" name="Line 4055"/>
              <p:cNvSpPr>
                <a:spLocks noChangeShapeType="1"/>
              </p:cNvSpPr>
              <p:nvPr/>
            </p:nvSpPr>
            <p:spPr bwMode="auto">
              <a:xfrm>
                <a:off x="3832" y="1929"/>
                <a:ext cx="1" cy="11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66" name="Line 4054"/>
              <p:cNvSpPr>
                <a:spLocks noChangeShapeType="1"/>
              </p:cNvSpPr>
              <p:nvPr/>
            </p:nvSpPr>
            <p:spPr bwMode="auto">
              <a:xfrm>
                <a:off x="3827" y="1924"/>
                <a:ext cx="1" cy="12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65" name="Line 4053"/>
              <p:cNvSpPr>
                <a:spLocks noChangeShapeType="1"/>
              </p:cNvSpPr>
              <p:nvPr/>
            </p:nvSpPr>
            <p:spPr bwMode="auto">
              <a:xfrm>
                <a:off x="3827" y="1949"/>
                <a:ext cx="1" cy="9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64" name="Line 4052"/>
              <p:cNvSpPr>
                <a:spLocks noChangeShapeType="1"/>
              </p:cNvSpPr>
              <p:nvPr/>
            </p:nvSpPr>
            <p:spPr bwMode="auto">
              <a:xfrm flipV="1">
                <a:off x="3961" y="1848"/>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63" name="Line 4051"/>
              <p:cNvSpPr>
                <a:spLocks noChangeShapeType="1"/>
              </p:cNvSpPr>
              <p:nvPr/>
            </p:nvSpPr>
            <p:spPr bwMode="auto">
              <a:xfrm flipV="1">
                <a:off x="3955" y="1848"/>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62" name="Line 4050"/>
              <p:cNvSpPr>
                <a:spLocks noChangeShapeType="1"/>
              </p:cNvSpPr>
              <p:nvPr/>
            </p:nvSpPr>
            <p:spPr bwMode="auto">
              <a:xfrm>
                <a:off x="3957" y="1848"/>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61" name="Line 4049"/>
              <p:cNvSpPr>
                <a:spLocks noChangeShapeType="1"/>
              </p:cNvSpPr>
              <p:nvPr/>
            </p:nvSpPr>
            <p:spPr bwMode="auto">
              <a:xfrm>
                <a:off x="3959" y="1848"/>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60" name="Line 4048"/>
              <p:cNvSpPr>
                <a:spLocks noChangeShapeType="1"/>
              </p:cNvSpPr>
              <p:nvPr/>
            </p:nvSpPr>
            <p:spPr bwMode="auto">
              <a:xfrm flipH="1">
                <a:off x="3955" y="1880"/>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59" name="Line 4047"/>
              <p:cNvSpPr>
                <a:spLocks noChangeShapeType="1"/>
              </p:cNvSpPr>
              <p:nvPr/>
            </p:nvSpPr>
            <p:spPr bwMode="auto">
              <a:xfrm>
                <a:off x="3955" y="1848"/>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58" name="Line 4046"/>
              <p:cNvSpPr>
                <a:spLocks noChangeShapeType="1"/>
              </p:cNvSpPr>
              <p:nvPr/>
            </p:nvSpPr>
            <p:spPr bwMode="auto">
              <a:xfrm flipV="1">
                <a:off x="3961" y="1934"/>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57" name="Line 4045"/>
              <p:cNvSpPr>
                <a:spLocks noChangeShapeType="1"/>
              </p:cNvSpPr>
              <p:nvPr/>
            </p:nvSpPr>
            <p:spPr bwMode="auto">
              <a:xfrm flipV="1">
                <a:off x="3955" y="1934"/>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56" name="Line 4044"/>
              <p:cNvSpPr>
                <a:spLocks noChangeShapeType="1"/>
              </p:cNvSpPr>
              <p:nvPr/>
            </p:nvSpPr>
            <p:spPr bwMode="auto">
              <a:xfrm>
                <a:off x="3957" y="1934"/>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55" name="Line 4043"/>
              <p:cNvSpPr>
                <a:spLocks noChangeShapeType="1"/>
              </p:cNvSpPr>
              <p:nvPr/>
            </p:nvSpPr>
            <p:spPr bwMode="auto">
              <a:xfrm>
                <a:off x="3959" y="1934"/>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54" name="Line 4042"/>
              <p:cNvSpPr>
                <a:spLocks noChangeShapeType="1"/>
              </p:cNvSpPr>
              <p:nvPr/>
            </p:nvSpPr>
            <p:spPr bwMode="auto">
              <a:xfrm flipH="1">
                <a:off x="3955" y="1966"/>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53" name="Line 4041"/>
              <p:cNvSpPr>
                <a:spLocks noChangeShapeType="1"/>
              </p:cNvSpPr>
              <p:nvPr/>
            </p:nvSpPr>
            <p:spPr bwMode="auto">
              <a:xfrm>
                <a:off x="3955" y="1934"/>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52" name="Line 4040"/>
              <p:cNvSpPr>
                <a:spLocks noChangeShapeType="1"/>
              </p:cNvSpPr>
              <p:nvPr/>
            </p:nvSpPr>
            <p:spPr bwMode="auto">
              <a:xfrm flipH="1" flipV="1">
                <a:off x="3818" y="1912"/>
                <a:ext cx="1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51" name="Freeform 4039"/>
              <p:cNvSpPr>
                <a:spLocks/>
              </p:cNvSpPr>
              <p:nvPr/>
            </p:nvSpPr>
            <p:spPr bwMode="auto">
              <a:xfrm>
                <a:off x="3818" y="1905"/>
                <a:ext cx="11" cy="7"/>
              </a:xfrm>
              <a:custGeom>
                <a:avLst/>
                <a:gdLst/>
                <a:ahLst/>
                <a:cxnLst>
                  <a:cxn ang="0">
                    <a:pos x="0" y="7"/>
                  </a:cxn>
                  <a:cxn ang="0">
                    <a:pos x="0" y="6"/>
                  </a:cxn>
                  <a:cxn ang="0">
                    <a:pos x="0" y="6"/>
                  </a:cxn>
                  <a:cxn ang="0">
                    <a:pos x="1" y="5"/>
                  </a:cxn>
                  <a:cxn ang="0">
                    <a:pos x="1" y="5"/>
                  </a:cxn>
                  <a:cxn ang="0">
                    <a:pos x="1" y="5"/>
                  </a:cxn>
                  <a:cxn ang="0">
                    <a:pos x="2" y="4"/>
                  </a:cxn>
                  <a:cxn ang="0">
                    <a:pos x="2" y="4"/>
                  </a:cxn>
                  <a:cxn ang="0">
                    <a:pos x="2" y="4"/>
                  </a:cxn>
                  <a:cxn ang="0">
                    <a:pos x="3" y="3"/>
                  </a:cxn>
                  <a:cxn ang="0">
                    <a:pos x="3" y="3"/>
                  </a:cxn>
                  <a:cxn ang="0">
                    <a:pos x="3" y="3"/>
                  </a:cxn>
                  <a:cxn ang="0">
                    <a:pos x="4" y="2"/>
                  </a:cxn>
                  <a:cxn ang="0">
                    <a:pos x="4" y="2"/>
                  </a:cxn>
                  <a:cxn ang="0">
                    <a:pos x="4" y="2"/>
                  </a:cxn>
                  <a:cxn ang="0">
                    <a:pos x="5" y="1"/>
                  </a:cxn>
                  <a:cxn ang="0">
                    <a:pos x="5" y="1"/>
                  </a:cxn>
                  <a:cxn ang="0">
                    <a:pos x="5" y="1"/>
                  </a:cxn>
                  <a:cxn ang="0">
                    <a:pos x="6" y="1"/>
                  </a:cxn>
                  <a:cxn ang="0">
                    <a:pos x="6" y="1"/>
                  </a:cxn>
                  <a:cxn ang="0">
                    <a:pos x="7" y="1"/>
                  </a:cxn>
                  <a:cxn ang="0">
                    <a:pos x="7" y="0"/>
                  </a:cxn>
                  <a:cxn ang="0">
                    <a:pos x="8" y="0"/>
                  </a:cxn>
                  <a:cxn ang="0">
                    <a:pos x="8" y="0"/>
                  </a:cxn>
                  <a:cxn ang="0">
                    <a:pos x="9" y="0"/>
                  </a:cxn>
                  <a:cxn ang="0">
                    <a:pos x="9" y="0"/>
                  </a:cxn>
                  <a:cxn ang="0">
                    <a:pos x="9" y="0"/>
                  </a:cxn>
                  <a:cxn ang="0">
                    <a:pos x="10" y="0"/>
                  </a:cxn>
                  <a:cxn ang="0">
                    <a:pos x="10" y="0"/>
                  </a:cxn>
                  <a:cxn ang="0">
                    <a:pos x="11" y="0"/>
                  </a:cxn>
                  <a:cxn ang="0">
                    <a:pos x="11" y="0"/>
                  </a:cxn>
                </a:cxnLst>
                <a:rect l="0" t="0" r="r" b="b"/>
                <a:pathLst>
                  <a:path w="11" h="7">
                    <a:moveTo>
                      <a:pt x="0" y="7"/>
                    </a:moveTo>
                    <a:lnTo>
                      <a:pt x="0" y="6"/>
                    </a:lnTo>
                    <a:lnTo>
                      <a:pt x="1" y="5"/>
                    </a:lnTo>
                    <a:lnTo>
                      <a:pt x="2" y="4"/>
                    </a:lnTo>
                    <a:lnTo>
                      <a:pt x="3" y="3"/>
                    </a:lnTo>
                    <a:lnTo>
                      <a:pt x="4" y="2"/>
                    </a:lnTo>
                    <a:lnTo>
                      <a:pt x="5" y="1"/>
                    </a:lnTo>
                    <a:lnTo>
                      <a:pt x="6" y="1"/>
                    </a:lnTo>
                    <a:lnTo>
                      <a:pt x="7" y="1"/>
                    </a:lnTo>
                    <a:lnTo>
                      <a:pt x="7" y="0"/>
                    </a:lnTo>
                    <a:lnTo>
                      <a:pt x="8" y="0"/>
                    </a:lnTo>
                    <a:lnTo>
                      <a:pt x="9" y="0"/>
                    </a:lnTo>
                    <a:lnTo>
                      <a:pt x="10" y="0"/>
                    </a:lnTo>
                    <a:lnTo>
                      <a:pt x="11"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50" name="Freeform 4038"/>
              <p:cNvSpPr>
                <a:spLocks/>
              </p:cNvSpPr>
              <p:nvPr/>
            </p:nvSpPr>
            <p:spPr bwMode="auto">
              <a:xfrm>
                <a:off x="3818" y="1898"/>
                <a:ext cx="11" cy="7"/>
              </a:xfrm>
              <a:custGeom>
                <a:avLst/>
                <a:gdLst/>
                <a:ahLst/>
                <a:cxnLst>
                  <a:cxn ang="0">
                    <a:pos x="11" y="7"/>
                  </a:cxn>
                  <a:cxn ang="0">
                    <a:pos x="11" y="7"/>
                  </a:cxn>
                  <a:cxn ang="0">
                    <a:pos x="10" y="7"/>
                  </a:cxn>
                  <a:cxn ang="0">
                    <a:pos x="10" y="7"/>
                  </a:cxn>
                  <a:cxn ang="0">
                    <a:pos x="9" y="7"/>
                  </a:cxn>
                  <a:cxn ang="0">
                    <a:pos x="9" y="7"/>
                  </a:cxn>
                  <a:cxn ang="0">
                    <a:pos x="9" y="6"/>
                  </a:cxn>
                  <a:cxn ang="0">
                    <a:pos x="8" y="6"/>
                  </a:cxn>
                  <a:cxn ang="0">
                    <a:pos x="8" y="6"/>
                  </a:cxn>
                  <a:cxn ang="0">
                    <a:pos x="7" y="6"/>
                  </a:cxn>
                  <a:cxn ang="0">
                    <a:pos x="7" y="6"/>
                  </a:cxn>
                  <a:cxn ang="0">
                    <a:pos x="6" y="6"/>
                  </a:cxn>
                  <a:cxn ang="0">
                    <a:pos x="6" y="6"/>
                  </a:cxn>
                  <a:cxn ang="0">
                    <a:pos x="5" y="5"/>
                  </a:cxn>
                  <a:cxn ang="0">
                    <a:pos x="5" y="5"/>
                  </a:cxn>
                  <a:cxn ang="0">
                    <a:pos x="5" y="5"/>
                  </a:cxn>
                  <a:cxn ang="0">
                    <a:pos x="4" y="5"/>
                  </a:cxn>
                  <a:cxn ang="0">
                    <a:pos x="4" y="4"/>
                  </a:cxn>
                  <a:cxn ang="0">
                    <a:pos x="4" y="4"/>
                  </a:cxn>
                  <a:cxn ang="0">
                    <a:pos x="3" y="4"/>
                  </a:cxn>
                  <a:cxn ang="0">
                    <a:pos x="3" y="4"/>
                  </a:cxn>
                  <a:cxn ang="0">
                    <a:pos x="3" y="3"/>
                  </a:cxn>
                  <a:cxn ang="0">
                    <a:pos x="2" y="3"/>
                  </a:cxn>
                  <a:cxn ang="0">
                    <a:pos x="2" y="3"/>
                  </a:cxn>
                  <a:cxn ang="0">
                    <a:pos x="2" y="2"/>
                  </a:cxn>
                  <a:cxn ang="0">
                    <a:pos x="1" y="2"/>
                  </a:cxn>
                  <a:cxn ang="0">
                    <a:pos x="1" y="2"/>
                  </a:cxn>
                  <a:cxn ang="0">
                    <a:pos x="1" y="1"/>
                  </a:cxn>
                  <a:cxn ang="0">
                    <a:pos x="0" y="1"/>
                  </a:cxn>
                  <a:cxn ang="0">
                    <a:pos x="0" y="0"/>
                  </a:cxn>
                  <a:cxn ang="0">
                    <a:pos x="0" y="0"/>
                  </a:cxn>
                </a:cxnLst>
                <a:rect l="0" t="0" r="r" b="b"/>
                <a:pathLst>
                  <a:path w="11" h="7">
                    <a:moveTo>
                      <a:pt x="11" y="7"/>
                    </a:moveTo>
                    <a:lnTo>
                      <a:pt x="11" y="7"/>
                    </a:lnTo>
                    <a:lnTo>
                      <a:pt x="10" y="7"/>
                    </a:lnTo>
                    <a:lnTo>
                      <a:pt x="9" y="7"/>
                    </a:lnTo>
                    <a:lnTo>
                      <a:pt x="9" y="6"/>
                    </a:lnTo>
                    <a:lnTo>
                      <a:pt x="8" y="6"/>
                    </a:lnTo>
                    <a:lnTo>
                      <a:pt x="7" y="6"/>
                    </a:lnTo>
                    <a:lnTo>
                      <a:pt x="6" y="6"/>
                    </a:lnTo>
                    <a:lnTo>
                      <a:pt x="5" y="5"/>
                    </a:lnTo>
                    <a:lnTo>
                      <a:pt x="4" y="5"/>
                    </a:lnTo>
                    <a:lnTo>
                      <a:pt x="4" y="4"/>
                    </a:lnTo>
                    <a:lnTo>
                      <a:pt x="3" y="4"/>
                    </a:lnTo>
                    <a:lnTo>
                      <a:pt x="3" y="3"/>
                    </a:lnTo>
                    <a:lnTo>
                      <a:pt x="2" y="3"/>
                    </a:lnTo>
                    <a:lnTo>
                      <a:pt x="2" y="2"/>
                    </a:lnTo>
                    <a:lnTo>
                      <a:pt x="1" y="2"/>
                    </a:lnTo>
                    <a:lnTo>
                      <a:pt x="1" y="1"/>
                    </a:lnTo>
                    <a:lnTo>
                      <a:pt x="0" y="1"/>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49" name="Line 4037"/>
              <p:cNvSpPr>
                <a:spLocks noChangeShapeType="1"/>
              </p:cNvSpPr>
              <p:nvPr/>
            </p:nvSpPr>
            <p:spPr bwMode="auto">
              <a:xfrm flipH="1">
                <a:off x="3818" y="1891"/>
                <a:ext cx="11"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48" name="Line 4036"/>
              <p:cNvSpPr>
                <a:spLocks noChangeShapeType="1"/>
              </p:cNvSpPr>
              <p:nvPr/>
            </p:nvSpPr>
            <p:spPr bwMode="auto">
              <a:xfrm>
                <a:off x="3815" y="1753"/>
                <a:ext cx="1" cy="1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47" name="Line 4035"/>
              <p:cNvSpPr>
                <a:spLocks noChangeShapeType="1"/>
              </p:cNvSpPr>
              <p:nvPr/>
            </p:nvSpPr>
            <p:spPr bwMode="auto">
              <a:xfrm flipV="1">
                <a:off x="3815" y="1924"/>
                <a:ext cx="1" cy="1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46" name="Line 4034"/>
              <p:cNvSpPr>
                <a:spLocks noChangeShapeType="1"/>
              </p:cNvSpPr>
              <p:nvPr/>
            </p:nvSpPr>
            <p:spPr bwMode="auto">
              <a:xfrm flipH="1">
                <a:off x="3815" y="2044"/>
                <a:ext cx="12" cy="1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45" name="Rectangle 4033"/>
              <p:cNvSpPr>
                <a:spLocks noChangeArrowheads="1"/>
              </p:cNvSpPr>
              <p:nvPr/>
            </p:nvSpPr>
            <p:spPr bwMode="auto">
              <a:xfrm>
                <a:off x="3828" y="2039"/>
                <a:ext cx="4" cy="3"/>
              </a:xfrm>
              <a:prstGeom prst="rect">
                <a:avLst/>
              </a:prstGeom>
              <a:noFill/>
              <a:ln w="6350">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44" name="Line 4032"/>
              <p:cNvSpPr>
                <a:spLocks noChangeShapeType="1"/>
              </p:cNvSpPr>
              <p:nvPr/>
            </p:nvSpPr>
            <p:spPr bwMode="auto">
              <a:xfrm flipH="1">
                <a:off x="3803" y="1941"/>
                <a:ext cx="1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43" name="Freeform 4031"/>
              <p:cNvSpPr>
                <a:spLocks/>
              </p:cNvSpPr>
              <p:nvPr/>
            </p:nvSpPr>
            <p:spPr bwMode="auto">
              <a:xfrm>
                <a:off x="3793" y="1941"/>
                <a:ext cx="10" cy="10"/>
              </a:xfrm>
              <a:custGeom>
                <a:avLst/>
                <a:gdLst/>
                <a:ahLst/>
                <a:cxnLst>
                  <a:cxn ang="0">
                    <a:pos x="10" y="0"/>
                  </a:cxn>
                  <a:cxn ang="0">
                    <a:pos x="8" y="0"/>
                  </a:cxn>
                  <a:cxn ang="0">
                    <a:pos x="7" y="1"/>
                  </a:cxn>
                  <a:cxn ang="0">
                    <a:pos x="6" y="1"/>
                  </a:cxn>
                  <a:cxn ang="0">
                    <a:pos x="4" y="2"/>
                  </a:cxn>
                  <a:cxn ang="0">
                    <a:pos x="3" y="3"/>
                  </a:cxn>
                  <a:cxn ang="0">
                    <a:pos x="2" y="4"/>
                  </a:cxn>
                  <a:cxn ang="0">
                    <a:pos x="1" y="6"/>
                  </a:cxn>
                  <a:cxn ang="0">
                    <a:pos x="1" y="7"/>
                  </a:cxn>
                  <a:cxn ang="0">
                    <a:pos x="0" y="9"/>
                  </a:cxn>
                  <a:cxn ang="0">
                    <a:pos x="0" y="10"/>
                  </a:cxn>
                </a:cxnLst>
                <a:rect l="0" t="0" r="r" b="b"/>
                <a:pathLst>
                  <a:path w="10" h="10">
                    <a:moveTo>
                      <a:pt x="10" y="0"/>
                    </a:moveTo>
                    <a:lnTo>
                      <a:pt x="8" y="0"/>
                    </a:lnTo>
                    <a:lnTo>
                      <a:pt x="7" y="1"/>
                    </a:lnTo>
                    <a:lnTo>
                      <a:pt x="6" y="1"/>
                    </a:lnTo>
                    <a:lnTo>
                      <a:pt x="4" y="2"/>
                    </a:lnTo>
                    <a:lnTo>
                      <a:pt x="3" y="3"/>
                    </a:lnTo>
                    <a:lnTo>
                      <a:pt x="2" y="4"/>
                    </a:lnTo>
                    <a:lnTo>
                      <a:pt x="1" y="6"/>
                    </a:lnTo>
                    <a:lnTo>
                      <a:pt x="1" y="7"/>
                    </a:lnTo>
                    <a:lnTo>
                      <a:pt x="0" y="9"/>
                    </a:lnTo>
                    <a:lnTo>
                      <a:pt x="0"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42" name="Line 4030"/>
              <p:cNvSpPr>
                <a:spLocks noChangeShapeType="1"/>
              </p:cNvSpPr>
              <p:nvPr/>
            </p:nvSpPr>
            <p:spPr bwMode="auto">
              <a:xfrm flipH="1">
                <a:off x="3803" y="1868"/>
                <a:ext cx="1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41" name="Line 4029"/>
              <p:cNvSpPr>
                <a:spLocks noChangeShapeType="1"/>
              </p:cNvSpPr>
              <p:nvPr/>
            </p:nvSpPr>
            <p:spPr bwMode="auto">
              <a:xfrm>
                <a:off x="3793" y="1692"/>
                <a:ext cx="1" cy="16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40" name="Line 4028"/>
              <p:cNvSpPr>
                <a:spLocks noChangeShapeType="1"/>
              </p:cNvSpPr>
              <p:nvPr/>
            </p:nvSpPr>
            <p:spPr bwMode="auto">
              <a:xfrm flipH="1">
                <a:off x="3233" y="2248"/>
                <a:ext cx="12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39" name="Line 4027"/>
              <p:cNvSpPr>
                <a:spLocks noChangeShapeType="1"/>
              </p:cNvSpPr>
              <p:nvPr/>
            </p:nvSpPr>
            <p:spPr bwMode="auto">
              <a:xfrm flipH="1">
                <a:off x="3233" y="2037"/>
                <a:ext cx="12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38" name="Freeform 4026"/>
              <p:cNvSpPr>
                <a:spLocks/>
              </p:cNvSpPr>
              <p:nvPr/>
            </p:nvSpPr>
            <p:spPr bwMode="auto">
              <a:xfrm>
                <a:off x="3208" y="2133"/>
                <a:ext cx="19" cy="20"/>
              </a:xfrm>
              <a:custGeom>
                <a:avLst/>
                <a:gdLst/>
                <a:ahLst/>
                <a:cxnLst>
                  <a:cxn ang="0">
                    <a:pos x="19" y="10"/>
                  </a:cxn>
                  <a:cxn ang="0">
                    <a:pos x="19" y="8"/>
                  </a:cxn>
                  <a:cxn ang="0">
                    <a:pos x="19" y="7"/>
                  </a:cxn>
                  <a:cxn ang="0">
                    <a:pos x="18" y="5"/>
                  </a:cxn>
                  <a:cxn ang="0">
                    <a:pos x="17" y="4"/>
                  </a:cxn>
                  <a:cxn ang="0">
                    <a:pos x="16" y="3"/>
                  </a:cxn>
                  <a:cxn ang="0">
                    <a:pos x="15" y="2"/>
                  </a:cxn>
                  <a:cxn ang="0">
                    <a:pos x="14" y="1"/>
                  </a:cxn>
                  <a:cxn ang="0">
                    <a:pos x="12" y="0"/>
                  </a:cxn>
                  <a:cxn ang="0">
                    <a:pos x="11" y="0"/>
                  </a:cxn>
                  <a:cxn ang="0">
                    <a:pos x="9" y="0"/>
                  </a:cxn>
                  <a:cxn ang="0">
                    <a:pos x="8" y="0"/>
                  </a:cxn>
                  <a:cxn ang="0">
                    <a:pos x="6" y="0"/>
                  </a:cxn>
                  <a:cxn ang="0">
                    <a:pos x="5" y="1"/>
                  </a:cxn>
                  <a:cxn ang="0">
                    <a:pos x="3" y="2"/>
                  </a:cxn>
                  <a:cxn ang="0">
                    <a:pos x="2" y="3"/>
                  </a:cxn>
                  <a:cxn ang="0">
                    <a:pos x="1" y="4"/>
                  </a:cxn>
                  <a:cxn ang="0">
                    <a:pos x="1" y="5"/>
                  </a:cxn>
                  <a:cxn ang="0">
                    <a:pos x="0" y="7"/>
                  </a:cxn>
                  <a:cxn ang="0">
                    <a:pos x="0" y="8"/>
                  </a:cxn>
                  <a:cxn ang="0">
                    <a:pos x="0" y="10"/>
                  </a:cxn>
                  <a:cxn ang="0">
                    <a:pos x="0" y="11"/>
                  </a:cxn>
                  <a:cxn ang="0">
                    <a:pos x="0" y="13"/>
                  </a:cxn>
                  <a:cxn ang="0">
                    <a:pos x="1" y="14"/>
                  </a:cxn>
                  <a:cxn ang="0">
                    <a:pos x="1" y="15"/>
                  </a:cxn>
                  <a:cxn ang="0">
                    <a:pos x="2" y="17"/>
                  </a:cxn>
                  <a:cxn ang="0">
                    <a:pos x="3" y="18"/>
                  </a:cxn>
                  <a:cxn ang="0">
                    <a:pos x="5" y="19"/>
                  </a:cxn>
                  <a:cxn ang="0">
                    <a:pos x="6" y="19"/>
                  </a:cxn>
                  <a:cxn ang="0">
                    <a:pos x="8" y="19"/>
                  </a:cxn>
                  <a:cxn ang="0">
                    <a:pos x="9" y="20"/>
                  </a:cxn>
                  <a:cxn ang="0">
                    <a:pos x="11" y="19"/>
                  </a:cxn>
                  <a:cxn ang="0">
                    <a:pos x="12" y="19"/>
                  </a:cxn>
                  <a:cxn ang="0">
                    <a:pos x="14" y="19"/>
                  </a:cxn>
                  <a:cxn ang="0">
                    <a:pos x="15" y="18"/>
                  </a:cxn>
                  <a:cxn ang="0">
                    <a:pos x="16" y="17"/>
                  </a:cxn>
                  <a:cxn ang="0">
                    <a:pos x="17" y="15"/>
                  </a:cxn>
                  <a:cxn ang="0">
                    <a:pos x="18" y="14"/>
                  </a:cxn>
                  <a:cxn ang="0">
                    <a:pos x="19" y="13"/>
                  </a:cxn>
                  <a:cxn ang="0">
                    <a:pos x="19" y="11"/>
                  </a:cxn>
                  <a:cxn ang="0">
                    <a:pos x="19" y="10"/>
                  </a:cxn>
                </a:cxnLst>
                <a:rect l="0" t="0" r="r" b="b"/>
                <a:pathLst>
                  <a:path w="19" h="20">
                    <a:moveTo>
                      <a:pt x="19" y="10"/>
                    </a:moveTo>
                    <a:lnTo>
                      <a:pt x="19" y="8"/>
                    </a:lnTo>
                    <a:lnTo>
                      <a:pt x="19" y="7"/>
                    </a:lnTo>
                    <a:lnTo>
                      <a:pt x="18" y="5"/>
                    </a:lnTo>
                    <a:lnTo>
                      <a:pt x="17" y="4"/>
                    </a:lnTo>
                    <a:lnTo>
                      <a:pt x="16" y="3"/>
                    </a:lnTo>
                    <a:lnTo>
                      <a:pt x="15" y="2"/>
                    </a:lnTo>
                    <a:lnTo>
                      <a:pt x="14" y="1"/>
                    </a:lnTo>
                    <a:lnTo>
                      <a:pt x="12" y="0"/>
                    </a:lnTo>
                    <a:lnTo>
                      <a:pt x="11" y="0"/>
                    </a:lnTo>
                    <a:lnTo>
                      <a:pt x="9" y="0"/>
                    </a:lnTo>
                    <a:lnTo>
                      <a:pt x="8" y="0"/>
                    </a:lnTo>
                    <a:lnTo>
                      <a:pt x="6" y="0"/>
                    </a:lnTo>
                    <a:lnTo>
                      <a:pt x="5" y="1"/>
                    </a:lnTo>
                    <a:lnTo>
                      <a:pt x="3" y="2"/>
                    </a:lnTo>
                    <a:lnTo>
                      <a:pt x="2" y="3"/>
                    </a:lnTo>
                    <a:lnTo>
                      <a:pt x="1" y="4"/>
                    </a:lnTo>
                    <a:lnTo>
                      <a:pt x="1" y="5"/>
                    </a:lnTo>
                    <a:lnTo>
                      <a:pt x="0" y="7"/>
                    </a:lnTo>
                    <a:lnTo>
                      <a:pt x="0" y="8"/>
                    </a:lnTo>
                    <a:lnTo>
                      <a:pt x="0" y="10"/>
                    </a:lnTo>
                    <a:lnTo>
                      <a:pt x="0" y="11"/>
                    </a:lnTo>
                    <a:lnTo>
                      <a:pt x="0" y="13"/>
                    </a:lnTo>
                    <a:lnTo>
                      <a:pt x="1" y="14"/>
                    </a:lnTo>
                    <a:lnTo>
                      <a:pt x="1" y="15"/>
                    </a:lnTo>
                    <a:lnTo>
                      <a:pt x="2" y="17"/>
                    </a:lnTo>
                    <a:lnTo>
                      <a:pt x="3" y="18"/>
                    </a:lnTo>
                    <a:lnTo>
                      <a:pt x="5" y="19"/>
                    </a:lnTo>
                    <a:lnTo>
                      <a:pt x="6" y="19"/>
                    </a:lnTo>
                    <a:lnTo>
                      <a:pt x="8" y="19"/>
                    </a:lnTo>
                    <a:lnTo>
                      <a:pt x="9" y="20"/>
                    </a:lnTo>
                    <a:lnTo>
                      <a:pt x="11" y="19"/>
                    </a:lnTo>
                    <a:lnTo>
                      <a:pt x="12" y="19"/>
                    </a:lnTo>
                    <a:lnTo>
                      <a:pt x="14" y="19"/>
                    </a:lnTo>
                    <a:lnTo>
                      <a:pt x="15" y="18"/>
                    </a:lnTo>
                    <a:lnTo>
                      <a:pt x="16" y="17"/>
                    </a:lnTo>
                    <a:lnTo>
                      <a:pt x="17" y="15"/>
                    </a:lnTo>
                    <a:lnTo>
                      <a:pt x="18" y="14"/>
                    </a:lnTo>
                    <a:lnTo>
                      <a:pt x="19" y="13"/>
                    </a:lnTo>
                    <a:lnTo>
                      <a:pt x="19" y="11"/>
                    </a:lnTo>
                    <a:lnTo>
                      <a:pt x="19" y="1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37" name="Line 4025"/>
              <p:cNvSpPr>
                <a:spLocks noChangeShapeType="1"/>
              </p:cNvSpPr>
              <p:nvPr/>
            </p:nvSpPr>
            <p:spPr bwMode="auto">
              <a:xfrm flipH="1">
                <a:off x="3110" y="2153"/>
                <a:ext cx="10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36" name="Line 4024"/>
              <p:cNvSpPr>
                <a:spLocks noChangeShapeType="1"/>
              </p:cNvSpPr>
              <p:nvPr/>
            </p:nvSpPr>
            <p:spPr bwMode="auto">
              <a:xfrm flipH="1">
                <a:off x="3110" y="2133"/>
                <a:ext cx="10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35" name="Line 4023"/>
              <p:cNvSpPr>
                <a:spLocks noChangeShapeType="1"/>
              </p:cNvSpPr>
              <p:nvPr/>
            </p:nvSpPr>
            <p:spPr bwMode="auto">
              <a:xfrm>
                <a:off x="3110" y="2133"/>
                <a:ext cx="1" cy="2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34" name="Line 4022"/>
              <p:cNvSpPr>
                <a:spLocks noChangeShapeType="1"/>
              </p:cNvSpPr>
              <p:nvPr/>
            </p:nvSpPr>
            <p:spPr bwMode="auto">
              <a:xfrm>
                <a:off x="3090" y="2143"/>
                <a:ext cx="40"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33" name="Line 4021"/>
              <p:cNvSpPr>
                <a:spLocks noChangeShapeType="1"/>
              </p:cNvSpPr>
              <p:nvPr/>
            </p:nvSpPr>
            <p:spPr bwMode="auto">
              <a:xfrm>
                <a:off x="3134" y="2143"/>
                <a:ext cx="1"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32" name="Line 4020"/>
              <p:cNvSpPr>
                <a:spLocks noChangeShapeType="1"/>
              </p:cNvSpPr>
              <p:nvPr/>
            </p:nvSpPr>
            <p:spPr bwMode="auto">
              <a:xfrm>
                <a:off x="3140" y="2143"/>
                <a:ext cx="48"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31" name="Line 4019"/>
              <p:cNvSpPr>
                <a:spLocks noChangeShapeType="1"/>
              </p:cNvSpPr>
              <p:nvPr/>
            </p:nvSpPr>
            <p:spPr bwMode="auto">
              <a:xfrm>
                <a:off x="3193" y="2143"/>
                <a:ext cx="1"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30" name="Line 4018"/>
              <p:cNvSpPr>
                <a:spLocks noChangeShapeType="1"/>
              </p:cNvSpPr>
              <p:nvPr/>
            </p:nvSpPr>
            <p:spPr bwMode="auto">
              <a:xfrm>
                <a:off x="3199" y="2143"/>
                <a:ext cx="39"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29" name="Freeform 4017"/>
              <p:cNvSpPr>
                <a:spLocks/>
              </p:cNvSpPr>
              <p:nvPr/>
            </p:nvSpPr>
            <p:spPr bwMode="auto">
              <a:xfrm>
                <a:off x="3208" y="2073"/>
                <a:ext cx="19" cy="19"/>
              </a:xfrm>
              <a:custGeom>
                <a:avLst/>
                <a:gdLst/>
                <a:ahLst/>
                <a:cxnLst>
                  <a:cxn ang="0">
                    <a:pos x="19" y="9"/>
                  </a:cxn>
                  <a:cxn ang="0">
                    <a:pos x="19" y="8"/>
                  </a:cxn>
                  <a:cxn ang="0">
                    <a:pos x="19" y="6"/>
                  </a:cxn>
                  <a:cxn ang="0">
                    <a:pos x="18" y="5"/>
                  </a:cxn>
                  <a:cxn ang="0">
                    <a:pos x="17" y="4"/>
                  </a:cxn>
                  <a:cxn ang="0">
                    <a:pos x="16" y="2"/>
                  </a:cxn>
                  <a:cxn ang="0">
                    <a:pos x="15" y="1"/>
                  </a:cxn>
                  <a:cxn ang="0">
                    <a:pos x="14" y="1"/>
                  </a:cxn>
                  <a:cxn ang="0">
                    <a:pos x="12" y="0"/>
                  </a:cxn>
                  <a:cxn ang="0">
                    <a:pos x="11" y="0"/>
                  </a:cxn>
                  <a:cxn ang="0">
                    <a:pos x="9" y="0"/>
                  </a:cxn>
                  <a:cxn ang="0">
                    <a:pos x="8" y="0"/>
                  </a:cxn>
                  <a:cxn ang="0">
                    <a:pos x="6" y="0"/>
                  </a:cxn>
                  <a:cxn ang="0">
                    <a:pos x="5" y="1"/>
                  </a:cxn>
                  <a:cxn ang="0">
                    <a:pos x="3" y="1"/>
                  </a:cxn>
                  <a:cxn ang="0">
                    <a:pos x="2" y="2"/>
                  </a:cxn>
                  <a:cxn ang="0">
                    <a:pos x="1" y="4"/>
                  </a:cxn>
                  <a:cxn ang="0">
                    <a:pos x="1" y="5"/>
                  </a:cxn>
                  <a:cxn ang="0">
                    <a:pos x="0" y="6"/>
                  </a:cxn>
                  <a:cxn ang="0">
                    <a:pos x="0" y="8"/>
                  </a:cxn>
                  <a:cxn ang="0">
                    <a:pos x="0" y="9"/>
                  </a:cxn>
                  <a:cxn ang="0">
                    <a:pos x="0" y="11"/>
                  </a:cxn>
                  <a:cxn ang="0">
                    <a:pos x="0" y="13"/>
                  </a:cxn>
                  <a:cxn ang="0">
                    <a:pos x="1" y="14"/>
                  </a:cxn>
                  <a:cxn ang="0">
                    <a:pos x="1" y="15"/>
                  </a:cxn>
                  <a:cxn ang="0">
                    <a:pos x="2" y="17"/>
                  </a:cxn>
                  <a:cxn ang="0">
                    <a:pos x="3" y="18"/>
                  </a:cxn>
                  <a:cxn ang="0">
                    <a:pos x="5" y="18"/>
                  </a:cxn>
                  <a:cxn ang="0">
                    <a:pos x="6" y="19"/>
                  </a:cxn>
                  <a:cxn ang="0">
                    <a:pos x="8" y="19"/>
                  </a:cxn>
                  <a:cxn ang="0">
                    <a:pos x="9" y="19"/>
                  </a:cxn>
                  <a:cxn ang="0">
                    <a:pos x="11" y="19"/>
                  </a:cxn>
                  <a:cxn ang="0">
                    <a:pos x="12" y="19"/>
                  </a:cxn>
                  <a:cxn ang="0">
                    <a:pos x="14" y="18"/>
                  </a:cxn>
                  <a:cxn ang="0">
                    <a:pos x="15" y="18"/>
                  </a:cxn>
                  <a:cxn ang="0">
                    <a:pos x="16" y="17"/>
                  </a:cxn>
                  <a:cxn ang="0">
                    <a:pos x="17" y="15"/>
                  </a:cxn>
                  <a:cxn ang="0">
                    <a:pos x="18" y="14"/>
                  </a:cxn>
                  <a:cxn ang="0">
                    <a:pos x="19" y="13"/>
                  </a:cxn>
                  <a:cxn ang="0">
                    <a:pos x="19" y="11"/>
                  </a:cxn>
                  <a:cxn ang="0">
                    <a:pos x="19" y="9"/>
                  </a:cxn>
                </a:cxnLst>
                <a:rect l="0" t="0" r="r" b="b"/>
                <a:pathLst>
                  <a:path w="19" h="19">
                    <a:moveTo>
                      <a:pt x="19" y="9"/>
                    </a:moveTo>
                    <a:lnTo>
                      <a:pt x="19" y="8"/>
                    </a:lnTo>
                    <a:lnTo>
                      <a:pt x="19" y="6"/>
                    </a:lnTo>
                    <a:lnTo>
                      <a:pt x="18" y="5"/>
                    </a:lnTo>
                    <a:lnTo>
                      <a:pt x="17" y="4"/>
                    </a:lnTo>
                    <a:lnTo>
                      <a:pt x="16" y="2"/>
                    </a:lnTo>
                    <a:lnTo>
                      <a:pt x="15" y="1"/>
                    </a:lnTo>
                    <a:lnTo>
                      <a:pt x="14" y="1"/>
                    </a:lnTo>
                    <a:lnTo>
                      <a:pt x="12" y="0"/>
                    </a:lnTo>
                    <a:lnTo>
                      <a:pt x="11" y="0"/>
                    </a:lnTo>
                    <a:lnTo>
                      <a:pt x="9" y="0"/>
                    </a:lnTo>
                    <a:lnTo>
                      <a:pt x="8" y="0"/>
                    </a:lnTo>
                    <a:lnTo>
                      <a:pt x="6" y="0"/>
                    </a:lnTo>
                    <a:lnTo>
                      <a:pt x="5" y="1"/>
                    </a:lnTo>
                    <a:lnTo>
                      <a:pt x="3" y="1"/>
                    </a:lnTo>
                    <a:lnTo>
                      <a:pt x="2" y="2"/>
                    </a:lnTo>
                    <a:lnTo>
                      <a:pt x="1" y="4"/>
                    </a:lnTo>
                    <a:lnTo>
                      <a:pt x="1" y="5"/>
                    </a:lnTo>
                    <a:lnTo>
                      <a:pt x="0" y="6"/>
                    </a:lnTo>
                    <a:lnTo>
                      <a:pt x="0" y="8"/>
                    </a:lnTo>
                    <a:lnTo>
                      <a:pt x="0" y="9"/>
                    </a:lnTo>
                    <a:lnTo>
                      <a:pt x="0" y="11"/>
                    </a:lnTo>
                    <a:lnTo>
                      <a:pt x="0" y="13"/>
                    </a:lnTo>
                    <a:lnTo>
                      <a:pt x="1" y="14"/>
                    </a:lnTo>
                    <a:lnTo>
                      <a:pt x="1" y="15"/>
                    </a:lnTo>
                    <a:lnTo>
                      <a:pt x="2" y="17"/>
                    </a:lnTo>
                    <a:lnTo>
                      <a:pt x="3" y="18"/>
                    </a:lnTo>
                    <a:lnTo>
                      <a:pt x="5" y="18"/>
                    </a:lnTo>
                    <a:lnTo>
                      <a:pt x="6" y="19"/>
                    </a:lnTo>
                    <a:lnTo>
                      <a:pt x="8" y="19"/>
                    </a:lnTo>
                    <a:lnTo>
                      <a:pt x="9" y="19"/>
                    </a:lnTo>
                    <a:lnTo>
                      <a:pt x="11" y="19"/>
                    </a:lnTo>
                    <a:lnTo>
                      <a:pt x="12" y="19"/>
                    </a:lnTo>
                    <a:lnTo>
                      <a:pt x="14" y="18"/>
                    </a:lnTo>
                    <a:lnTo>
                      <a:pt x="15" y="18"/>
                    </a:lnTo>
                    <a:lnTo>
                      <a:pt x="16" y="17"/>
                    </a:lnTo>
                    <a:lnTo>
                      <a:pt x="17" y="15"/>
                    </a:lnTo>
                    <a:lnTo>
                      <a:pt x="18" y="14"/>
                    </a:lnTo>
                    <a:lnTo>
                      <a:pt x="19" y="13"/>
                    </a:lnTo>
                    <a:lnTo>
                      <a:pt x="19" y="11"/>
                    </a:lnTo>
                    <a:lnTo>
                      <a:pt x="19" y="9"/>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28" name="Line 4016"/>
              <p:cNvSpPr>
                <a:spLocks noChangeShapeType="1"/>
              </p:cNvSpPr>
              <p:nvPr/>
            </p:nvSpPr>
            <p:spPr bwMode="auto">
              <a:xfrm flipH="1">
                <a:off x="3110" y="2092"/>
                <a:ext cx="10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27" name="Line 4015"/>
              <p:cNvSpPr>
                <a:spLocks noChangeShapeType="1"/>
              </p:cNvSpPr>
              <p:nvPr/>
            </p:nvSpPr>
            <p:spPr bwMode="auto">
              <a:xfrm flipH="1">
                <a:off x="3110" y="2073"/>
                <a:ext cx="10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26" name="Line 4014"/>
              <p:cNvSpPr>
                <a:spLocks noChangeShapeType="1"/>
              </p:cNvSpPr>
              <p:nvPr/>
            </p:nvSpPr>
            <p:spPr bwMode="auto">
              <a:xfrm>
                <a:off x="3110" y="2073"/>
                <a:ext cx="1" cy="1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25" name="Line 4013"/>
              <p:cNvSpPr>
                <a:spLocks noChangeShapeType="1"/>
              </p:cNvSpPr>
              <p:nvPr/>
            </p:nvSpPr>
            <p:spPr bwMode="auto">
              <a:xfrm>
                <a:off x="3110" y="2082"/>
                <a:ext cx="29"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24" name="Line 4012"/>
              <p:cNvSpPr>
                <a:spLocks noChangeShapeType="1"/>
              </p:cNvSpPr>
              <p:nvPr/>
            </p:nvSpPr>
            <p:spPr bwMode="auto">
              <a:xfrm>
                <a:off x="3144" y="2082"/>
                <a:ext cx="1"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23" name="Line 4011"/>
              <p:cNvSpPr>
                <a:spLocks noChangeShapeType="1"/>
              </p:cNvSpPr>
              <p:nvPr/>
            </p:nvSpPr>
            <p:spPr bwMode="auto">
              <a:xfrm>
                <a:off x="3150" y="2082"/>
                <a:ext cx="49"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22" name="Line 4010"/>
              <p:cNvSpPr>
                <a:spLocks noChangeShapeType="1"/>
              </p:cNvSpPr>
              <p:nvPr/>
            </p:nvSpPr>
            <p:spPr bwMode="auto">
              <a:xfrm>
                <a:off x="3203" y="2082"/>
                <a:ext cx="1"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21" name="Line 4009"/>
              <p:cNvSpPr>
                <a:spLocks noChangeShapeType="1"/>
              </p:cNvSpPr>
              <p:nvPr/>
            </p:nvSpPr>
            <p:spPr bwMode="auto">
              <a:xfrm>
                <a:off x="3209" y="2082"/>
                <a:ext cx="29"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20" name="Freeform 4008"/>
              <p:cNvSpPr>
                <a:spLocks/>
              </p:cNvSpPr>
              <p:nvPr/>
            </p:nvSpPr>
            <p:spPr bwMode="auto">
              <a:xfrm>
                <a:off x="3208" y="2193"/>
                <a:ext cx="19" cy="20"/>
              </a:xfrm>
              <a:custGeom>
                <a:avLst/>
                <a:gdLst/>
                <a:ahLst/>
                <a:cxnLst>
                  <a:cxn ang="0">
                    <a:pos x="19" y="10"/>
                  </a:cxn>
                  <a:cxn ang="0">
                    <a:pos x="19" y="8"/>
                  </a:cxn>
                  <a:cxn ang="0">
                    <a:pos x="19" y="6"/>
                  </a:cxn>
                  <a:cxn ang="0">
                    <a:pos x="18" y="5"/>
                  </a:cxn>
                  <a:cxn ang="0">
                    <a:pos x="17" y="4"/>
                  </a:cxn>
                  <a:cxn ang="0">
                    <a:pos x="16" y="2"/>
                  </a:cxn>
                  <a:cxn ang="0">
                    <a:pos x="15" y="2"/>
                  </a:cxn>
                  <a:cxn ang="0">
                    <a:pos x="14" y="1"/>
                  </a:cxn>
                  <a:cxn ang="0">
                    <a:pos x="12" y="0"/>
                  </a:cxn>
                  <a:cxn ang="0">
                    <a:pos x="11" y="0"/>
                  </a:cxn>
                  <a:cxn ang="0">
                    <a:pos x="9" y="0"/>
                  </a:cxn>
                  <a:cxn ang="0">
                    <a:pos x="8" y="0"/>
                  </a:cxn>
                  <a:cxn ang="0">
                    <a:pos x="6" y="0"/>
                  </a:cxn>
                  <a:cxn ang="0">
                    <a:pos x="5" y="1"/>
                  </a:cxn>
                  <a:cxn ang="0">
                    <a:pos x="3" y="2"/>
                  </a:cxn>
                  <a:cxn ang="0">
                    <a:pos x="2" y="2"/>
                  </a:cxn>
                  <a:cxn ang="0">
                    <a:pos x="1" y="4"/>
                  </a:cxn>
                  <a:cxn ang="0">
                    <a:pos x="1" y="5"/>
                  </a:cxn>
                  <a:cxn ang="0">
                    <a:pos x="0" y="6"/>
                  </a:cxn>
                  <a:cxn ang="0">
                    <a:pos x="0" y="8"/>
                  </a:cxn>
                  <a:cxn ang="0">
                    <a:pos x="0" y="10"/>
                  </a:cxn>
                  <a:cxn ang="0">
                    <a:pos x="0" y="11"/>
                  </a:cxn>
                  <a:cxn ang="0">
                    <a:pos x="0" y="13"/>
                  </a:cxn>
                  <a:cxn ang="0">
                    <a:pos x="1" y="14"/>
                  </a:cxn>
                  <a:cxn ang="0">
                    <a:pos x="1" y="16"/>
                  </a:cxn>
                  <a:cxn ang="0">
                    <a:pos x="2" y="17"/>
                  </a:cxn>
                  <a:cxn ang="0">
                    <a:pos x="3" y="18"/>
                  </a:cxn>
                  <a:cxn ang="0">
                    <a:pos x="5" y="18"/>
                  </a:cxn>
                  <a:cxn ang="0">
                    <a:pos x="6" y="19"/>
                  </a:cxn>
                  <a:cxn ang="0">
                    <a:pos x="8" y="19"/>
                  </a:cxn>
                  <a:cxn ang="0">
                    <a:pos x="9" y="20"/>
                  </a:cxn>
                  <a:cxn ang="0">
                    <a:pos x="11" y="19"/>
                  </a:cxn>
                  <a:cxn ang="0">
                    <a:pos x="12" y="19"/>
                  </a:cxn>
                  <a:cxn ang="0">
                    <a:pos x="14" y="18"/>
                  </a:cxn>
                  <a:cxn ang="0">
                    <a:pos x="15" y="18"/>
                  </a:cxn>
                  <a:cxn ang="0">
                    <a:pos x="16" y="17"/>
                  </a:cxn>
                  <a:cxn ang="0">
                    <a:pos x="17" y="16"/>
                  </a:cxn>
                  <a:cxn ang="0">
                    <a:pos x="18" y="14"/>
                  </a:cxn>
                  <a:cxn ang="0">
                    <a:pos x="19" y="13"/>
                  </a:cxn>
                  <a:cxn ang="0">
                    <a:pos x="19" y="11"/>
                  </a:cxn>
                  <a:cxn ang="0">
                    <a:pos x="19" y="10"/>
                  </a:cxn>
                </a:cxnLst>
                <a:rect l="0" t="0" r="r" b="b"/>
                <a:pathLst>
                  <a:path w="19" h="20">
                    <a:moveTo>
                      <a:pt x="19" y="10"/>
                    </a:moveTo>
                    <a:lnTo>
                      <a:pt x="19" y="8"/>
                    </a:lnTo>
                    <a:lnTo>
                      <a:pt x="19" y="6"/>
                    </a:lnTo>
                    <a:lnTo>
                      <a:pt x="18" y="5"/>
                    </a:lnTo>
                    <a:lnTo>
                      <a:pt x="17" y="4"/>
                    </a:lnTo>
                    <a:lnTo>
                      <a:pt x="16" y="2"/>
                    </a:lnTo>
                    <a:lnTo>
                      <a:pt x="15" y="2"/>
                    </a:lnTo>
                    <a:lnTo>
                      <a:pt x="14" y="1"/>
                    </a:lnTo>
                    <a:lnTo>
                      <a:pt x="12" y="0"/>
                    </a:lnTo>
                    <a:lnTo>
                      <a:pt x="11" y="0"/>
                    </a:lnTo>
                    <a:lnTo>
                      <a:pt x="9" y="0"/>
                    </a:lnTo>
                    <a:lnTo>
                      <a:pt x="8" y="0"/>
                    </a:lnTo>
                    <a:lnTo>
                      <a:pt x="6" y="0"/>
                    </a:lnTo>
                    <a:lnTo>
                      <a:pt x="5" y="1"/>
                    </a:lnTo>
                    <a:lnTo>
                      <a:pt x="3" y="2"/>
                    </a:lnTo>
                    <a:lnTo>
                      <a:pt x="2" y="2"/>
                    </a:lnTo>
                    <a:lnTo>
                      <a:pt x="1" y="4"/>
                    </a:lnTo>
                    <a:lnTo>
                      <a:pt x="1" y="5"/>
                    </a:lnTo>
                    <a:lnTo>
                      <a:pt x="0" y="6"/>
                    </a:lnTo>
                    <a:lnTo>
                      <a:pt x="0" y="8"/>
                    </a:lnTo>
                    <a:lnTo>
                      <a:pt x="0" y="10"/>
                    </a:lnTo>
                    <a:lnTo>
                      <a:pt x="0" y="11"/>
                    </a:lnTo>
                    <a:lnTo>
                      <a:pt x="0" y="13"/>
                    </a:lnTo>
                    <a:lnTo>
                      <a:pt x="1" y="14"/>
                    </a:lnTo>
                    <a:lnTo>
                      <a:pt x="1" y="16"/>
                    </a:lnTo>
                    <a:lnTo>
                      <a:pt x="2" y="17"/>
                    </a:lnTo>
                    <a:lnTo>
                      <a:pt x="3" y="18"/>
                    </a:lnTo>
                    <a:lnTo>
                      <a:pt x="5" y="18"/>
                    </a:lnTo>
                    <a:lnTo>
                      <a:pt x="6" y="19"/>
                    </a:lnTo>
                    <a:lnTo>
                      <a:pt x="8" y="19"/>
                    </a:lnTo>
                    <a:lnTo>
                      <a:pt x="9" y="20"/>
                    </a:lnTo>
                    <a:lnTo>
                      <a:pt x="11" y="19"/>
                    </a:lnTo>
                    <a:lnTo>
                      <a:pt x="12" y="19"/>
                    </a:lnTo>
                    <a:lnTo>
                      <a:pt x="14" y="18"/>
                    </a:lnTo>
                    <a:lnTo>
                      <a:pt x="15" y="18"/>
                    </a:lnTo>
                    <a:lnTo>
                      <a:pt x="16" y="17"/>
                    </a:lnTo>
                    <a:lnTo>
                      <a:pt x="17" y="16"/>
                    </a:lnTo>
                    <a:lnTo>
                      <a:pt x="18" y="14"/>
                    </a:lnTo>
                    <a:lnTo>
                      <a:pt x="19" y="13"/>
                    </a:lnTo>
                    <a:lnTo>
                      <a:pt x="19" y="11"/>
                    </a:lnTo>
                    <a:lnTo>
                      <a:pt x="19" y="1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19" name="Line 4007"/>
              <p:cNvSpPr>
                <a:spLocks noChangeShapeType="1"/>
              </p:cNvSpPr>
              <p:nvPr/>
            </p:nvSpPr>
            <p:spPr bwMode="auto">
              <a:xfrm flipH="1">
                <a:off x="3110" y="2193"/>
                <a:ext cx="10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18" name="Line 4006"/>
              <p:cNvSpPr>
                <a:spLocks noChangeShapeType="1"/>
              </p:cNvSpPr>
              <p:nvPr/>
            </p:nvSpPr>
            <p:spPr bwMode="auto">
              <a:xfrm flipH="1">
                <a:off x="3110" y="2213"/>
                <a:ext cx="10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17" name="Line 4005"/>
              <p:cNvSpPr>
                <a:spLocks noChangeShapeType="1"/>
              </p:cNvSpPr>
              <p:nvPr/>
            </p:nvSpPr>
            <p:spPr bwMode="auto">
              <a:xfrm flipV="1">
                <a:off x="3110" y="2193"/>
                <a:ext cx="1" cy="2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16" name="Line 4004"/>
              <p:cNvSpPr>
                <a:spLocks noChangeShapeType="1"/>
              </p:cNvSpPr>
              <p:nvPr/>
            </p:nvSpPr>
            <p:spPr bwMode="auto">
              <a:xfrm>
                <a:off x="3110" y="2203"/>
                <a:ext cx="29"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15" name="Line 4003"/>
              <p:cNvSpPr>
                <a:spLocks noChangeShapeType="1"/>
              </p:cNvSpPr>
              <p:nvPr/>
            </p:nvSpPr>
            <p:spPr bwMode="auto">
              <a:xfrm>
                <a:off x="3144" y="2203"/>
                <a:ext cx="1"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14" name="Line 4002"/>
              <p:cNvSpPr>
                <a:spLocks noChangeShapeType="1"/>
              </p:cNvSpPr>
              <p:nvPr/>
            </p:nvSpPr>
            <p:spPr bwMode="auto">
              <a:xfrm>
                <a:off x="3150" y="2203"/>
                <a:ext cx="49"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13" name="Line 4001"/>
              <p:cNvSpPr>
                <a:spLocks noChangeShapeType="1"/>
              </p:cNvSpPr>
              <p:nvPr/>
            </p:nvSpPr>
            <p:spPr bwMode="auto">
              <a:xfrm>
                <a:off x="3203" y="2203"/>
                <a:ext cx="1"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12" name="Line 4000"/>
              <p:cNvSpPr>
                <a:spLocks noChangeShapeType="1"/>
              </p:cNvSpPr>
              <p:nvPr/>
            </p:nvSpPr>
            <p:spPr bwMode="auto">
              <a:xfrm>
                <a:off x="3209" y="2203"/>
                <a:ext cx="29" cy="1"/>
              </a:xfrm>
              <a:prstGeom prst="line">
                <a:avLst/>
              </a:prstGeom>
              <a:noFill/>
              <a:ln w="6350">
                <a:solidFill>
                  <a:srgbClr val="FF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11" name="Line 3999"/>
              <p:cNvSpPr>
                <a:spLocks noChangeShapeType="1"/>
              </p:cNvSpPr>
              <p:nvPr/>
            </p:nvSpPr>
            <p:spPr bwMode="auto">
              <a:xfrm>
                <a:off x="3061" y="2117"/>
                <a:ext cx="1" cy="5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10" name="Line 3998"/>
              <p:cNvSpPr>
                <a:spLocks noChangeShapeType="1"/>
              </p:cNvSpPr>
              <p:nvPr/>
            </p:nvSpPr>
            <p:spPr bwMode="auto">
              <a:xfrm flipH="1">
                <a:off x="2964" y="2168"/>
                <a:ext cx="9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09" name="Line 3997"/>
              <p:cNvSpPr>
                <a:spLocks noChangeShapeType="1"/>
              </p:cNvSpPr>
              <p:nvPr/>
            </p:nvSpPr>
            <p:spPr bwMode="auto">
              <a:xfrm flipV="1">
                <a:off x="2964" y="2117"/>
                <a:ext cx="1" cy="5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08" name="Line 3996"/>
              <p:cNvSpPr>
                <a:spLocks noChangeShapeType="1"/>
              </p:cNvSpPr>
              <p:nvPr/>
            </p:nvSpPr>
            <p:spPr bwMode="auto">
              <a:xfrm>
                <a:off x="2964" y="2117"/>
                <a:ext cx="9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07" name="Line 3995"/>
              <p:cNvSpPr>
                <a:spLocks noChangeShapeType="1"/>
              </p:cNvSpPr>
              <p:nvPr/>
            </p:nvSpPr>
            <p:spPr bwMode="auto">
              <a:xfrm flipH="1">
                <a:off x="3061" y="2082"/>
                <a:ext cx="49" cy="6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06" name="Line 3994"/>
              <p:cNvSpPr>
                <a:spLocks noChangeShapeType="1"/>
              </p:cNvSpPr>
              <p:nvPr/>
            </p:nvSpPr>
            <p:spPr bwMode="auto">
              <a:xfrm>
                <a:off x="3061" y="2143"/>
                <a:ext cx="49"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05" name="Line 3993"/>
              <p:cNvSpPr>
                <a:spLocks noChangeShapeType="1"/>
              </p:cNvSpPr>
              <p:nvPr/>
            </p:nvSpPr>
            <p:spPr bwMode="auto">
              <a:xfrm flipH="1" flipV="1">
                <a:off x="3061" y="2143"/>
                <a:ext cx="49" cy="6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04" name="Line 3992"/>
              <p:cNvSpPr>
                <a:spLocks noChangeShapeType="1"/>
              </p:cNvSpPr>
              <p:nvPr/>
            </p:nvSpPr>
            <p:spPr bwMode="auto">
              <a:xfrm flipH="1">
                <a:off x="2911" y="2117"/>
                <a:ext cx="20"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03" name="Line 3991"/>
              <p:cNvSpPr>
                <a:spLocks noChangeShapeType="1"/>
              </p:cNvSpPr>
              <p:nvPr/>
            </p:nvSpPr>
            <p:spPr bwMode="auto">
              <a:xfrm flipV="1">
                <a:off x="2931" y="2117"/>
                <a:ext cx="1" cy="5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02" name="Line 3990"/>
              <p:cNvSpPr>
                <a:spLocks noChangeShapeType="1"/>
              </p:cNvSpPr>
              <p:nvPr/>
            </p:nvSpPr>
            <p:spPr bwMode="auto">
              <a:xfrm flipV="1">
                <a:off x="2911" y="2117"/>
                <a:ext cx="1" cy="5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01" name="Line 3989"/>
              <p:cNvSpPr>
                <a:spLocks noChangeShapeType="1"/>
              </p:cNvSpPr>
              <p:nvPr/>
            </p:nvSpPr>
            <p:spPr bwMode="auto">
              <a:xfrm flipH="1">
                <a:off x="2911" y="2168"/>
                <a:ext cx="20"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00" name="Line 3988"/>
              <p:cNvSpPr>
                <a:spLocks noChangeShapeType="1"/>
              </p:cNvSpPr>
              <p:nvPr/>
            </p:nvSpPr>
            <p:spPr bwMode="auto">
              <a:xfrm flipH="1">
                <a:off x="2931" y="2143"/>
                <a:ext cx="3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99" name="Line 3987"/>
              <p:cNvSpPr>
                <a:spLocks noChangeShapeType="1"/>
              </p:cNvSpPr>
              <p:nvPr/>
            </p:nvSpPr>
            <p:spPr bwMode="auto">
              <a:xfrm flipH="1">
                <a:off x="2886" y="2143"/>
                <a:ext cx="25"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98" name="Freeform 3986"/>
              <p:cNvSpPr>
                <a:spLocks/>
              </p:cNvSpPr>
              <p:nvPr/>
            </p:nvSpPr>
            <p:spPr bwMode="auto">
              <a:xfrm>
                <a:off x="2838" y="2117"/>
                <a:ext cx="49" cy="51"/>
              </a:xfrm>
              <a:custGeom>
                <a:avLst/>
                <a:gdLst/>
                <a:ahLst/>
                <a:cxnLst>
                  <a:cxn ang="0">
                    <a:pos x="49" y="26"/>
                  </a:cxn>
                  <a:cxn ang="0">
                    <a:pos x="49" y="23"/>
                  </a:cxn>
                  <a:cxn ang="0">
                    <a:pos x="48" y="20"/>
                  </a:cxn>
                  <a:cxn ang="0">
                    <a:pos x="48" y="18"/>
                  </a:cxn>
                  <a:cxn ang="0">
                    <a:pos x="47" y="15"/>
                  </a:cxn>
                  <a:cxn ang="0">
                    <a:pos x="46" y="13"/>
                  </a:cxn>
                  <a:cxn ang="0">
                    <a:pos x="45" y="11"/>
                  </a:cxn>
                  <a:cxn ang="0">
                    <a:pos x="43" y="9"/>
                  </a:cxn>
                  <a:cxn ang="0">
                    <a:pos x="41" y="7"/>
                  </a:cxn>
                  <a:cxn ang="0">
                    <a:pos x="39" y="5"/>
                  </a:cxn>
                  <a:cxn ang="0">
                    <a:pos x="37" y="4"/>
                  </a:cxn>
                  <a:cxn ang="0">
                    <a:pos x="35" y="3"/>
                  </a:cxn>
                  <a:cxn ang="0">
                    <a:pos x="32" y="2"/>
                  </a:cxn>
                  <a:cxn ang="0">
                    <a:pos x="30" y="1"/>
                  </a:cxn>
                  <a:cxn ang="0">
                    <a:pos x="27" y="1"/>
                  </a:cxn>
                  <a:cxn ang="0">
                    <a:pos x="25" y="0"/>
                  </a:cxn>
                  <a:cxn ang="0">
                    <a:pos x="22" y="1"/>
                  </a:cxn>
                  <a:cxn ang="0">
                    <a:pos x="20" y="1"/>
                  </a:cxn>
                  <a:cxn ang="0">
                    <a:pos x="17" y="2"/>
                  </a:cxn>
                  <a:cxn ang="0">
                    <a:pos x="15" y="3"/>
                  </a:cxn>
                  <a:cxn ang="0">
                    <a:pos x="13" y="4"/>
                  </a:cxn>
                  <a:cxn ang="0">
                    <a:pos x="10" y="5"/>
                  </a:cxn>
                  <a:cxn ang="0">
                    <a:pos x="8" y="7"/>
                  </a:cxn>
                  <a:cxn ang="0">
                    <a:pos x="7" y="9"/>
                  </a:cxn>
                  <a:cxn ang="0">
                    <a:pos x="5" y="11"/>
                  </a:cxn>
                  <a:cxn ang="0">
                    <a:pos x="4" y="13"/>
                  </a:cxn>
                  <a:cxn ang="0">
                    <a:pos x="3" y="15"/>
                  </a:cxn>
                  <a:cxn ang="0">
                    <a:pos x="1" y="18"/>
                  </a:cxn>
                  <a:cxn ang="0">
                    <a:pos x="1" y="20"/>
                  </a:cxn>
                  <a:cxn ang="0">
                    <a:pos x="0" y="23"/>
                  </a:cxn>
                  <a:cxn ang="0">
                    <a:pos x="0" y="26"/>
                  </a:cxn>
                  <a:cxn ang="0">
                    <a:pos x="0" y="28"/>
                  </a:cxn>
                  <a:cxn ang="0">
                    <a:pos x="1" y="31"/>
                  </a:cxn>
                  <a:cxn ang="0">
                    <a:pos x="1" y="33"/>
                  </a:cxn>
                  <a:cxn ang="0">
                    <a:pos x="3" y="36"/>
                  </a:cxn>
                  <a:cxn ang="0">
                    <a:pos x="4" y="38"/>
                  </a:cxn>
                  <a:cxn ang="0">
                    <a:pos x="5" y="40"/>
                  </a:cxn>
                  <a:cxn ang="0">
                    <a:pos x="7" y="42"/>
                  </a:cxn>
                  <a:cxn ang="0">
                    <a:pos x="8" y="44"/>
                  </a:cxn>
                  <a:cxn ang="0">
                    <a:pos x="10" y="46"/>
                  </a:cxn>
                  <a:cxn ang="0">
                    <a:pos x="13" y="47"/>
                  </a:cxn>
                  <a:cxn ang="0">
                    <a:pos x="15" y="48"/>
                  </a:cxn>
                  <a:cxn ang="0">
                    <a:pos x="17" y="49"/>
                  </a:cxn>
                  <a:cxn ang="0">
                    <a:pos x="20" y="50"/>
                  </a:cxn>
                  <a:cxn ang="0">
                    <a:pos x="22" y="51"/>
                  </a:cxn>
                  <a:cxn ang="0">
                    <a:pos x="25" y="51"/>
                  </a:cxn>
                  <a:cxn ang="0">
                    <a:pos x="27" y="51"/>
                  </a:cxn>
                  <a:cxn ang="0">
                    <a:pos x="30" y="50"/>
                  </a:cxn>
                  <a:cxn ang="0">
                    <a:pos x="32" y="49"/>
                  </a:cxn>
                  <a:cxn ang="0">
                    <a:pos x="35" y="48"/>
                  </a:cxn>
                  <a:cxn ang="0">
                    <a:pos x="37" y="47"/>
                  </a:cxn>
                  <a:cxn ang="0">
                    <a:pos x="39" y="46"/>
                  </a:cxn>
                  <a:cxn ang="0">
                    <a:pos x="41" y="44"/>
                  </a:cxn>
                  <a:cxn ang="0">
                    <a:pos x="43" y="42"/>
                  </a:cxn>
                  <a:cxn ang="0">
                    <a:pos x="45" y="40"/>
                  </a:cxn>
                  <a:cxn ang="0">
                    <a:pos x="46" y="38"/>
                  </a:cxn>
                  <a:cxn ang="0">
                    <a:pos x="47" y="36"/>
                  </a:cxn>
                  <a:cxn ang="0">
                    <a:pos x="48" y="33"/>
                  </a:cxn>
                  <a:cxn ang="0">
                    <a:pos x="48" y="31"/>
                  </a:cxn>
                  <a:cxn ang="0">
                    <a:pos x="49" y="28"/>
                  </a:cxn>
                  <a:cxn ang="0">
                    <a:pos x="49" y="26"/>
                  </a:cxn>
                </a:cxnLst>
                <a:rect l="0" t="0" r="r" b="b"/>
                <a:pathLst>
                  <a:path w="49" h="51">
                    <a:moveTo>
                      <a:pt x="49" y="26"/>
                    </a:moveTo>
                    <a:lnTo>
                      <a:pt x="49" y="23"/>
                    </a:lnTo>
                    <a:lnTo>
                      <a:pt x="48" y="20"/>
                    </a:lnTo>
                    <a:lnTo>
                      <a:pt x="48" y="18"/>
                    </a:lnTo>
                    <a:lnTo>
                      <a:pt x="47" y="15"/>
                    </a:lnTo>
                    <a:lnTo>
                      <a:pt x="46" y="13"/>
                    </a:lnTo>
                    <a:lnTo>
                      <a:pt x="45" y="11"/>
                    </a:lnTo>
                    <a:lnTo>
                      <a:pt x="43" y="9"/>
                    </a:lnTo>
                    <a:lnTo>
                      <a:pt x="41" y="7"/>
                    </a:lnTo>
                    <a:lnTo>
                      <a:pt x="39" y="5"/>
                    </a:lnTo>
                    <a:lnTo>
                      <a:pt x="37" y="4"/>
                    </a:lnTo>
                    <a:lnTo>
                      <a:pt x="35" y="3"/>
                    </a:lnTo>
                    <a:lnTo>
                      <a:pt x="32" y="2"/>
                    </a:lnTo>
                    <a:lnTo>
                      <a:pt x="30" y="1"/>
                    </a:lnTo>
                    <a:lnTo>
                      <a:pt x="27" y="1"/>
                    </a:lnTo>
                    <a:lnTo>
                      <a:pt x="25" y="0"/>
                    </a:lnTo>
                    <a:lnTo>
                      <a:pt x="22" y="1"/>
                    </a:lnTo>
                    <a:lnTo>
                      <a:pt x="20" y="1"/>
                    </a:lnTo>
                    <a:lnTo>
                      <a:pt x="17" y="2"/>
                    </a:lnTo>
                    <a:lnTo>
                      <a:pt x="15" y="3"/>
                    </a:lnTo>
                    <a:lnTo>
                      <a:pt x="13" y="4"/>
                    </a:lnTo>
                    <a:lnTo>
                      <a:pt x="10" y="5"/>
                    </a:lnTo>
                    <a:lnTo>
                      <a:pt x="8" y="7"/>
                    </a:lnTo>
                    <a:lnTo>
                      <a:pt x="7" y="9"/>
                    </a:lnTo>
                    <a:lnTo>
                      <a:pt x="5" y="11"/>
                    </a:lnTo>
                    <a:lnTo>
                      <a:pt x="4" y="13"/>
                    </a:lnTo>
                    <a:lnTo>
                      <a:pt x="3" y="15"/>
                    </a:lnTo>
                    <a:lnTo>
                      <a:pt x="1" y="18"/>
                    </a:lnTo>
                    <a:lnTo>
                      <a:pt x="1" y="20"/>
                    </a:lnTo>
                    <a:lnTo>
                      <a:pt x="0" y="23"/>
                    </a:lnTo>
                    <a:lnTo>
                      <a:pt x="0" y="26"/>
                    </a:lnTo>
                    <a:lnTo>
                      <a:pt x="0" y="28"/>
                    </a:lnTo>
                    <a:lnTo>
                      <a:pt x="1" y="31"/>
                    </a:lnTo>
                    <a:lnTo>
                      <a:pt x="1" y="33"/>
                    </a:lnTo>
                    <a:lnTo>
                      <a:pt x="3" y="36"/>
                    </a:lnTo>
                    <a:lnTo>
                      <a:pt x="4" y="38"/>
                    </a:lnTo>
                    <a:lnTo>
                      <a:pt x="5" y="40"/>
                    </a:lnTo>
                    <a:lnTo>
                      <a:pt x="7" y="42"/>
                    </a:lnTo>
                    <a:lnTo>
                      <a:pt x="8" y="44"/>
                    </a:lnTo>
                    <a:lnTo>
                      <a:pt x="10" y="46"/>
                    </a:lnTo>
                    <a:lnTo>
                      <a:pt x="13" y="47"/>
                    </a:lnTo>
                    <a:lnTo>
                      <a:pt x="15" y="48"/>
                    </a:lnTo>
                    <a:lnTo>
                      <a:pt x="17" y="49"/>
                    </a:lnTo>
                    <a:lnTo>
                      <a:pt x="20" y="50"/>
                    </a:lnTo>
                    <a:lnTo>
                      <a:pt x="22" y="51"/>
                    </a:lnTo>
                    <a:lnTo>
                      <a:pt x="25" y="51"/>
                    </a:lnTo>
                    <a:lnTo>
                      <a:pt x="27" y="51"/>
                    </a:lnTo>
                    <a:lnTo>
                      <a:pt x="30" y="50"/>
                    </a:lnTo>
                    <a:lnTo>
                      <a:pt x="32" y="49"/>
                    </a:lnTo>
                    <a:lnTo>
                      <a:pt x="35" y="48"/>
                    </a:lnTo>
                    <a:lnTo>
                      <a:pt x="37" y="47"/>
                    </a:lnTo>
                    <a:lnTo>
                      <a:pt x="39" y="46"/>
                    </a:lnTo>
                    <a:lnTo>
                      <a:pt x="41" y="44"/>
                    </a:lnTo>
                    <a:lnTo>
                      <a:pt x="43" y="42"/>
                    </a:lnTo>
                    <a:lnTo>
                      <a:pt x="45" y="40"/>
                    </a:lnTo>
                    <a:lnTo>
                      <a:pt x="46" y="38"/>
                    </a:lnTo>
                    <a:lnTo>
                      <a:pt x="47" y="36"/>
                    </a:lnTo>
                    <a:lnTo>
                      <a:pt x="48" y="33"/>
                    </a:lnTo>
                    <a:lnTo>
                      <a:pt x="48" y="31"/>
                    </a:lnTo>
                    <a:lnTo>
                      <a:pt x="49" y="28"/>
                    </a:lnTo>
                    <a:lnTo>
                      <a:pt x="49"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97" name="Freeform 3985"/>
              <p:cNvSpPr>
                <a:spLocks/>
              </p:cNvSpPr>
              <p:nvPr/>
            </p:nvSpPr>
            <p:spPr bwMode="auto">
              <a:xfrm>
                <a:off x="3539" y="1743"/>
                <a:ext cx="7" cy="39"/>
              </a:xfrm>
              <a:custGeom>
                <a:avLst/>
                <a:gdLst/>
                <a:ahLst/>
                <a:cxnLst>
                  <a:cxn ang="0">
                    <a:pos x="0" y="7"/>
                  </a:cxn>
                  <a:cxn ang="0">
                    <a:pos x="3" y="5"/>
                  </a:cxn>
                  <a:cxn ang="0">
                    <a:pos x="7" y="0"/>
                  </a:cxn>
                  <a:cxn ang="0">
                    <a:pos x="7" y="39"/>
                  </a:cxn>
                </a:cxnLst>
                <a:rect l="0" t="0" r="r" b="b"/>
                <a:pathLst>
                  <a:path w="7" h="39">
                    <a:moveTo>
                      <a:pt x="0" y="7"/>
                    </a:moveTo>
                    <a:lnTo>
                      <a:pt x="3" y="5"/>
                    </a:lnTo>
                    <a:lnTo>
                      <a:pt x="7" y="0"/>
                    </a:lnTo>
                    <a:lnTo>
                      <a:pt x="7"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96" name="Freeform 3984"/>
              <p:cNvSpPr>
                <a:spLocks/>
              </p:cNvSpPr>
              <p:nvPr/>
            </p:nvSpPr>
            <p:spPr bwMode="auto">
              <a:xfrm>
                <a:off x="3522" y="1738"/>
                <a:ext cx="51" cy="53"/>
              </a:xfrm>
              <a:custGeom>
                <a:avLst/>
                <a:gdLst/>
                <a:ahLst/>
                <a:cxnLst>
                  <a:cxn ang="0">
                    <a:pos x="51" y="24"/>
                  </a:cxn>
                  <a:cxn ang="0">
                    <a:pos x="50" y="22"/>
                  </a:cxn>
                  <a:cxn ang="0">
                    <a:pos x="50" y="19"/>
                  </a:cxn>
                  <a:cxn ang="0">
                    <a:pos x="49" y="16"/>
                  </a:cxn>
                  <a:cxn ang="0">
                    <a:pos x="48" y="14"/>
                  </a:cxn>
                  <a:cxn ang="0">
                    <a:pos x="46" y="11"/>
                  </a:cxn>
                  <a:cxn ang="0">
                    <a:pos x="44" y="9"/>
                  </a:cxn>
                  <a:cxn ang="0">
                    <a:pos x="43" y="7"/>
                  </a:cxn>
                  <a:cxn ang="0">
                    <a:pos x="40" y="5"/>
                  </a:cxn>
                  <a:cxn ang="0">
                    <a:pos x="38" y="4"/>
                  </a:cxn>
                  <a:cxn ang="0">
                    <a:pos x="36" y="2"/>
                  </a:cxn>
                  <a:cxn ang="0">
                    <a:pos x="33" y="1"/>
                  </a:cxn>
                  <a:cxn ang="0">
                    <a:pos x="31" y="1"/>
                  </a:cxn>
                  <a:cxn ang="0">
                    <a:pos x="28" y="0"/>
                  </a:cxn>
                  <a:cxn ang="0">
                    <a:pos x="25" y="0"/>
                  </a:cxn>
                  <a:cxn ang="0">
                    <a:pos x="22" y="0"/>
                  </a:cxn>
                  <a:cxn ang="0">
                    <a:pos x="20" y="1"/>
                  </a:cxn>
                  <a:cxn ang="0">
                    <a:pos x="17" y="1"/>
                  </a:cxn>
                  <a:cxn ang="0">
                    <a:pos x="15" y="2"/>
                  </a:cxn>
                  <a:cxn ang="0">
                    <a:pos x="12" y="4"/>
                  </a:cxn>
                  <a:cxn ang="0">
                    <a:pos x="10" y="5"/>
                  </a:cxn>
                  <a:cxn ang="0">
                    <a:pos x="8" y="7"/>
                  </a:cxn>
                  <a:cxn ang="0">
                    <a:pos x="6" y="9"/>
                  </a:cxn>
                  <a:cxn ang="0">
                    <a:pos x="4" y="11"/>
                  </a:cxn>
                  <a:cxn ang="0">
                    <a:pos x="3" y="14"/>
                  </a:cxn>
                  <a:cxn ang="0">
                    <a:pos x="2" y="16"/>
                  </a:cxn>
                  <a:cxn ang="0">
                    <a:pos x="1" y="19"/>
                  </a:cxn>
                  <a:cxn ang="0">
                    <a:pos x="0" y="22"/>
                  </a:cxn>
                  <a:cxn ang="0">
                    <a:pos x="0" y="24"/>
                  </a:cxn>
                  <a:cxn ang="0">
                    <a:pos x="0" y="27"/>
                  </a:cxn>
                  <a:cxn ang="0">
                    <a:pos x="0" y="30"/>
                  </a:cxn>
                  <a:cxn ang="0">
                    <a:pos x="0" y="33"/>
                  </a:cxn>
                  <a:cxn ang="0">
                    <a:pos x="1" y="35"/>
                  </a:cxn>
                  <a:cxn ang="0">
                    <a:pos x="2" y="38"/>
                  </a:cxn>
                  <a:cxn ang="0">
                    <a:pos x="3" y="40"/>
                  </a:cxn>
                  <a:cxn ang="0">
                    <a:pos x="5" y="43"/>
                  </a:cxn>
                  <a:cxn ang="0">
                    <a:pos x="7" y="45"/>
                  </a:cxn>
                  <a:cxn ang="0">
                    <a:pos x="9" y="47"/>
                  </a:cxn>
                  <a:cxn ang="0">
                    <a:pos x="11" y="48"/>
                  </a:cxn>
                  <a:cxn ang="0">
                    <a:pos x="13" y="50"/>
                  </a:cxn>
                  <a:cxn ang="0">
                    <a:pos x="16" y="51"/>
                  </a:cxn>
                  <a:cxn ang="0">
                    <a:pos x="18" y="52"/>
                  </a:cxn>
                  <a:cxn ang="0">
                    <a:pos x="21" y="52"/>
                  </a:cxn>
                  <a:cxn ang="0">
                    <a:pos x="24" y="53"/>
                  </a:cxn>
                  <a:cxn ang="0">
                    <a:pos x="26" y="53"/>
                  </a:cxn>
                  <a:cxn ang="0">
                    <a:pos x="29" y="52"/>
                  </a:cxn>
                  <a:cxn ang="0">
                    <a:pos x="32" y="52"/>
                  </a:cxn>
                  <a:cxn ang="0">
                    <a:pos x="35" y="51"/>
                  </a:cxn>
                  <a:cxn ang="0">
                    <a:pos x="37" y="50"/>
                  </a:cxn>
                  <a:cxn ang="0">
                    <a:pos x="39" y="48"/>
                  </a:cxn>
                  <a:cxn ang="0">
                    <a:pos x="42" y="47"/>
                  </a:cxn>
                  <a:cxn ang="0">
                    <a:pos x="44" y="45"/>
                  </a:cxn>
                  <a:cxn ang="0">
                    <a:pos x="45" y="43"/>
                  </a:cxn>
                  <a:cxn ang="0">
                    <a:pos x="47" y="40"/>
                  </a:cxn>
                  <a:cxn ang="0">
                    <a:pos x="48" y="38"/>
                  </a:cxn>
                  <a:cxn ang="0">
                    <a:pos x="49" y="35"/>
                  </a:cxn>
                  <a:cxn ang="0">
                    <a:pos x="50" y="33"/>
                  </a:cxn>
                  <a:cxn ang="0">
                    <a:pos x="51" y="30"/>
                  </a:cxn>
                  <a:cxn ang="0">
                    <a:pos x="51" y="27"/>
                  </a:cxn>
                </a:cxnLst>
                <a:rect l="0" t="0" r="r" b="b"/>
                <a:pathLst>
                  <a:path w="51" h="53">
                    <a:moveTo>
                      <a:pt x="51" y="26"/>
                    </a:moveTo>
                    <a:lnTo>
                      <a:pt x="51" y="26"/>
                    </a:lnTo>
                    <a:lnTo>
                      <a:pt x="51" y="25"/>
                    </a:lnTo>
                    <a:lnTo>
                      <a:pt x="51" y="24"/>
                    </a:lnTo>
                    <a:lnTo>
                      <a:pt x="51" y="23"/>
                    </a:lnTo>
                    <a:lnTo>
                      <a:pt x="50" y="22"/>
                    </a:lnTo>
                    <a:lnTo>
                      <a:pt x="50" y="21"/>
                    </a:lnTo>
                    <a:lnTo>
                      <a:pt x="50" y="20"/>
                    </a:lnTo>
                    <a:lnTo>
                      <a:pt x="50" y="19"/>
                    </a:lnTo>
                    <a:lnTo>
                      <a:pt x="50" y="18"/>
                    </a:lnTo>
                    <a:lnTo>
                      <a:pt x="49" y="18"/>
                    </a:lnTo>
                    <a:lnTo>
                      <a:pt x="49" y="17"/>
                    </a:lnTo>
                    <a:lnTo>
                      <a:pt x="49" y="16"/>
                    </a:lnTo>
                    <a:lnTo>
                      <a:pt x="49" y="15"/>
                    </a:lnTo>
                    <a:lnTo>
                      <a:pt x="48" y="15"/>
                    </a:lnTo>
                    <a:lnTo>
                      <a:pt x="48" y="14"/>
                    </a:lnTo>
                    <a:lnTo>
                      <a:pt x="47" y="13"/>
                    </a:lnTo>
                    <a:lnTo>
                      <a:pt x="46" y="12"/>
                    </a:lnTo>
                    <a:lnTo>
                      <a:pt x="46" y="11"/>
                    </a:lnTo>
                    <a:lnTo>
                      <a:pt x="45" y="10"/>
                    </a:lnTo>
                    <a:lnTo>
                      <a:pt x="44" y="9"/>
                    </a:lnTo>
                    <a:lnTo>
                      <a:pt x="44" y="8"/>
                    </a:lnTo>
                    <a:lnTo>
                      <a:pt x="43" y="7"/>
                    </a:lnTo>
                    <a:lnTo>
                      <a:pt x="42" y="7"/>
                    </a:lnTo>
                    <a:lnTo>
                      <a:pt x="42" y="6"/>
                    </a:lnTo>
                    <a:lnTo>
                      <a:pt x="41" y="6"/>
                    </a:lnTo>
                    <a:lnTo>
                      <a:pt x="40" y="5"/>
                    </a:lnTo>
                    <a:lnTo>
                      <a:pt x="39" y="5"/>
                    </a:lnTo>
                    <a:lnTo>
                      <a:pt x="39" y="4"/>
                    </a:lnTo>
                    <a:lnTo>
                      <a:pt x="38" y="4"/>
                    </a:lnTo>
                    <a:lnTo>
                      <a:pt x="38" y="3"/>
                    </a:lnTo>
                    <a:lnTo>
                      <a:pt x="37" y="3"/>
                    </a:lnTo>
                    <a:lnTo>
                      <a:pt x="36" y="3"/>
                    </a:lnTo>
                    <a:lnTo>
                      <a:pt x="36" y="2"/>
                    </a:lnTo>
                    <a:lnTo>
                      <a:pt x="35" y="2"/>
                    </a:lnTo>
                    <a:lnTo>
                      <a:pt x="34" y="2"/>
                    </a:lnTo>
                    <a:lnTo>
                      <a:pt x="33" y="1"/>
                    </a:lnTo>
                    <a:lnTo>
                      <a:pt x="32" y="1"/>
                    </a:lnTo>
                    <a:lnTo>
                      <a:pt x="31" y="1"/>
                    </a:lnTo>
                    <a:lnTo>
                      <a:pt x="30" y="1"/>
                    </a:lnTo>
                    <a:lnTo>
                      <a:pt x="29" y="1"/>
                    </a:lnTo>
                    <a:lnTo>
                      <a:pt x="29" y="0"/>
                    </a:lnTo>
                    <a:lnTo>
                      <a:pt x="28" y="0"/>
                    </a:lnTo>
                    <a:lnTo>
                      <a:pt x="27" y="0"/>
                    </a:lnTo>
                    <a:lnTo>
                      <a:pt x="26" y="0"/>
                    </a:lnTo>
                    <a:lnTo>
                      <a:pt x="25" y="0"/>
                    </a:lnTo>
                    <a:lnTo>
                      <a:pt x="24" y="0"/>
                    </a:lnTo>
                    <a:lnTo>
                      <a:pt x="23" y="0"/>
                    </a:lnTo>
                    <a:lnTo>
                      <a:pt x="22" y="0"/>
                    </a:lnTo>
                    <a:lnTo>
                      <a:pt x="21" y="1"/>
                    </a:lnTo>
                    <a:lnTo>
                      <a:pt x="20" y="1"/>
                    </a:lnTo>
                    <a:lnTo>
                      <a:pt x="19" y="1"/>
                    </a:lnTo>
                    <a:lnTo>
                      <a:pt x="18" y="1"/>
                    </a:lnTo>
                    <a:lnTo>
                      <a:pt x="17" y="1"/>
                    </a:lnTo>
                    <a:lnTo>
                      <a:pt x="16" y="2"/>
                    </a:lnTo>
                    <a:lnTo>
                      <a:pt x="15" y="2"/>
                    </a:lnTo>
                    <a:lnTo>
                      <a:pt x="14" y="3"/>
                    </a:lnTo>
                    <a:lnTo>
                      <a:pt x="13" y="3"/>
                    </a:lnTo>
                    <a:lnTo>
                      <a:pt x="12" y="4"/>
                    </a:lnTo>
                    <a:lnTo>
                      <a:pt x="11" y="4"/>
                    </a:lnTo>
                    <a:lnTo>
                      <a:pt x="11" y="5"/>
                    </a:lnTo>
                    <a:lnTo>
                      <a:pt x="10" y="5"/>
                    </a:lnTo>
                    <a:lnTo>
                      <a:pt x="9" y="6"/>
                    </a:lnTo>
                    <a:lnTo>
                      <a:pt x="8" y="7"/>
                    </a:lnTo>
                    <a:lnTo>
                      <a:pt x="7" y="7"/>
                    </a:lnTo>
                    <a:lnTo>
                      <a:pt x="7" y="8"/>
                    </a:lnTo>
                    <a:lnTo>
                      <a:pt x="6" y="9"/>
                    </a:lnTo>
                    <a:lnTo>
                      <a:pt x="5" y="10"/>
                    </a:lnTo>
                    <a:lnTo>
                      <a:pt x="4" y="11"/>
                    </a:lnTo>
                    <a:lnTo>
                      <a:pt x="4" y="12"/>
                    </a:lnTo>
                    <a:lnTo>
                      <a:pt x="3" y="13"/>
                    </a:lnTo>
                    <a:lnTo>
                      <a:pt x="3" y="14"/>
                    </a:lnTo>
                    <a:lnTo>
                      <a:pt x="2" y="14"/>
                    </a:lnTo>
                    <a:lnTo>
                      <a:pt x="2" y="15"/>
                    </a:lnTo>
                    <a:lnTo>
                      <a:pt x="2" y="16"/>
                    </a:lnTo>
                    <a:lnTo>
                      <a:pt x="1" y="17"/>
                    </a:lnTo>
                    <a:lnTo>
                      <a:pt x="1" y="18"/>
                    </a:lnTo>
                    <a:lnTo>
                      <a:pt x="1" y="19"/>
                    </a:lnTo>
                    <a:lnTo>
                      <a:pt x="0" y="19"/>
                    </a:lnTo>
                    <a:lnTo>
                      <a:pt x="0" y="20"/>
                    </a:lnTo>
                    <a:lnTo>
                      <a:pt x="0" y="21"/>
                    </a:lnTo>
                    <a:lnTo>
                      <a:pt x="0" y="22"/>
                    </a:lnTo>
                    <a:lnTo>
                      <a:pt x="0" y="23"/>
                    </a:lnTo>
                    <a:lnTo>
                      <a:pt x="0" y="24"/>
                    </a:lnTo>
                    <a:lnTo>
                      <a:pt x="0" y="25"/>
                    </a:lnTo>
                    <a:lnTo>
                      <a:pt x="0" y="26"/>
                    </a:lnTo>
                    <a:lnTo>
                      <a:pt x="0" y="27"/>
                    </a:lnTo>
                    <a:lnTo>
                      <a:pt x="0" y="28"/>
                    </a:lnTo>
                    <a:lnTo>
                      <a:pt x="0" y="29"/>
                    </a:lnTo>
                    <a:lnTo>
                      <a:pt x="0" y="30"/>
                    </a:lnTo>
                    <a:lnTo>
                      <a:pt x="0" y="31"/>
                    </a:lnTo>
                    <a:lnTo>
                      <a:pt x="0" y="32"/>
                    </a:lnTo>
                    <a:lnTo>
                      <a:pt x="0" y="33"/>
                    </a:lnTo>
                    <a:lnTo>
                      <a:pt x="1" y="34"/>
                    </a:lnTo>
                    <a:lnTo>
                      <a:pt x="1" y="35"/>
                    </a:lnTo>
                    <a:lnTo>
                      <a:pt x="1" y="36"/>
                    </a:lnTo>
                    <a:lnTo>
                      <a:pt x="2" y="37"/>
                    </a:lnTo>
                    <a:lnTo>
                      <a:pt x="2" y="38"/>
                    </a:lnTo>
                    <a:lnTo>
                      <a:pt x="2" y="39"/>
                    </a:lnTo>
                    <a:lnTo>
                      <a:pt x="3" y="39"/>
                    </a:lnTo>
                    <a:lnTo>
                      <a:pt x="3" y="40"/>
                    </a:lnTo>
                    <a:lnTo>
                      <a:pt x="4" y="41"/>
                    </a:lnTo>
                    <a:lnTo>
                      <a:pt x="4" y="42"/>
                    </a:lnTo>
                    <a:lnTo>
                      <a:pt x="5" y="43"/>
                    </a:lnTo>
                    <a:lnTo>
                      <a:pt x="6" y="44"/>
                    </a:lnTo>
                    <a:lnTo>
                      <a:pt x="7" y="45"/>
                    </a:lnTo>
                    <a:lnTo>
                      <a:pt x="8" y="46"/>
                    </a:lnTo>
                    <a:lnTo>
                      <a:pt x="9" y="47"/>
                    </a:lnTo>
                    <a:lnTo>
                      <a:pt x="10" y="48"/>
                    </a:lnTo>
                    <a:lnTo>
                      <a:pt x="11" y="48"/>
                    </a:lnTo>
                    <a:lnTo>
                      <a:pt x="11" y="49"/>
                    </a:lnTo>
                    <a:lnTo>
                      <a:pt x="12" y="49"/>
                    </a:lnTo>
                    <a:lnTo>
                      <a:pt x="13" y="50"/>
                    </a:lnTo>
                    <a:lnTo>
                      <a:pt x="14" y="50"/>
                    </a:lnTo>
                    <a:lnTo>
                      <a:pt x="15" y="50"/>
                    </a:lnTo>
                    <a:lnTo>
                      <a:pt x="15" y="51"/>
                    </a:lnTo>
                    <a:lnTo>
                      <a:pt x="16" y="51"/>
                    </a:lnTo>
                    <a:lnTo>
                      <a:pt x="17" y="51"/>
                    </a:lnTo>
                    <a:lnTo>
                      <a:pt x="18" y="52"/>
                    </a:lnTo>
                    <a:lnTo>
                      <a:pt x="19" y="52"/>
                    </a:lnTo>
                    <a:lnTo>
                      <a:pt x="20" y="52"/>
                    </a:lnTo>
                    <a:lnTo>
                      <a:pt x="21" y="52"/>
                    </a:lnTo>
                    <a:lnTo>
                      <a:pt x="22" y="52"/>
                    </a:lnTo>
                    <a:lnTo>
                      <a:pt x="22" y="53"/>
                    </a:lnTo>
                    <a:lnTo>
                      <a:pt x="23" y="53"/>
                    </a:lnTo>
                    <a:lnTo>
                      <a:pt x="24" y="53"/>
                    </a:lnTo>
                    <a:lnTo>
                      <a:pt x="25" y="53"/>
                    </a:lnTo>
                    <a:lnTo>
                      <a:pt x="26" y="53"/>
                    </a:lnTo>
                    <a:lnTo>
                      <a:pt x="27" y="53"/>
                    </a:lnTo>
                    <a:lnTo>
                      <a:pt x="28" y="53"/>
                    </a:lnTo>
                    <a:lnTo>
                      <a:pt x="29" y="52"/>
                    </a:lnTo>
                    <a:lnTo>
                      <a:pt x="30" y="52"/>
                    </a:lnTo>
                    <a:lnTo>
                      <a:pt x="31" y="52"/>
                    </a:lnTo>
                    <a:lnTo>
                      <a:pt x="32" y="52"/>
                    </a:lnTo>
                    <a:lnTo>
                      <a:pt x="33" y="51"/>
                    </a:lnTo>
                    <a:lnTo>
                      <a:pt x="34" y="51"/>
                    </a:lnTo>
                    <a:lnTo>
                      <a:pt x="35" y="51"/>
                    </a:lnTo>
                    <a:lnTo>
                      <a:pt x="36" y="50"/>
                    </a:lnTo>
                    <a:lnTo>
                      <a:pt x="37" y="50"/>
                    </a:lnTo>
                    <a:lnTo>
                      <a:pt x="38" y="50"/>
                    </a:lnTo>
                    <a:lnTo>
                      <a:pt x="38" y="49"/>
                    </a:lnTo>
                    <a:lnTo>
                      <a:pt x="39" y="49"/>
                    </a:lnTo>
                    <a:lnTo>
                      <a:pt x="39" y="48"/>
                    </a:lnTo>
                    <a:lnTo>
                      <a:pt x="40" y="48"/>
                    </a:lnTo>
                    <a:lnTo>
                      <a:pt x="41" y="47"/>
                    </a:lnTo>
                    <a:lnTo>
                      <a:pt x="42" y="47"/>
                    </a:lnTo>
                    <a:lnTo>
                      <a:pt x="42" y="46"/>
                    </a:lnTo>
                    <a:lnTo>
                      <a:pt x="43" y="46"/>
                    </a:lnTo>
                    <a:lnTo>
                      <a:pt x="43" y="45"/>
                    </a:lnTo>
                    <a:lnTo>
                      <a:pt x="44" y="45"/>
                    </a:lnTo>
                    <a:lnTo>
                      <a:pt x="44" y="44"/>
                    </a:lnTo>
                    <a:lnTo>
                      <a:pt x="45" y="43"/>
                    </a:lnTo>
                    <a:lnTo>
                      <a:pt x="46" y="42"/>
                    </a:lnTo>
                    <a:lnTo>
                      <a:pt x="46" y="41"/>
                    </a:lnTo>
                    <a:lnTo>
                      <a:pt x="47" y="40"/>
                    </a:lnTo>
                    <a:lnTo>
                      <a:pt x="48" y="39"/>
                    </a:lnTo>
                    <a:lnTo>
                      <a:pt x="48" y="38"/>
                    </a:lnTo>
                    <a:lnTo>
                      <a:pt x="49" y="37"/>
                    </a:lnTo>
                    <a:lnTo>
                      <a:pt x="49" y="36"/>
                    </a:lnTo>
                    <a:lnTo>
                      <a:pt x="49" y="35"/>
                    </a:lnTo>
                    <a:lnTo>
                      <a:pt x="50" y="35"/>
                    </a:lnTo>
                    <a:lnTo>
                      <a:pt x="50" y="34"/>
                    </a:lnTo>
                    <a:lnTo>
                      <a:pt x="50" y="33"/>
                    </a:lnTo>
                    <a:lnTo>
                      <a:pt x="50" y="32"/>
                    </a:lnTo>
                    <a:lnTo>
                      <a:pt x="50" y="31"/>
                    </a:lnTo>
                    <a:lnTo>
                      <a:pt x="51" y="30"/>
                    </a:lnTo>
                    <a:lnTo>
                      <a:pt x="51" y="29"/>
                    </a:lnTo>
                    <a:lnTo>
                      <a:pt x="51" y="28"/>
                    </a:lnTo>
                    <a:lnTo>
                      <a:pt x="51" y="27"/>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95" name="Freeform 3983"/>
              <p:cNvSpPr>
                <a:spLocks/>
              </p:cNvSpPr>
              <p:nvPr/>
            </p:nvSpPr>
            <p:spPr bwMode="auto">
              <a:xfrm>
                <a:off x="2992" y="1743"/>
                <a:ext cx="6" cy="39"/>
              </a:xfrm>
              <a:custGeom>
                <a:avLst/>
                <a:gdLst/>
                <a:ahLst/>
                <a:cxnLst>
                  <a:cxn ang="0">
                    <a:pos x="0" y="7"/>
                  </a:cxn>
                  <a:cxn ang="0">
                    <a:pos x="2" y="5"/>
                  </a:cxn>
                  <a:cxn ang="0">
                    <a:pos x="6" y="0"/>
                  </a:cxn>
                  <a:cxn ang="0">
                    <a:pos x="6" y="39"/>
                  </a:cxn>
                </a:cxnLst>
                <a:rect l="0" t="0" r="r" b="b"/>
                <a:pathLst>
                  <a:path w="6" h="39">
                    <a:moveTo>
                      <a:pt x="0" y="7"/>
                    </a:moveTo>
                    <a:lnTo>
                      <a:pt x="2" y="5"/>
                    </a:lnTo>
                    <a:lnTo>
                      <a:pt x="6" y="0"/>
                    </a:lnTo>
                    <a:lnTo>
                      <a:pt x="6"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94" name="Freeform 3982"/>
              <p:cNvSpPr>
                <a:spLocks/>
              </p:cNvSpPr>
              <p:nvPr/>
            </p:nvSpPr>
            <p:spPr bwMode="auto">
              <a:xfrm>
                <a:off x="2970" y="1738"/>
                <a:ext cx="51" cy="53"/>
              </a:xfrm>
              <a:custGeom>
                <a:avLst/>
                <a:gdLst/>
                <a:ahLst/>
                <a:cxnLst>
                  <a:cxn ang="0">
                    <a:pos x="51" y="24"/>
                  </a:cxn>
                  <a:cxn ang="0">
                    <a:pos x="51" y="20"/>
                  </a:cxn>
                  <a:cxn ang="0">
                    <a:pos x="50" y="17"/>
                  </a:cxn>
                  <a:cxn ang="0">
                    <a:pos x="48" y="14"/>
                  </a:cxn>
                  <a:cxn ang="0">
                    <a:pos x="47" y="11"/>
                  </a:cxn>
                  <a:cxn ang="0">
                    <a:pos x="45" y="9"/>
                  </a:cxn>
                  <a:cxn ang="0">
                    <a:pos x="43" y="6"/>
                  </a:cxn>
                  <a:cxn ang="0">
                    <a:pos x="40" y="4"/>
                  </a:cxn>
                  <a:cxn ang="0">
                    <a:pos x="37" y="3"/>
                  </a:cxn>
                  <a:cxn ang="0">
                    <a:pos x="34" y="1"/>
                  </a:cxn>
                  <a:cxn ang="0">
                    <a:pos x="31" y="1"/>
                  </a:cxn>
                  <a:cxn ang="0">
                    <a:pos x="27" y="0"/>
                  </a:cxn>
                  <a:cxn ang="0">
                    <a:pos x="24" y="0"/>
                  </a:cxn>
                  <a:cxn ang="0">
                    <a:pos x="21" y="1"/>
                  </a:cxn>
                  <a:cxn ang="0">
                    <a:pos x="18" y="1"/>
                  </a:cxn>
                  <a:cxn ang="0">
                    <a:pos x="15" y="3"/>
                  </a:cxn>
                  <a:cxn ang="0">
                    <a:pos x="12" y="4"/>
                  </a:cxn>
                  <a:cxn ang="0">
                    <a:pos x="9" y="6"/>
                  </a:cxn>
                  <a:cxn ang="0">
                    <a:pos x="7" y="9"/>
                  </a:cxn>
                  <a:cxn ang="0">
                    <a:pos x="5" y="11"/>
                  </a:cxn>
                  <a:cxn ang="0">
                    <a:pos x="3" y="14"/>
                  </a:cxn>
                  <a:cxn ang="0">
                    <a:pos x="2" y="17"/>
                  </a:cxn>
                  <a:cxn ang="0">
                    <a:pos x="1" y="20"/>
                  </a:cxn>
                  <a:cxn ang="0">
                    <a:pos x="0" y="24"/>
                  </a:cxn>
                  <a:cxn ang="0">
                    <a:pos x="0" y="27"/>
                  </a:cxn>
                  <a:cxn ang="0">
                    <a:pos x="0" y="31"/>
                  </a:cxn>
                  <a:cxn ang="0">
                    <a:pos x="1" y="34"/>
                  </a:cxn>
                  <a:cxn ang="0">
                    <a:pos x="2" y="37"/>
                  </a:cxn>
                  <a:cxn ang="0">
                    <a:pos x="4" y="40"/>
                  </a:cxn>
                  <a:cxn ang="0">
                    <a:pos x="6" y="43"/>
                  </a:cxn>
                  <a:cxn ang="0">
                    <a:pos x="8" y="45"/>
                  </a:cxn>
                  <a:cxn ang="0">
                    <a:pos x="10" y="47"/>
                  </a:cxn>
                  <a:cxn ang="0">
                    <a:pos x="13" y="49"/>
                  </a:cxn>
                  <a:cxn ang="0">
                    <a:pos x="16" y="51"/>
                  </a:cxn>
                  <a:cxn ang="0">
                    <a:pos x="19" y="52"/>
                  </a:cxn>
                  <a:cxn ang="0">
                    <a:pos x="23" y="52"/>
                  </a:cxn>
                  <a:cxn ang="0">
                    <a:pos x="26" y="53"/>
                  </a:cxn>
                  <a:cxn ang="0">
                    <a:pos x="29" y="52"/>
                  </a:cxn>
                  <a:cxn ang="0">
                    <a:pos x="32" y="52"/>
                  </a:cxn>
                  <a:cxn ang="0">
                    <a:pos x="36" y="51"/>
                  </a:cxn>
                  <a:cxn ang="0">
                    <a:pos x="38" y="49"/>
                  </a:cxn>
                  <a:cxn ang="0">
                    <a:pos x="41" y="47"/>
                  </a:cxn>
                  <a:cxn ang="0">
                    <a:pos x="44" y="45"/>
                  </a:cxn>
                  <a:cxn ang="0">
                    <a:pos x="46" y="43"/>
                  </a:cxn>
                  <a:cxn ang="0">
                    <a:pos x="48" y="40"/>
                  </a:cxn>
                  <a:cxn ang="0">
                    <a:pos x="49" y="37"/>
                  </a:cxn>
                  <a:cxn ang="0">
                    <a:pos x="50" y="34"/>
                  </a:cxn>
                  <a:cxn ang="0">
                    <a:pos x="51" y="31"/>
                  </a:cxn>
                  <a:cxn ang="0">
                    <a:pos x="51" y="27"/>
                  </a:cxn>
                </a:cxnLst>
                <a:rect l="0" t="0" r="r" b="b"/>
                <a:pathLst>
                  <a:path w="51" h="53">
                    <a:moveTo>
                      <a:pt x="51" y="26"/>
                    </a:moveTo>
                    <a:lnTo>
                      <a:pt x="51" y="26"/>
                    </a:lnTo>
                    <a:lnTo>
                      <a:pt x="51" y="25"/>
                    </a:lnTo>
                    <a:lnTo>
                      <a:pt x="51" y="24"/>
                    </a:lnTo>
                    <a:lnTo>
                      <a:pt x="51" y="23"/>
                    </a:lnTo>
                    <a:lnTo>
                      <a:pt x="51" y="22"/>
                    </a:lnTo>
                    <a:lnTo>
                      <a:pt x="51" y="21"/>
                    </a:lnTo>
                    <a:lnTo>
                      <a:pt x="51" y="20"/>
                    </a:lnTo>
                    <a:lnTo>
                      <a:pt x="50" y="19"/>
                    </a:lnTo>
                    <a:lnTo>
                      <a:pt x="50" y="18"/>
                    </a:lnTo>
                    <a:lnTo>
                      <a:pt x="50" y="17"/>
                    </a:lnTo>
                    <a:lnTo>
                      <a:pt x="49" y="16"/>
                    </a:lnTo>
                    <a:lnTo>
                      <a:pt x="49" y="15"/>
                    </a:lnTo>
                    <a:lnTo>
                      <a:pt x="48" y="14"/>
                    </a:lnTo>
                    <a:lnTo>
                      <a:pt x="48" y="13"/>
                    </a:lnTo>
                    <a:lnTo>
                      <a:pt x="47" y="12"/>
                    </a:lnTo>
                    <a:lnTo>
                      <a:pt x="47" y="11"/>
                    </a:lnTo>
                    <a:lnTo>
                      <a:pt x="46" y="11"/>
                    </a:lnTo>
                    <a:lnTo>
                      <a:pt x="46" y="10"/>
                    </a:lnTo>
                    <a:lnTo>
                      <a:pt x="45" y="9"/>
                    </a:lnTo>
                    <a:lnTo>
                      <a:pt x="44" y="8"/>
                    </a:lnTo>
                    <a:lnTo>
                      <a:pt x="44" y="7"/>
                    </a:lnTo>
                    <a:lnTo>
                      <a:pt x="43" y="7"/>
                    </a:lnTo>
                    <a:lnTo>
                      <a:pt x="43" y="6"/>
                    </a:lnTo>
                    <a:lnTo>
                      <a:pt x="42" y="6"/>
                    </a:lnTo>
                    <a:lnTo>
                      <a:pt x="41" y="5"/>
                    </a:lnTo>
                    <a:lnTo>
                      <a:pt x="40" y="5"/>
                    </a:lnTo>
                    <a:lnTo>
                      <a:pt x="40" y="4"/>
                    </a:lnTo>
                    <a:lnTo>
                      <a:pt x="39" y="4"/>
                    </a:lnTo>
                    <a:lnTo>
                      <a:pt x="38" y="3"/>
                    </a:lnTo>
                    <a:lnTo>
                      <a:pt x="37" y="3"/>
                    </a:lnTo>
                    <a:lnTo>
                      <a:pt x="36" y="2"/>
                    </a:lnTo>
                    <a:lnTo>
                      <a:pt x="35" y="2"/>
                    </a:lnTo>
                    <a:lnTo>
                      <a:pt x="34" y="1"/>
                    </a:lnTo>
                    <a:lnTo>
                      <a:pt x="33" y="1"/>
                    </a:lnTo>
                    <a:lnTo>
                      <a:pt x="32" y="1"/>
                    </a:lnTo>
                    <a:lnTo>
                      <a:pt x="31" y="1"/>
                    </a:lnTo>
                    <a:lnTo>
                      <a:pt x="30" y="1"/>
                    </a:lnTo>
                    <a:lnTo>
                      <a:pt x="29" y="0"/>
                    </a:lnTo>
                    <a:lnTo>
                      <a:pt x="28" y="0"/>
                    </a:lnTo>
                    <a:lnTo>
                      <a:pt x="27" y="0"/>
                    </a:lnTo>
                    <a:lnTo>
                      <a:pt x="26" y="0"/>
                    </a:lnTo>
                    <a:lnTo>
                      <a:pt x="25" y="0"/>
                    </a:lnTo>
                    <a:lnTo>
                      <a:pt x="24" y="0"/>
                    </a:lnTo>
                    <a:lnTo>
                      <a:pt x="23" y="0"/>
                    </a:lnTo>
                    <a:lnTo>
                      <a:pt x="22" y="1"/>
                    </a:lnTo>
                    <a:lnTo>
                      <a:pt x="21" y="1"/>
                    </a:lnTo>
                    <a:lnTo>
                      <a:pt x="20" y="1"/>
                    </a:lnTo>
                    <a:lnTo>
                      <a:pt x="19" y="1"/>
                    </a:lnTo>
                    <a:lnTo>
                      <a:pt x="18" y="1"/>
                    </a:lnTo>
                    <a:lnTo>
                      <a:pt x="17" y="2"/>
                    </a:lnTo>
                    <a:lnTo>
                      <a:pt x="16" y="2"/>
                    </a:lnTo>
                    <a:lnTo>
                      <a:pt x="15" y="2"/>
                    </a:lnTo>
                    <a:lnTo>
                      <a:pt x="15" y="3"/>
                    </a:lnTo>
                    <a:lnTo>
                      <a:pt x="14" y="3"/>
                    </a:lnTo>
                    <a:lnTo>
                      <a:pt x="13" y="3"/>
                    </a:lnTo>
                    <a:lnTo>
                      <a:pt x="12" y="4"/>
                    </a:lnTo>
                    <a:lnTo>
                      <a:pt x="11" y="5"/>
                    </a:lnTo>
                    <a:lnTo>
                      <a:pt x="10" y="5"/>
                    </a:lnTo>
                    <a:lnTo>
                      <a:pt x="10" y="6"/>
                    </a:lnTo>
                    <a:lnTo>
                      <a:pt x="9" y="6"/>
                    </a:lnTo>
                    <a:lnTo>
                      <a:pt x="9" y="7"/>
                    </a:lnTo>
                    <a:lnTo>
                      <a:pt x="8" y="7"/>
                    </a:lnTo>
                    <a:lnTo>
                      <a:pt x="7" y="8"/>
                    </a:lnTo>
                    <a:lnTo>
                      <a:pt x="7" y="9"/>
                    </a:lnTo>
                    <a:lnTo>
                      <a:pt x="6" y="9"/>
                    </a:lnTo>
                    <a:lnTo>
                      <a:pt x="6" y="10"/>
                    </a:lnTo>
                    <a:lnTo>
                      <a:pt x="5" y="11"/>
                    </a:lnTo>
                    <a:lnTo>
                      <a:pt x="4" y="12"/>
                    </a:lnTo>
                    <a:lnTo>
                      <a:pt x="4" y="13"/>
                    </a:lnTo>
                    <a:lnTo>
                      <a:pt x="3" y="14"/>
                    </a:lnTo>
                    <a:lnTo>
                      <a:pt x="3" y="15"/>
                    </a:lnTo>
                    <a:lnTo>
                      <a:pt x="2" y="16"/>
                    </a:lnTo>
                    <a:lnTo>
                      <a:pt x="2" y="17"/>
                    </a:lnTo>
                    <a:lnTo>
                      <a:pt x="2" y="18"/>
                    </a:lnTo>
                    <a:lnTo>
                      <a:pt x="1" y="19"/>
                    </a:lnTo>
                    <a:lnTo>
                      <a:pt x="1" y="20"/>
                    </a:lnTo>
                    <a:lnTo>
                      <a:pt x="0" y="21"/>
                    </a:lnTo>
                    <a:lnTo>
                      <a:pt x="0" y="22"/>
                    </a:lnTo>
                    <a:lnTo>
                      <a:pt x="0" y="23"/>
                    </a:lnTo>
                    <a:lnTo>
                      <a:pt x="0" y="24"/>
                    </a:lnTo>
                    <a:lnTo>
                      <a:pt x="0" y="25"/>
                    </a:lnTo>
                    <a:lnTo>
                      <a:pt x="0" y="26"/>
                    </a:lnTo>
                    <a:lnTo>
                      <a:pt x="0" y="27"/>
                    </a:lnTo>
                    <a:lnTo>
                      <a:pt x="0" y="28"/>
                    </a:lnTo>
                    <a:lnTo>
                      <a:pt x="0" y="29"/>
                    </a:lnTo>
                    <a:lnTo>
                      <a:pt x="0" y="30"/>
                    </a:lnTo>
                    <a:lnTo>
                      <a:pt x="0" y="31"/>
                    </a:lnTo>
                    <a:lnTo>
                      <a:pt x="1" y="32"/>
                    </a:lnTo>
                    <a:lnTo>
                      <a:pt x="1" y="33"/>
                    </a:lnTo>
                    <a:lnTo>
                      <a:pt x="1" y="34"/>
                    </a:lnTo>
                    <a:lnTo>
                      <a:pt x="2" y="35"/>
                    </a:lnTo>
                    <a:lnTo>
                      <a:pt x="2" y="36"/>
                    </a:lnTo>
                    <a:lnTo>
                      <a:pt x="2" y="37"/>
                    </a:lnTo>
                    <a:lnTo>
                      <a:pt x="3" y="38"/>
                    </a:lnTo>
                    <a:lnTo>
                      <a:pt x="3" y="39"/>
                    </a:lnTo>
                    <a:lnTo>
                      <a:pt x="4" y="40"/>
                    </a:lnTo>
                    <a:lnTo>
                      <a:pt x="4" y="41"/>
                    </a:lnTo>
                    <a:lnTo>
                      <a:pt x="5" y="42"/>
                    </a:lnTo>
                    <a:lnTo>
                      <a:pt x="6" y="43"/>
                    </a:lnTo>
                    <a:lnTo>
                      <a:pt x="7" y="44"/>
                    </a:lnTo>
                    <a:lnTo>
                      <a:pt x="7" y="45"/>
                    </a:lnTo>
                    <a:lnTo>
                      <a:pt x="8" y="45"/>
                    </a:lnTo>
                    <a:lnTo>
                      <a:pt x="9" y="46"/>
                    </a:lnTo>
                    <a:lnTo>
                      <a:pt x="10" y="47"/>
                    </a:lnTo>
                    <a:lnTo>
                      <a:pt x="11" y="48"/>
                    </a:lnTo>
                    <a:lnTo>
                      <a:pt x="12" y="48"/>
                    </a:lnTo>
                    <a:lnTo>
                      <a:pt x="12" y="49"/>
                    </a:lnTo>
                    <a:lnTo>
                      <a:pt x="13" y="49"/>
                    </a:lnTo>
                    <a:lnTo>
                      <a:pt x="14" y="50"/>
                    </a:lnTo>
                    <a:lnTo>
                      <a:pt x="15" y="50"/>
                    </a:lnTo>
                    <a:lnTo>
                      <a:pt x="15" y="51"/>
                    </a:lnTo>
                    <a:lnTo>
                      <a:pt x="16" y="51"/>
                    </a:lnTo>
                    <a:lnTo>
                      <a:pt x="17" y="51"/>
                    </a:lnTo>
                    <a:lnTo>
                      <a:pt x="18" y="51"/>
                    </a:lnTo>
                    <a:lnTo>
                      <a:pt x="18" y="52"/>
                    </a:lnTo>
                    <a:lnTo>
                      <a:pt x="19" y="52"/>
                    </a:lnTo>
                    <a:lnTo>
                      <a:pt x="20" y="52"/>
                    </a:lnTo>
                    <a:lnTo>
                      <a:pt x="21" y="52"/>
                    </a:lnTo>
                    <a:lnTo>
                      <a:pt x="22" y="52"/>
                    </a:lnTo>
                    <a:lnTo>
                      <a:pt x="23" y="52"/>
                    </a:lnTo>
                    <a:lnTo>
                      <a:pt x="23" y="53"/>
                    </a:lnTo>
                    <a:lnTo>
                      <a:pt x="24" y="53"/>
                    </a:lnTo>
                    <a:lnTo>
                      <a:pt x="25" y="53"/>
                    </a:lnTo>
                    <a:lnTo>
                      <a:pt x="26" y="53"/>
                    </a:lnTo>
                    <a:lnTo>
                      <a:pt x="27" y="53"/>
                    </a:lnTo>
                    <a:lnTo>
                      <a:pt x="28" y="53"/>
                    </a:lnTo>
                    <a:lnTo>
                      <a:pt x="29" y="52"/>
                    </a:lnTo>
                    <a:lnTo>
                      <a:pt x="30" y="52"/>
                    </a:lnTo>
                    <a:lnTo>
                      <a:pt x="31" y="52"/>
                    </a:lnTo>
                    <a:lnTo>
                      <a:pt x="32" y="52"/>
                    </a:lnTo>
                    <a:lnTo>
                      <a:pt x="33" y="52"/>
                    </a:lnTo>
                    <a:lnTo>
                      <a:pt x="34" y="51"/>
                    </a:lnTo>
                    <a:lnTo>
                      <a:pt x="35" y="51"/>
                    </a:lnTo>
                    <a:lnTo>
                      <a:pt x="36" y="51"/>
                    </a:lnTo>
                    <a:lnTo>
                      <a:pt x="37" y="50"/>
                    </a:lnTo>
                    <a:lnTo>
                      <a:pt x="38" y="50"/>
                    </a:lnTo>
                    <a:lnTo>
                      <a:pt x="38" y="49"/>
                    </a:lnTo>
                    <a:lnTo>
                      <a:pt x="39" y="49"/>
                    </a:lnTo>
                    <a:lnTo>
                      <a:pt x="40" y="48"/>
                    </a:lnTo>
                    <a:lnTo>
                      <a:pt x="41" y="47"/>
                    </a:lnTo>
                    <a:lnTo>
                      <a:pt x="42" y="47"/>
                    </a:lnTo>
                    <a:lnTo>
                      <a:pt x="43" y="46"/>
                    </a:lnTo>
                    <a:lnTo>
                      <a:pt x="44" y="45"/>
                    </a:lnTo>
                    <a:lnTo>
                      <a:pt x="45" y="44"/>
                    </a:lnTo>
                    <a:lnTo>
                      <a:pt x="45" y="43"/>
                    </a:lnTo>
                    <a:lnTo>
                      <a:pt x="46" y="43"/>
                    </a:lnTo>
                    <a:lnTo>
                      <a:pt x="46" y="42"/>
                    </a:lnTo>
                    <a:lnTo>
                      <a:pt x="47" y="42"/>
                    </a:lnTo>
                    <a:lnTo>
                      <a:pt x="47" y="41"/>
                    </a:lnTo>
                    <a:lnTo>
                      <a:pt x="48" y="40"/>
                    </a:lnTo>
                    <a:lnTo>
                      <a:pt x="48" y="39"/>
                    </a:lnTo>
                    <a:lnTo>
                      <a:pt x="49" y="38"/>
                    </a:lnTo>
                    <a:lnTo>
                      <a:pt x="49" y="37"/>
                    </a:lnTo>
                    <a:lnTo>
                      <a:pt x="50" y="36"/>
                    </a:lnTo>
                    <a:lnTo>
                      <a:pt x="50" y="35"/>
                    </a:lnTo>
                    <a:lnTo>
                      <a:pt x="50" y="34"/>
                    </a:lnTo>
                    <a:lnTo>
                      <a:pt x="51" y="33"/>
                    </a:lnTo>
                    <a:lnTo>
                      <a:pt x="51" y="32"/>
                    </a:lnTo>
                    <a:lnTo>
                      <a:pt x="51" y="31"/>
                    </a:lnTo>
                    <a:lnTo>
                      <a:pt x="51" y="30"/>
                    </a:lnTo>
                    <a:lnTo>
                      <a:pt x="51" y="29"/>
                    </a:lnTo>
                    <a:lnTo>
                      <a:pt x="51" y="28"/>
                    </a:lnTo>
                    <a:lnTo>
                      <a:pt x="51" y="27"/>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93" name="Freeform 3981"/>
              <p:cNvSpPr>
                <a:spLocks/>
              </p:cNvSpPr>
              <p:nvPr/>
            </p:nvSpPr>
            <p:spPr bwMode="auto">
              <a:xfrm>
                <a:off x="4119" y="1554"/>
                <a:ext cx="8" cy="44"/>
              </a:xfrm>
              <a:custGeom>
                <a:avLst/>
                <a:gdLst/>
                <a:ahLst/>
                <a:cxnLst>
                  <a:cxn ang="0">
                    <a:pos x="0" y="8"/>
                  </a:cxn>
                  <a:cxn ang="0">
                    <a:pos x="3" y="6"/>
                  </a:cxn>
                  <a:cxn ang="0">
                    <a:pos x="8" y="0"/>
                  </a:cxn>
                  <a:cxn ang="0">
                    <a:pos x="8" y="44"/>
                  </a:cxn>
                </a:cxnLst>
                <a:rect l="0" t="0" r="r" b="b"/>
                <a:pathLst>
                  <a:path w="8" h="44">
                    <a:moveTo>
                      <a:pt x="0" y="8"/>
                    </a:moveTo>
                    <a:lnTo>
                      <a:pt x="3" y="6"/>
                    </a:lnTo>
                    <a:lnTo>
                      <a:pt x="8" y="0"/>
                    </a:lnTo>
                    <a:lnTo>
                      <a:pt x="8" y="4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92" name="Freeform 3980"/>
              <p:cNvSpPr>
                <a:spLocks/>
              </p:cNvSpPr>
              <p:nvPr/>
            </p:nvSpPr>
            <p:spPr bwMode="auto">
              <a:xfrm>
                <a:off x="4147" y="1587"/>
                <a:ext cx="8" cy="7"/>
              </a:xfrm>
              <a:custGeom>
                <a:avLst/>
                <a:gdLst/>
                <a:ahLst/>
                <a:cxnLst>
                  <a:cxn ang="0">
                    <a:pos x="1" y="0"/>
                  </a:cxn>
                  <a:cxn ang="0">
                    <a:pos x="3" y="0"/>
                  </a:cxn>
                  <a:cxn ang="0">
                    <a:pos x="5" y="0"/>
                  </a:cxn>
                  <a:cxn ang="0">
                    <a:pos x="6" y="1"/>
                  </a:cxn>
                  <a:cxn ang="0">
                    <a:pos x="7" y="1"/>
                  </a:cxn>
                  <a:cxn ang="0">
                    <a:pos x="7" y="2"/>
                  </a:cxn>
                  <a:cxn ang="0">
                    <a:pos x="8" y="3"/>
                  </a:cxn>
                  <a:cxn ang="0">
                    <a:pos x="8" y="3"/>
                  </a:cxn>
                  <a:cxn ang="0">
                    <a:pos x="8" y="4"/>
                  </a:cxn>
                  <a:cxn ang="0">
                    <a:pos x="8" y="6"/>
                  </a:cxn>
                  <a:cxn ang="0">
                    <a:pos x="7" y="7"/>
                  </a:cxn>
                  <a:cxn ang="0">
                    <a:pos x="6" y="7"/>
                  </a:cxn>
                  <a:cxn ang="0">
                    <a:pos x="6" y="7"/>
                  </a:cxn>
                  <a:cxn ang="0">
                    <a:pos x="5" y="7"/>
                  </a:cxn>
                  <a:cxn ang="0">
                    <a:pos x="5" y="6"/>
                  </a:cxn>
                  <a:cxn ang="0">
                    <a:pos x="5" y="5"/>
                  </a:cxn>
                  <a:cxn ang="0">
                    <a:pos x="5" y="4"/>
                  </a:cxn>
                  <a:cxn ang="0">
                    <a:pos x="4" y="3"/>
                  </a:cxn>
                  <a:cxn ang="0">
                    <a:pos x="3" y="1"/>
                  </a:cxn>
                  <a:cxn ang="0">
                    <a:pos x="2" y="0"/>
                  </a:cxn>
                  <a:cxn ang="0">
                    <a:pos x="0" y="0"/>
                  </a:cxn>
                </a:cxnLst>
                <a:rect l="0" t="0" r="r" b="b"/>
                <a:pathLst>
                  <a:path w="8" h="7">
                    <a:moveTo>
                      <a:pt x="1" y="0"/>
                    </a:moveTo>
                    <a:lnTo>
                      <a:pt x="3" y="0"/>
                    </a:lnTo>
                    <a:lnTo>
                      <a:pt x="5" y="0"/>
                    </a:lnTo>
                    <a:lnTo>
                      <a:pt x="6" y="1"/>
                    </a:lnTo>
                    <a:lnTo>
                      <a:pt x="7" y="1"/>
                    </a:lnTo>
                    <a:lnTo>
                      <a:pt x="7" y="2"/>
                    </a:lnTo>
                    <a:lnTo>
                      <a:pt x="8" y="3"/>
                    </a:lnTo>
                    <a:lnTo>
                      <a:pt x="8" y="4"/>
                    </a:lnTo>
                    <a:lnTo>
                      <a:pt x="8" y="6"/>
                    </a:lnTo>
                    <a:lnTo>
                      <a:pt x="7" y="7"/>
                    </a:lnTo>
                    <a:lnTo>
                      <a:pt x="6" y="7"/>
                    </a:lnTo>
                    <a:lnTo>
                      <a:pt x="5" y="7"/>
                    </a:lnTo>
                    <a:lnTo>
                      <a:pt x="5" y="6"/>
                    </a:lnTo>
                    <a:lnTo>
                      <a:pt x="5" y="5"/>
                    </a:lnTo>
                    <a:lnTo>
                      <a:pt x="5" y="4"/>
                    </a:lnTo>
                    <a:lnTo>
                      <a:pt x="4" y="3"/>
                    </a:lnTo>
                    <a:lnTo>
                      <a:pt x="3" y="1"/>
                    </a:lnTo>
                    <a:lnTo>
                      <a:pt x="2" y="0"/>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91" name="Line 3979"/>
              <p:cNvSpPr>
                <a:spLocks noChangeShapeType="1"/>
              </p:cNvSpPr>
              <p:nvPr/>
            </p:nvSpPr>
            <p:spPr bwMode="auto">
              <a:xfrm>
                <a:off x="4155" y="1590"/>
                <a:ext cx="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90" name="Line 3978"/>
              <p:cNvSpPr>
                <a:spLocks noChangeShapeType="1"/>
              </p:cNvSpPr>
              <p:nvPr/>
            </p:nvSpPr>
            <p:spPr bwMode="auto">
              <a:xfrm flipV="1">
                <a:off x="4154" y="1589"/>
                <a:ext cx="1" cy="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89" name="Line 3977"/>
              <p:cNvSpPr>
                <a:spLocks noChangeShapeType="1"/>
              </p:cNvSpPr>
              <p:nvPr/>
            </p:nvSpPr>
            <p:spPr bwMode="auto">
              <a:xfrm>
                <a:off x="4154" y="1588"/>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88" name="Line 3976"/>
              <p:cNvSpPr>
                <a:spLocks noChangeShapeType="1"/>
              </p:cNvSpPr>
              <p:nvPr/>
            </p:nvSpPr>
            <p:spPr bwMode="auto">
              <a:xfrm flipV="1">
                <a:off x="4153" y="1588"/>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87" name="Line 3975"/>
              <p:cNvSpPr>
                <a:spLocks noChangeShapeType="1"/>
              </p:cNvSpPr>
              <p:nvPr/>
            </p:nvSpPr>
            <p:spPr bwMode="auto">
              <a:xfrm>
                <a:off x="4152" y="1588"/>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86" name="Line 3974"/>
              <p:cNvSpPr>
                <a:spLocks noChangeShapeType="1"/>
              </p:cNvSpPr>
              <p:nvPr/>
            </p:nvSpPr>
            <p:spPr bwMode="auto">
              <a:xfrm flipV="1">
                <a:off x="4152" y="1587"/>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85" name="Line 3973"/>
              <p:cNvSpPr>
                <a:spLocks noChangeShapeType="1"/>
              </p:cNvSpPr>
              <p:nvPr/>
            </p:nvSpPr>
            <p:spPr bwMode="auto">
              <a:xfrm>
                <a:off x="4151" y="1587"/>
                <a:ext cx="1"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84" name="Line 3972"/>
              <p:cNvSpPr>
                <a:spLocks noChangeShapeType="1"/>
              </p:cNvSpPr>
              <p:nvPr/>
            </p:nvSpPr>
            <p:spPr bwMode="auto">
              <a:xfrm flipV="1">
                <a:off x="4151" y="1587"/>
                <a:ext cx="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83" name="Line 3971"/>
              <p:cNvSpPr>
                <a:spLocks noChangeShapeType="1"/>
              </p:cNvSpPr>
              <p:nvPr/>
            </p:nvSpPr>
            <p:spPr bwMode="auto">
              <a:xfrm>
                <a:off x="4150" y="1587"/>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82" name="Line 3970"/>
              <p:cNvSpPr>
                <a:spLocks noChangeShapeType="1"/>
              </p:cNvSpPr>
              <p:nvPr/>
            </p:nvSpPr>
            <p:spPr bwMode="auto">
              <a:xfrm>
                <a:off x="4150" y="1587"/>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81" name="Line 3969"/>
              <p:cNvSpPr>
                <a:spLocks noChangeShapeType="1"/>
              </p:cNvSpPr>
              <p:nvPr/>
            </p:nvSpPr>
            <p:spPr bwMode="auto">
              <a:xfrm>
                <a:off x="4149" y="1587"/>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80" name="Line 3968"/>
              <p:cNvSpPr>
                <a:spLocks noChangeShapeType="1"/>
              </p:cNvSpPr>
              <p:nvPr/>
            </p:nvSpPr>
            <p:spPr bwMode="auto">
              <a:xfrm flipH="1">
                <a:off x="4150" y="1587"/>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79" name="Line 3967"/>
              <p:cNvSpPr>
                <a:spLocks noChangeShapeType="1"/>
              </p:cNvSpPr>
              <p:nvPr/>
            </p:nvSpPr>
            <p:spPr bwMode="auto">
              <a:xfrm>
                <a:off x="4150" y="1588"/>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78" name="Line 3966"/>
              <p:cNvSpPr>
                <a:spLocks noChangeShapeType="1"/>
              </p:cNvSpPr>
              <p:nvPr/>
            </p:nvSpPr>
            <p:spPr bwMode="auto">
              <a:xfrm flipH="1">
                <a:off x="4150" y="1588"/>
                <a:ext cx="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77" name="Line 3965"/>
              <p:cNvSpPr>
                <a:spLocks noChangeShapeType="1"/>
              </p:cNvSpPr>
              <p:nvPr/>
            </p:nvSpPr>
            <p:spPr bwMode="auto">
              <a:xfrm>
                <a:off x="4151" y="1589"/>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76" name="Line 3964"/>
              <p:cNvSpPr>
                <a:spLocks noChangeShapeType="1"/>
              </p:cNvSpPr>
              <p:nvPr/>
            </p:nvSpPr>
            <p:spPr bwMode="auto">
              <a:xfrm flipH="1">
                <a:off x="4151" y="1590"/>
                <a:ext cx="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75" name="Line 3963"/>
              <p:cNvSpPr>
                <a:spLocks noChangeShapeType="1"/>
              </p:cNvSpPr>
              <p:nvPr/>
            </p:nvSpPr>
            <p:spPr bwMode="auto">
              <a:xfrm>
                <a:off x="4152" y="1590"/>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74" name="Line 3962"/>
              <p:cNvSpPr>
                <a:spLocks noChangeShapeType="1"/>
              </p:cNvSpPr>
              <p:nvPr/>
            </p:nvSpPr>
            <p:spPr bwMode="auto">
              <a:xfrm flipH="1">
                <a:off x="4152" y="1591"/>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73" name="Line 3961"/>
              <p:cNvSpPr>
                <a:spLocks noChangeShapeType="1"/>
              </p:cNvSpPr>
              <p:nvPr/>
            </p:nvSpPr>
            <p:spPr bwMode="auto">
              <a:xfrm>
                <a:off x="4152" y="1592"/>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72" name="Line 3960"/>
              <p:cNvSpPr>
                <a:spLocks noChangeShapeType="1"/>
              </p:cNvSpPr>
              <p:nvPr/>
            </p:nvSpPr>
            <p:spPr bwMode="auto">
              <a:xfrm flipH="1">
                <a:off x="4152" y="1593"/>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71" name="Line 3959"/>
              <p:cNvSpPr>
                <a:spLocks noChangeShapeType="1"/>
              </p:cNvSpPr>
              <p:nvPr/>
            </p:nvSpPr>
            <p:spPr bwMode="auto">
              <a:xfrm>
                <a:off x="4152" y="1594"/>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70" name="Freeform 3958"/>
              <p:cNvSpPr>
                <a:spLocks/>
              </p:cNvSpPr>
              <p:nvPr/>
            </p:nvSpPr>
            <p:spPr bwMode="auto">
              <a:xfrm>
                <a:off x="4182" y="1553"/>
                <a:ext cx="8" cy="29"/>
              </a:xfrm>
              <a:custGeom>
                <a:avLst/>
                <a:gdLst/>
                <a:ahLst/>
                <a:cxnLst>
                  <a:cxn ang="0">
                    <a:pos x="8" y="0"/>
                  </a:cxn>
                  <a:cxn ang="0">
                    <a:pos x="8" y="3"/>
                  </a:cxn>
                  <a:cxn ang="0">
                    <a:pos x="7" y="11"/>
                  </a:cxn>
                  <a:cxn ang="0">
                    <a:pos x="5" y="17"/>
                  </a:cxn>
                  <a:cxn ang="0">
                    <a:pos x="3" y="22"/>
                  </a:cxn>
                  <a:cxn ang="0">
                    <a:pos x="2" y="26"/>
                  </a:cxn>
                  <a:cxn ang="0">
                    <a:pos x="0" y="29"/>
                  </a:cxn>
                </a:cxnLst>
                <a:rect l="0" t="0" r="r" b="b"/>
                <a:pathLst>
                  <a:path w="8" h="29">
                    <a:moveTo>
                      <a:pt x="8" y="0"/>
                    </a:moveTo>
                    <a:lnTo>
                      <a:pt x="8" y="3"/>
                    </a:lnTo>
                    <a:lnTo>
                      <a:pt x="7" y="11"/>
                    </a:lnTo>
                    <a:lnTo>
                      <a:pt x="5" y="17"/>
                    </a:lnTo>
                    <a:lnTo>
                      <a:pt x="3" y="22"/>
                    </a:lnTo>
                    <a:lnTo>
                      <a:pt x="2" y="26"/>
                    </a:lnTo>
                    <a:lnTo>
                      <a:pt x="0"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69" name="Freeform 3957"/>
              <p:cNvSpPr>
                <a:spLocks/>
              </p:cNvSpPr>
              <p:nvPr/>
            </p:nvSpPr>
            <p:spPr bwMode="auto">
              <a:xfrm>
                <a:off x="4182" y="1566"/>
                <a:ext cx="15" cy="34"/>
              </a:xfrm>
              <a:custGeom>
                <a:avLst/>
                <a:gdLst/>
                <a:ahLst/>
                <a:cxnLst>
                  <a:cxn ang="0">
                    <a:pos x="5" y="3"/>
                  </a:cxn>
                  <a:cxn ang="0">
                    <a:pos x="15" y="1"/>
                  </a:cxn>
                  <a:cxn ang="0">
                    <a:pos x="14" y="0"/>
                  </a:cxn>
                  <a:cxn ang="0">
                    <a:pos x="13" y="4"/>
                  </a:cxn>
                  <a:cxn ang="0">
                    <a:pos x="12" y="9"/>
                  </a:cxn>
                  <a:cxn ang="0">
                    <a:pos x="11" y="13"/>
                  </a:cxn>
                  <a:cxn ang="0">
                    <a:pos x="9" y="18"/>
                  </a:cxn>
                  <a:cxn ang="0">
                    <a:pos x="8" y="21"/>
                  </a:cxn>
                  <a:cxn ang="0">
                    <a:pos x="5" y="26"/>
                  </a:cxn>
                  <a:cxn ang="0">
                    <a:pos x="4" y="29"/>
                  </a:cxn>
                  <a:cxn ang="0">
                    <a:pos x="2" y="32"/>
                  </a:cxn>
                  <a:cxn ang="0">
                    <a:pos x="0" y="34"/>
                  </a:cxn>
                </a:cxnLst>
                <a:rect l="0" t="0" r="r" b="b"/>
                <a:pathLst>
                  <a:path w="15" h="34">
                    <a:moveTo>
                      <a:pt x="5" y="3"/>
                    </a:moveTo>
                    <a:lnTo>
                      <a:pt x="15" y="1"/>
                    </a:lnTo>
                    <a:lnTo>
                      <a:pt x="14" y="0"/>
                    </a:lnTo>
                    <a:lnTo>
                      <a:pt x="13" y="4"/>
                    </a:lnTo>
                    <a:lnTo>
                      <a:pt x="12" y="9"/>
                    </a:lnTo>
                    <a:lnTo>
                      <a:pt x="11" y="13"/>
                    </a:lnTo>
                    <a:lnTo>
                      <a:pt x="9" y="18"/>
                    </a:lnTo>
                    <a:lnTo>
                      <a:pt x="8" y="21"/>
                    </a:lnTo>
                    <a:lnTo>
                      <a:pt x="5" y="26"/>
                    </a:lnTo>
                    <a:lnTo>
                      <a:pt x="4" y="29"/>
                    </a:lnTo>
                    <a:lnTo>
                      <a:pt x="2" y="32"/>
                    </a:lnTo>
                    <a:lnTo>
                      <a:pt x="0" y="3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68" name="Freeform 3956"/>
              <p:cNvSpPr>
                <a:spLocks/>
              </p:cNvSpPr>
              <p:nvPr/>
            </p:nvSpPr>
            <p:spPr bwMode="auto">
              <a:xfrm>
                <a:off x="4187" y="1575"/>
                <a:ext cx="26" cy="24"/>
              </a:xfrm>
              <a:custGeom>
                <a:avLst/>
                <a:gdLst/>
                <a:ahLst/>
                <a:cxnLst>
                  <a:cxn ang="0">
                    <a:pos x="0" y="0"/>
                  </a:cxn>
                  <a:cxn ang="0">
                    <a:pos x="19" y="24"/>
                  </a:cxn>
                  <a:cxn ang="0">
                    <a:pos x="26" y="24"/>
                  </a:cxn>
                  <a:cxn ang="0">
                    <a:pos x="25" y="24"/>
                  </a:cxn>
                  <a:cxn ang="0">
                    <a:pos x="19" y="23"/>
                  </a:cxn>
                  <a:cxn ang="0">
                    <a:pos x="16" y="20"/>
                  </a:cxn>
                </a:cxnLst>
                <a:rect l="0" t="0" r="r" b="b"/>
                <a:pathLst>
                  <a:path w="26" h="24">
                    <a:moveTo>
                      <a:pt x="0" y="0"/>
                    </a:moveTo>
                    <a:lnTo>
                      <a:pt x="19" y="24"/>
                    </a:lnTo>
                    <a:lnTo>
                      <a:pt x="26" y="24"/>
                    </a:lnTo>
                    <a:lnTo>
                      <a:pt x="25" y="24"/>
                    </a:lnTo>
                    <a:lnTo>
                      <a:pt x="19" y="23"/>
                    </a:lnTo>
                    <a:lnTo>
                      <a:pt x="16" y="2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67" name="Freeform 3955"/>
              <p:cNvSpPr>
                <a:spLocks/>
              </p:cNvSpPr>
              <p:nvPr/>
            </p:nvSpPr>
            <p:spPr bwMode="auto">
              <a:xfrm>
                <a:off x="4201" y="1549"/>
                <a:ext cx="1" cy="40"/>
              </a:xfrm>
              <a:custGeom>
                <a:avLst/>
                <a:gdLst/>
                <a:ahLst/>
                <a:cxnLst>
                  <a:cxn ang="0">
                    <a:pos x="0" y="0"/>
                  </a:cxn>
                  <a:cxn ang="0">
                    <a:pos x="1" y="2"/>
                  </a:cxn>
                  <a:cxn ang="0">
                    <a:pos x="0" y="4"/>
                  </a:cxn>
                  <a:cxn ang="0">
                    <a:pos x="0" y="40"/>
                  </a:cxn>
                  <a:cxn ang="0">
                    <a:pos x="0" y="38"/>
                  </a:cxn>
                  <a:cxn ang="0">
                    <a:pos x="0" y="33"/>
                  </a:cxn>
                </a:cxnLst>
                <a:rect l="0" t="0" r="r" b="b"/>
                <a:pathLst>
                  <a:path w="1" h="40">
                    <a:moveTo>
                      <a:pt x="0" y="0"/>
                    </a:moveTo>
                    <a:lnTo>
                      <a:pt x="1" y="2"/>
                    </a:lnTo>
                    <a:lnTo>
                      <a:pt x="0" y="4"/>
                    </a:lnTo>
                    <a:lnTo>
                      <a:pt x="0" y="40"/>
                    </a:lnTo>
                    <a:lnTo>
                      <a:pt x="0" y="38"/>
                    </a:lnTo>
                    <a:lnTo>
                      <a:pt x="0" y="3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66" name="Freeform 3954"/>
              <p:cNvSpPr>
                <a:spLocks/>
              </p:cNvSpPr>
              <p:nvPr/>
            </p:nvSpPr>
            <p:spPr bwMode="auto">
              <a:xfrm>
                <a:off x="4204" y="1567"/>
                <a:ext cx="7" cy="10"/>
              </a:xfrm>
              <a:custGeom>
                <a:avLst/>
                <a:gdLst/>
                <a:ahLst/>
                <a:cxnLst>
                  <a:cxn ang="0">
                    <a:pos x="0" y="0"/>
                  </a:cxn>
                  <a:cxn ang="0">
                    <a:pos x="0" y="1"/>
                  </a:cxn>
                  <a:cxn ang="0">
                    <a:pos x="6" y="8"/>
                  </a:cxn>
                  <a:cxn ang="0">
                    <a:pos x="7" y="10"/>
                  </a:cxn>
                </a:cxnLst>
                <a:rect l="0" t="0" r="r" b="b"/>
                <a:pathLst>
                  <a:path w="7" h="10">
                    <a:moveTo>
                      <a:pt x="0" y="0"/>
                    </a:moveTo>
                    <a:lnTo>
                      <a:pt x="0" y="1"/>
                    </a:lnTo>
                    <a:lnTo>
                      <a:pt x="6" y="8"/>
                    </a:lnTo>
                    <a:lnTo>
                      <a:pt x="7"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65" name="Freeform 3953"/>
              <p:cNvSpPr>
                <a:spLocks/>
              </p:cNvSpPr>
              <p:nvPr/>
            </p:nvSpPr>
            <p:spPr bwMode="auto">
              <a:xfrm>
                <a:off x="4219" y="1556"/>
                <a:ext cx="11" cy="32"/>
              </a:xfrm>
              <a:custGeom>
                <a:avLst/>
                <a:gdLst/>
                <a:ahLst/>
                <a:cxnLst>
                  <a:cxn ang="0">
                    <a:pos x="0" y="3"/>
                  </a:cxn>
                  <a:cxn ang="0">
                    <a:pos x="10" y="1"/>
                  </a:cxn>
                  <a:cxn ang="0">
                    <a:pos x="9" y="0"/>
                  </a:cxn>
                  <a:cxn ang="0">
                    <a:pos x="8" y="1"/>
                  </a:cxn>
                  <a:cxn ang="0">
                    <a:pos x="6" y="2"/>
                  </a:cxn>
                  <a:cxn ang="0">
                    <a:pos x="6" y="28"/>
                  </a:cxn>
                  <a:cxn ang="0">
                    <a:pos x="0" y="32"/>
                  </a:cxn>
                  <a:cxn ang="0">
                    <a:pos x="11" y="24"/>
                  </a:cxn>
                </a:cxnLst>
                <a:rect l="0" t="0" r="r" b="b"/>
                <a:pathLst>
                  <a:path w="11" h="32">
                    <a:moveTo>
                      <a:pt x="0" y="3"/>
                    </a:moveTo>
                    <a:lnTo>
                      <a:pt x="10" y="1"/>
                    </a:lnTo>
                    <a:lnTo>
                      <a:pt x="9" y="0"/>
                    </a:lnTo>
                    <a:lnTo>
                      <a:pt x="8" y="1"/>
                    </a:lnTo>
                    <a:lnTo>
                      <a:pt x="6" y="2"/>
                    </a:lnTo>
                    <a:lnTo>
                      <a:pt x="6" y="28"/>
                    </a:lnTo>
                    <a:lnTo>
                      <a:pt x="0" y="32"/>
                    </a:lnTo>
                    <a:lnTo>
                      <a:pt x="11" y="2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64" name="Freeform 3952"/>
              <p:cNvSpPr>
                <a:spLocks/>
              </p:cNvSpPr>
              <p:nvPr/>
            </p:nvSpPr>
            <p:spPr bwMode="auto">
              <a:xfrm>
                <a:off x="4219" y="1570"/>
                <a:ext cx="9" cy="2"/>
              </a:xfrm>
              <a:custGeom>
                <a:avLst/>
                <a:gdLst/>
                <a:ahLst/>
                <a:cxnLst>
                  <a:cxn ang="0">
                    <a:pos x="9" y="0"/>
                  </a:cxn>
                  <a:cxn ang="0">
                    <a:pos x="9" y="0"/>
                  </a:cxn>
                  <a:cxn ang="0">
                    <a:pos x="0" y="2"/>
                  </a:cxn>
                </a:cxnLst>
                <a:rect l="0" t="0" r="r" b="b"/>
                <a:pathLst>
                  <a:path w="9" h="2">
                    <a:moveTo>
                      <a:pt x="9" y="0"/>
                    </a:moveTo>
                    <a:lnTo>
                      <a:pt x="9" y="0"/>
                    </a:lnTo>
                    <a:lnTo>
                      <a:pt x="0" y="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63" name="Line 3951"/>
              <p:cNvSpPr>
                <a:spLocks noChangeShapeType="1"/>
              </p:cNvSpPr>
              <p:nvPr/>
            </p:nvSpPr>
            <p:spPr bwMode="auto">
              <a:xfrm flipV="1">
                <a:off x="4234" y="1563"/>
                <a:ext cx="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62" name="Line 3950"/>
              <p:cNvSpPr>
                <a:spLocks noChangeShapeType="1"/>
              </p:cNvSpPr>
              <p:nvPr/>
            </p:nvSpPr>
            <p:spPr bwMode="auto">
              <a:xfrm>
                <a:off x="4238" y="1555"/>
                <a:ext cx="1" cy="4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61" name="Freeform 3949"/>
              <p:cNvSpPr>
                <a:spLocks/>
              </p:cNvSpPr>
              <p:nvPr/>
            </p:nvSpPr>
            <p:spPr bwMode="auto">
              <a:xfrm>
                <a:off x="4231" y="1584"/>
                <a:ext cx="15" cy="2"/>
              </a:xfrm>
              <a:custGeom>
                <a:avLst/>
                <a:gdLst/>
                <a:ahLst/>
                <a:cxnLst>
                  <a:cxn ang="0">
                    <a:pos x="0" y="2"/>
                  </a:cxn>
                  <a:cxn ang="0">
                    <a:pos x="1" y="2"/>
                  </a:cxn>
                  <a:cxn ang="0">
                    <a:pos x="15" y="0"/>
                  </a:cxn>
                  <a:cxn ang="0">
                    <a:pos x="14" y="0"/>
                  </a:cxn>
                  <a:cxn ang="0">
                    <a:pos x="12" y="0"/>
                  </a:cxn>
                </a:cxnLst>
                <a:rect l="0" t="0" r="r" b="b"/>
                <a:pathLst>
                  <a:path w="15" h="2">
                    <a:moveTo>
                      <a:pt x="0" y="2"/>
                    </a:moveTo>
                    <a:lnTo>
                      <a:pt x="1" y="2"/>
                    </a:lnTo>
                    <a:lnTo>
                      <a:pt x="15" y="0"/>
                    </a:lnTo>
                    <a:lnTo>
                      <a:pt x="14" y="0"/>
                    </a:lnTo>
                    <a:lnTo>
                      <a:pt x="12"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60" name="Freeform 3948"/>
              <p:cNvSpPr>
                <a:spLocks/>
              </p:cNvSpPr>
              <p:nvPr/>
            </p:nvSpPr>
            <p:spPr bwMode="auto">
              <a:xfrm>
                <a:off x="4225" y="1594"/>
                <a:ext cx="24" cy="3"/>
              </a:xfrm>
              <a:custGeom>
                <a:avLst/>
                <a:gdLst/>
                <a:ahLst/>
                <a:cxnLst>
                  <a:cxn ang="0">
                    <a:pos x="0" y="3"/>
                  </a:cxn>
                  <a:cxn ang="0">
                    <a:pos x="24" y="1"/>
                  </a:cxn>
                  <a:cxn ang="0">
                    <a:pos x="23" y="0"/>
                  </a:cxn>
                  <a:cxn ang="0">
                    <a:pos x="20" y="1"/>
                  </a:cxn>
                </a:cxnLst>
                <a:rect l="0" t="0" r="r" b="b"/>
                <a:pathLst>
                  <a:path w="24" h="3">
                    <a:moveTo>
                      <a:pt x="0" y="3"/>
                    </a:moveTo>
                    <a:lnTo>
                      <a:pt x="24" y="1"/>
                    </a:lnTo>
                    <a:lnTo>
                      <a:pt x="23" y="0"/>
                    </a:lnTo>
                    <a:lnTo>
                      <a:pt x="20"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59" name="Freeform 3947"/>
              <p:cNvSpPr>
                <a:spLocks/>
              </p:cNvSpPr>
              <p:nvPr/>
            </p:nvSpPr>
            <p:spPr bwMode="auto">
              <a:xfrm>
                <a:off x="4231" y="1552"/>
                <a:ext cx="15" cy="26"/>
              </a:xfrm>
              <a:custGeom>
                <a:avLst/>
                <a:gdLst/>
                <a:ahLst/>
                <a:cxnLst>
                  <a:cxn ang="0">
                    <a:pos x="0" y="0"/>
                  </a:cxn>
                  <a:cxn ang="0">
                    <a:pos x="1" y="3"/>
                  </a:cxn>
                  <a:cxn ang="0">
                    <a:pos x="1" y="14"/>
                  </a:cxn>
                  <a:cxn ang="0">
                    <a:pos x="2" y="26"/>
                  </a:cxn>
                  <a:cxn ang="0">
                    <a:pos x="1" y="23"/>
                  </a:cxn>
                  <a:cxn ang="0">
                    <a:pos x="7" y="22"/>
                  </a:cxn>
                  <a:cxn ang="0">
                    <a:pos x="15" y="21"/>
                  </a:cxn>
                  <a:cxn ang="0">
                    <a:pos x="14" y="21"/>
                  </a:cxn>
                  <a:cxn ang="0">
                    <a:pos x="15" y="0"/>
                  </a:cxn>
                  <a:cxn ang="0">
                    <a:pos x="15" y="1"/>
                  </a:cxn>
                  <a:cxn ang="0">
                    <a:pos x="14" y="1"/>
                  </a:cxn>
                  <a:cxn ang="0">
                    <a:pos x="1" y="3"/>
                  </a:cxn>
                </a:cxnLst>
                <a:rect l="0" t="0" r="r" b="b"/>
                <a:pathLst>
                  <a:path w="15" h="26">
                    <a:moveTo>
                      <a:pt x="0" y="0"/>
                    </a:moveTo>
                    <a:lnTo>
                      <a:pt x="1" y="3"/>
                    </a:lnTo>
                    <a:lnTo>
                      <a:pt x="1" y="14"/>
                    </a:lnTo>
                    <a:lnTo>
                      <a:pt x="2" y="26"/>
                    </a:lnTo>
                    <a:lnTo>
                      <a:pt x="1" y="23"/>
                    </a:lnTo>
                    <a:lnTo>
                      <a:pt x="7" y="22"/>
                    </a:lnTo>
                    <a:lnTo>
                      <a:pt x="15" y="21"/>
                    </a:lnTo>
                    <a:lnTo>
                      <a:pt x="14" y="21"/>
                    </a:lnTo>
                    <a:lnTo>
                      <a:pt x="15" y="0"/>
                    </a:lnTo>
                    <a:lnTo>
                      <a:pt x="15" y="1"/>
                    </a:lnTo>
                    <a:lnTo>
                      <a:pt x="14" y="1"/>
                    </a:lnTo>
                    <a:lnTo>
                      <a:pt x="1"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58" name="Line 3946"/>
              <p:cNvSpPr>
                <a:spLocks noChangeShapeType="1"/>
              </p:cNvSpPr>
              <p:nvPr/>
            </p:nvSpPr>
            <p:spPr bwMode="auto">
              <a:xfrm flipV="1">
                <a:off x="4257" y="1562"/>
                <a:ext cx="1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57" name="Freeform 3945"/>
              <p:cNvSpPr>
                <a:spLocks/>
              </p:cNvSpPr>
              <p:nvPr/>
            </p:nvSpPr>
            <p:spPr bwMode="auto">
              <a:xfrm>
                <a:off x="4256" y="1572"/>
                <a:ext cx="12" cy="3"/>
              </a:xfrm>
              <a:custGeom>
                <a:avLst/>
                <a:gdLst/>
                <a:ahLst/>
                <a:cxnLst>
                  <a:cxn ang="0">
                    <a:pos x="0" y="3"/>
                  </a:cxn>
                  <a:cxn ang="0">
                    <a:pos x="12" y="0"/>
                  </a:cxn>
                  <a:cxn ang="0">
                    <a:pos x="11" y="0"/>
                  </a:cxn>
                  <a:cxn ang="0">
                    <a:pos x="11" y="0"/>
                  </a:cxn>
                </a:cxnLst>
                <a:rect l="0" t="0" r="r" b="b"/>
                <a:pathLst>
                  <a:path w="12" h="3">
                    <a:moveTo>
                      <a:pt x="0" y="3"/>
                    </a:moveTo>
                    <a:lnTo>
                      <a:pt x="12" y="0"/>
                    </a:lnTo>
                    <a:lnTo>
                      <a:pt x="11"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56" name="Freeform 3944"/>
              <p:cNvSpPr>
                <a:spLocks/>
              </p:cNvSpPr>
              <p:nvPr/>
            </p:nvSpPr>
            <p:spPr bwMode="auto">
              <a:xfrm>
                <a:off x="4255" y="1549"/>
                <a:ext cx="9" cy="50"/>
              </a:xfrm>
              <a:custGeom>
                <a:avLst/>
                <a:gdLst/>
                <a:ahLst/>
                <a:cxnLst>
                  <a:cxn ang="0">
                    <a:pos x="8" y="0"/>
                  </a:cxn>
                  <a:cxn ang="0">
                    <a:pos x="9" y="2"/>
                  </a:cxn>
                  <a:cxn ang="0">
                    <a:pos x="9" y="4"/>
                  </a:cxn>
                  <a:cxn ang="0">
                    <a:pos x="9" y="12"/>
                  </a:cxn>
                  <a:cxn ang="0">
                    <a:pos x="8" y="18"/>
                  </a:cxn>
                  <a:cxn ang="0">
                    <a:pos x="8" y="22"/>
                  </a:cxn>
                  <a:cxn ang="0">
                    <a:pos x="7" y="26"/>
                  </a:cxn>
                  <a:cxn ang="0">
                    <a:pos x="7" y="30"/>
                  </a:cxn>
                  <a:cxn ang="0">
                    <a:pos x="6" y="34"/>
                  </a:cxn>
                  <a:cxn ang="0">
                    <a:pos x="5" y="38"/>
                  </a:cxn>
                  <a:cxn ang="0">
                    <a:pos x="4" y="41"/>
                  </a:cxn>
                  <a:cxn ang="0">
                    <a:pos x="3" y="44"/>
                  </a:cxn>
                  <a:cxn ang="0">
                    <a:pos x="1" y="47"/>
                  </a:cxn>
                  <a:cxn ang="0">
                    <a:pos x="0" y="50"/>
                  </a:cxn>
                </a:cxnLst>
                <a:rect l="0" t="0" r="r" b="b"/>
                <a:pathLst>
                  <a:path w="9" h="50">
                    <a:moveTo>
                      <a:pt x="8" y="0"/>
                    </a:moveTo>
                    <a:lnTo>
                      <a:pt x="9" y="2"/>
                    </a:lnTo>
                    <a:lnTo>
                      <a:pt x="9" y="4"/>
                    </a:lnTo>
                    <a:lnTo>
                      <a:pt x="9" y="12"/>
                    </a:lnTo>
                    <a:lnTo>
                      <a:pt x="8" y="18"/>
                    </a:lnTo>
                    <a:lnTo>
                      <a:pt x="8" y="22"/>
                    </a:lnTo>
                    <a:lnTo>
                      <a:pt x="7" y="26"/>
                    </a:lnTo>
                    <a:lnTo>
                      <a:pt x="7" y="30"/>
                    </a:lnTo>
                    <a:lnTo>
                      <a:pt x="6" y="34"/>
                    </a:lnTo>
                    <a:lnTo>
                      <a:pt x="5" y="38"/>
                    </a:lnTo>
                    <a:lnTo>
                      <a:pt x="4" y="41"/>
                    </a:lnTo>
                    <a:lnTo>
                      <a:pt x="3" y="44"/>
                    </a:lnTo>
                    <a:lnTo>
                      <a:pt x="1" y="47"/>
                    </a:lnTo>
                    <a:lnTo>
                      <a:pt x="0" y="5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55" name="Freeform 3943"/>
              <p:cNvSpPr>
                <a:spLocks/>
              </p:cNvSpPr>
              <p:nvPr/>
            </p:nvSpPr>
            <p:spPr bwMode="auto">
              <a:xfrm>
                <a:off x="4262" y="1578"/>
                <a:ext cx="5" cy="7"/>
              </a:xfrm>
              <a:custGeom>
                <a:avLst/>
                <a:gdLst/>
                <a:ahLst/>
                <a:cxnLst>
                  <a:cxn ang="0">
                    <a:pos x="0" y="0"/>
                  </a:cxn>
                  <a:cxn ang="0">
                    <a:pos x="4" y="5"/>
                  </a:cxn>
                  <a:cxn ang="0">
                    <a:pos x="5" y="7"/>
                  </a:cxn>
                </a:cxnLst>
                <a:rect l="0" t="0" r="r" b="b"/>
                <a:pathLst>
                  <a:path w="5" h="7">
                    <a:moveTo>
                      <a:pt x="0" y="0"/>
                    </a:moveTo>
                    <a:lnTo>
                      <a:pt x="4" y="5"/>
                    </a:lnTo>
                    <a:lnTo>
                      <a:pt x="5"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54" name="Freeform 3942"/>
              <p:cNvSpPr>
                <a:spLocks/>
              </p:cNvSpPr>
              <p:nvPr/>
            </p:nvSpPr>
            <p:spPr bwMode="auto">
              <a:xfrm>
                <a:off x="4270" y="1553"/>
                <a:ext cx="1" cy="29"/>
              </a:xfrm>
              <a:custGeom>
                <a:avLst/>
                <a:gdLst/>
                <a:ahLst/>
                <a:cxnLst>
                  <a:cxn ang="0">
                    <a:pos x="0" y="0"/>
                  </a:cxn>
                  <a:cxn ang="0">
                    <a:pos x="1" y="3"/>
                  </a:cxn>
                  <a:cxn ang="0">
                    <a:pos x="1" y="25"/>
                  </a:cxn>
                  <a:cxn ang="0">
                    <a:pos x="1" y="29"/>
                  </a:cxn>
                  <a:cxn ang="0">
                    <a:pos x="0" y="27"/>
                  </a:cxn>
                  <a:cxn ang="0">
                    <a:pos x="1" y="23"/>
                  </a:cxn>
                </a:cxnLst>
                <a:rect l="0" t="0" r="r" b="b"/>
                <a:pathLst>
                  <a:path w="1" h="29">
                    <a:moveTo>
                      <a:pt x="0" y="0"/>
                    </a:moveTo>
                    <a:lnTo>
                      <a:pt x="1" y="3"/>
                    </a:lnTo>
                    <a:lnTo>
                      <a:pt x="1" y="25"/>
                    </a:lnTo>
                    <a:lnTo>
                      <a:pt x="1" y="29"/>
                    </a:lnTo>
                    <a:lnTo>
                      <a:pt x="0" y="27"/>
                    </a:lnTo>
                    <a:lnTo>
                      <a:pt x="1" y="2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53" name="Freeform 3941"/>
              <p:cNvSpPr>
                <a:spLocks/>
              </p:cNvSpPr>
              <p:nvPr/>
            </p:nvSpPr>
            <p:spPr bwMode="auto">
              <a:xfrm>
                <a:off x="4271" y="1554"/>
                <a:ext cx="11" cy="26"/>
              </a:xfrm>
              <a:custGeom>
                <a:avLst/>
                <a:gdLst/>
                <a:ahLst/>
                <a:cxnLst>
                  <a:cxn ang="0">
                    <a:pos x="0" y="3"/>
                  </a:cxn>
                  <a:cxn ang="0">
                    <a:pos x="11" y="1"/>
                  </a:cxn>
                  <a:cxn ang="0">
                    <a:pos x="10" y="0"/>
                  </a:cxn>
                  <a:cxn ang="0">
                    <a:pos x="10" y="2"/>
                  </a:cxn>
                  <a:cxn ang="0">
                    <a:pos x="10" y="20"/>
                  </a:cxn>
                  <a:cxn ang="0">
                    <a:pos x="10" y="26"/>
                  </a:cxn>
                  <a:cxn ang="0">
                    <a:pos x="9" y="24"/>
                  </a:cxn>
                  <a:cxn ang="0">
                    <a:pos x="10" y="22"/>
                  </a:cxn>
                </a:cxnLst>
                <a:rect l="0" t="0" r="r" b="b"/>
                <a:pathLst>
                  <a:path w="11" h="26">
                    <a:moveTo>
                      <a:pt x="0" y="3"/>
                    </a:moveTo>
                    <a:lnTo>
                      <a:pt x="11" y="1"/>
                    </a:lnTo>
                    <a:lnTo>
                      <a:pt x="10" y="0"/>
                    </a:lnTo>
                    <a:lnTo>
                      <a:pt x="10" y="2"/>
                    </a:lnTo>
                    <a:lnTo>
                      <a:pt x="10" y="20"/>
                    </a:lnTo>
                    <a:lnTo>
                      <a:pt x="10" y="26"/>
                    </a:lnTo>
                    <a:lnTo>
                      <a:pt x="9" y="24"/>
                    </a:lnTo>
                    <a:lnTo>
                      <a:pt x="10" y="2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52" name="Freeform 3940"/>
              <p:cNvSpPr>
                <a:spLocks/>
              </p:cNvSpPr>
              <p:nvPr/>
            </p:nvSpPr>
            <p:spPr bwMode="auto">
              <a:xfrm>
                <a:off x="4264" y="1564"/>
                <a:ext cx="12" cy="36"/>
              </a:xfrm>
              <a:custGeom>
                <a:avLst/>
                <a:gdLst/>
                <a:ahLst/>
                <a:cxnLst>
                  <a:cxn ang="0">
                    <a:pos x="12" y="0"/>
                  </a:cxn>
                  <a:cxn ang="0">
                    <a:pos x="12" y="1"/>
                  </a:cxn>
                  <a:cxn ang="0">
                    <a:pos x="12" y="6"/>
                  </a:cxn>
                  <a:cxn ang="0">
                    <a:pos x="11" y="13"/>
                  </a:cxn>
                  <a:cxn ang="0">
                    <a:pos x="10" y="19"/>
                  </a:cxn>
                  <a:cxn ang="0">
                    <a:pos x="9" y="23"/>
                  </a:cxn>
                  <a:cxn ang="0">
                    <a:pos x="7" y="27"/>
                  </a:cxn>
                  <a:cxn ang="0">
                    <a:pos x="5" y="30"/>
                  </a:cxn>
                  <a:cxn ang="0">
                    <a:pos x="3" y="32"/>
                  </a:cxn>
                  <a:cxn ang="0">
                    <a:pos x="1" y="35"/>
                  </a:cxn>
                  <a:cxn ang="0">
                    <a:pos x="0" y="36"/>
                  </a:cxn>
                </a:cxnLst>
                <a:rect l="0" t="0" r="r" b="b"/>
                <a:pathLst>
                  <a:path w="12" h="36">
                    <a:moveTo>
                      <a:pt x="12" y="0"/>
                    </a:moveTo>
                    <a:lnTo>
                      <a:pt x="12" y="1"/>
                    </a:lnTo>
                    <a:lnTo>
                      <a:pt x="12" y="6"/>
                    </a:lnTo>
                    <a:lnTo>
                      <a:pt x="11" y="13"/>
                    </a:lnTo>
                    <a:lnTo>
                      <a:pt x="10" y="19"/>
                    </a:lnTo>
                    <a:lnTo>
                      <a:pt x="9" y="23"/>
                    </a:lnTo>
                    <a:lnTo>
                      <a:pt x="7" y="27"/>
                    </a:lnTo>
                    <a:lnTo>
                      <a:pt x="5" y="30"/>
                    </a:lnTo>
                    <a:lnTo>
                      <a:pt x="3" y="32"/>
                    </a:lnTo>
                    <a:lnTo>
                      <a:pt x="1" y="35"/>
                    </a:lnTo>
                    <a:lnTo>
                      <a:pt x="0" y="3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51" name="Freeform 3939"/>
              <p:cNvSpPr>
                <a:spLocks/>
              </p:cNvSpPr>
              <p:nvPr/>
            </p:nvSpPr>
            <p:spPr bwMode="auto">
              <a:xfrm>
                <a:off x="4277" y="1579"/>
                <a:ext cx="10" cy="19"/>
              </a:xfrm>
              <a:custGeom>
                <a:avLst/>
                <a:gdLst/>
                <a:ahLst/>
                <a:cxnLst>
                  <a:cxn ang="0">
                    <a:pos x="0" y="0"/>
                  </a:cxn>
                  <a:cxn ang="0">
                    <a:pos x="0" y="2"/>
                  </a:cxn>
                  <a:cxn ang="0">
                    <a:pos x="0" y="3"/>
                  </a:cxn>
                  <a:cxn ang="0">
                    <a:pos x="0" y="15"/>
                  </a:cxn>
                  <a:cxn ang="0">
                    <a:pos x="0" y="17"/>
                  </a:cxn>
                  <a:cxn ang="0">
                    <a:pos x="1" y="18"/>
                  </a:cxn>
                  <a:cxn ang="0">
                    <a:pos x="2" y="19"/>
                  </a:cxn>
                  <a:cxn ang="0">
                    <a:pos x="3" y="19"/>
                  </a:cxn>
                  <a:cxn ang="0">
                    <a:pos x="6" y="19"/>
                  </a:cxn>
                  <a:cxn ang="0">
                    <a:pos x="8" y="18"/>
                  </a:cxn>
                  <a:cxn ang="0">
                    <a:pos x="10" y="18"/>
                  </a:cxn>
                  <a:cxn ang="0">
                    <a:pos x="8" y="10"/>
                  </a:cxn>
                  <a:cxn ang="0">
                    <a:pos x="9" y="18"/>
                  </a:cxn>
                </a:cxnLst>
                <a:rect l="0" t="0" r="r" b="b"/>
                <a:pathLst>
                  <a:path w="10" h="19">
                    <a:moveTo>
                      <a:pt x="0" y="0"/>
                    </a:moveTo>
                    <a:lnTo>
                      <a:pt x="0" y="2"/>
                    </a:lnTo>
                    <a:lnTo>
                      <a:pt x="0" y="3"/>
                    </a:lnTo>
                    <a:lnTo>
                      <a:pt x="0" y="15"/>
                    </a:lnTo>
                    <a:lnTo>
                      <a:pt x="0" y="17"/>
                    </a:lnTo>
                    <a:lnTo>
                      <a:pt x="1" y="18"/>
                    </a:lnTo>
                    <a:lnTo>
                      <a:pt x="2" y="19"/>
                    </a:lnTo>
                    <a:lnTo>
                      <a:pt x="3" y="19"/>
                    </a:lnTo>
                    <a:lnTo>
                      <a:pt x="6" y="19"/>
                    </a:lnTo>
                    <a:lnTo>
                      <a:pt x="8" y="18"/>
                    </a:lnTo>
                    <a:lnTo>
                      <a:pt x="10" y="18"/>
                    </a:lnTo>
                    <a:lnTo>
                      <a:pt x="8" y="10"/>
                    </a:lnTo>
                    <a:lnTo>
                      <a:pt x="9" y="1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50" name="Line 3938"/>
              <p:cNvSpPr>
                <a:spLocks noChangeShapeType="1"/>
              </p:cNvSpPr>
              <p:nvPr/>
            </p:nvSpPr>
            <p:spPr bwMode="auto">
              <a:xfrm flipH="1">
                <a:off x="4292" y="1564"/>
                <a:ext cx="11"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49" name="Freeform 3937"/>
              <p:cNvSpPr>
                <a:spLocks/>
              </p:cNvSpPr>
              <p:nvPr/>
            </p:nvSpPr>
            <p:spPr bwMode="auto">
              <a:xfrm>
                <a:off x="4298" y="1549"/>
                <a:ext cx="1" cy="51"/>
              </a:xfrm>
              <a:custGeom>
                <a:avLst/>
                <a:gdLst/>
                <a:ahLst/>
                <a:cxnLst>
                  <a:cxn ang="0">
                    <a:pos x="0" y="0"/>
                  </a:cxn>
                  <a:cxn ang="0">
                    <a:pos x="1" y="2"/>
                  </a:cxn>
                  <a:cxn ang="0">
                    <a:pos x="1" y="51"/>
                  </a:cxn>
                  <a:cxn ang="0">
                    <a:pos x="0" y="47"/>
                  </a:cxn>
                  <a:cxn ang="0">
                    <a:pos x="1" y="42"/>
                  </a:cxn>
                </a:cxnLst>
                <a:rect l="0" t="0" r="r" b="b"/>
                <a:pathLst>
                  <a:path w="1" h="51">
                    <a:moveTo>
                      <a:pt x="0" y="0"/>
                    </a:moveTo>
                    <a:lnTo>
                      <a:pt x="1" y="2"/>
                    </a:lnTo>
                    <a:lnTo>
                      <a:pt x="1" y="51"/>
                    </a:lnTo>
                    <a:lnTo>
                      <a:pt x="0" y="47"/>
                    </a:lnTo>
                    <a:lnTo>
                      <a:pt x="1" y="4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2647" name="Group 3735"/>
            <p:cNvGrpSpPr>
              <a:grpSpLocks/>
            </p:cNvGrpSpPr>
            <p:nvPr/>
          </p:nvGrpSpPr>
          <p:grpSpPr bwMode="auto">
            <a:xfrm>
              <a:off x="4112" y="1549"/>
              <a:ext cx="640" cy="261"/>
              <a:chOff x="4112" y="1549"/>
              <a:chExt cx="640" cy="261"/>
            </a:xfrm>
          </p:grpSpPr>
          <p:sp>
            <p:nvSpPr>
              <p:cNvPr id="42847" name="Freeform 3935"/>
              <p:cNvSpPr>
                <a:spLocks/>
              </p:cNvSpPr>
              <p:nvPr/>
            </p:nvSpPr>
            <p:spPr bwMode="auto">
              <a:xfrm>
                <a:off x="4299" y="1569"/>
                <a:ext cx="4" cy="8"/>
              </a:xfrm>
              <a:custGeom>
                <a:avLst/>
                <a:gdLst/>
                <a:ahLst/>
                <a:cxnLst>
                  <a:cxn ang="0">
                    <a:pos x="0" y="0"/>
                  </a:cxn>
                  <a:cxn ang="0">
                    <a:pos x="3" y="6"/>
                  </a:cxn>
                  <a:cxn ang="0">
                    <a:pos x="4" y="8"/>
                  </a:cxn>
                </a:cxnLst>
                <a:rect l="0" t="0" r="r" b="b"/>
                <a:pathLst>
                  <a:path w="4" h="8">
                    <a:moveTo>
                      <a:pt x="0" y="0"/>
                    </a:moveTo>
                    <a:lnTo>
                      <a:pt x="3" y="6"/>
                    </a:lnTo>
                    <a:lnTo>
                      <a:pt x="4"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46" name="Freeform 3934"/>
              <p:cNvSpPr>
                <a:spLocks/>
              </p:cNvSpPr>
              <p:nvPr/>
            </p:nvSpPr>
            <p:spPr bwMode="auto">
              <a:xfrm>
                <a:off x="4291" y="1567"/>
                <a:ext cx="7" cy="18"/>
              </a:xfrm>
              <a:custGeom>
                <a:avLst/>
                <a:gdLst/>
                <a:ahLst/>
                <a:cxnLst>
                  <a:cxn ang="0">
                    <a:pos x="7" y="0"/>
                  </a:cxn>
                  <a:cxn ang="0">
                    <a:pos x="5" y="7"/>
                  </a:cxn>
                  <a:cxn ang="0">
                    <a:pos x="3" y="12"/>
                  </a:cxn>
                  <a:cxn ang="0">
                    <a:pos x="2" y="15"/>
                  </a:cxn>
                  <a:cxn ang="0">
                    <a:pos x="0" y="18"/>
                  </a:cxn>
                </a:cxnLst>
                <a:rect l="0" t="0" r="r" b="b"/>
                <a:pathLst>
                  <a:path w="7" h="18">
                    <a:moveTo>
                      <a:pt x="7" y="0"/>
                    </a:moveTo>
                    <a:lnTo>
                      <a:pt x="5" y="7"/>
                    </a:lnTo>
                    <a:lnTo>
                      <a:pt x="3" y="12"/>
                    </a:lnTo>
                    <a:lnTo>
                      <a:pt x="2" y="15"/>
                    </a:lnTo>
                    <a:lnTo>
                      <a:pt x="0" y="1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45" name="Freeform 3933"/>
              <p:cNvSpPr>
                <a:spLocks/>
              </p:cNvSpPr>
              <p:nvPr/>
            </p:nvSpPr>
            <p:spPr bwMode="auto">
              <a:xfrm>
                <a:off x="4314" y="1549"/>
                <a:ext cx="2" cy="15"/>
              </a:xfrm>
              <a:custGeom>
                <a:avLst/>
                <a:gdLst/>
                <a:ahLst/>
                <a:cxnLst>
                  <a:cxn ang="0">
                    <a:pos x="2" y="0"/>
                  </a:cxn>
                  <a:cxn ang="0">
                    <a:pos x="2" y="3"/>
                  </a:cxn>
                  <a:cxn ang="0">
                    <a:pos x="1" y="9"/>
                  </a:cxn>
                  <a:cxn ang="0">
                    <a:pos x="0" y="15"/>
                  </a:cxn>
                </a:cxnLst>
                <a:rect l="0" t="0" r="r" b="b"/>
                <a:pathLst>
                  <a:path w="2" h="15">
                    <a:moveTo>
                      <a:pt x="2" y="0"/>
                    </a:moveTo>
                    <a:lnTo>
                      <a:pt x="2" y="3"/>
                    </a:lnTo>
                    <a:lnTo>
                      <a:pt x="1" y="9"/>
                    </a:lnTo>
                    <a:lnTo>
                      <a:pt x="0" y="1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44" name="Freeform 3932"/>
              <p:cNvSpPr>
                <a:spLocks/>
              </p:cNvSpPr>
              <p:nvPr/>
            </p:nvSpPr>
            <p:spPr bwMode="auto">
              <a:xfrm>
                <a:off x="4308" y="1550"/>
                <a:ext cx="1" cy="14"/>
              </a:xfrm>
              <a:custGeom>
                <a:avLst/>
                <a:gdLst/>
                <a:ahLst/>
                <a:cxnLst>
                  <a:cxn ang="0">
                    <a:pos x="0" y="0"/>
                  </a:cxn>
                  <a:cxn ang="0">
                    <a:pos x="0" y="2"/>
                  </a:cxn>
                  <a:cxn ang="0">
                    <a:pos x="1" y="14"/>
                  </a:cxn>
                </a:cxnLst>
                <a:rect l="0" t="0" r="r" b="b"/>
                <a:pathLst>
                  <a:path w="1" h="14">
                    <a:moveTo>
                      <a:pt x="0" y="0"/>
                    </a:moveTo>
                    <a:lnTo>
                      <a:pt x="0" y="2"/>
                    </a:lnTo>
                    <a:lnTo>
                      <a:pt x="1" y="1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43" name="Freeform 3931"/>
              <p:cNvSpPr>
                <a:spLocks/>
              </p:cNvSpPr>
              <p:nvPr/>
            </p:nvSpPr>
            <p:spPr bwMode="auto">
              <a:xfrm>
                <a:off x="4303" y="1557"/>
                <a:ext cx="18" cy="4"/>
              </a:xfrm>
              <a:custGeom>
                <a:avLst/>
                <a:gdLst/>
                <a:ahLst/>
                <a:cxnLst>
                  <a:cxn ang="0">
                    <a:pos x="0" y="4"/>
                  </a:cxn>
                  <a:cxn ang="0">
                    <a:pos x="18" y="0"/>
                  </a:cxn>
                  <a:cxn ang="0">
                    <a:pos x="17" y="0"/>
                  </a:cxn>
                  <a:cxn ang="0">
                    <a:pos x="15" y="1"/>
                  </a:cxn>
                </a:cxnLst>
                <a:rect l="0" t="0" r="r" b="b"/>
                <a:pathLst>
                  <a:path w="18" h="4">
                    <a:moveTo>
                      <a:pt x="0" y="4"/>
                    </a:moveTo>
                    <a:lnTo>
                      <a:pt x="18" y="0"/>
                    </a:lnTo>
                    <a:lnTo>
                      <a:pt x="17" y="0"/>
                    </a:lnTo>
                    <a:lnTo>
                      <a:pt x="15"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42" name="Freeform 3930"/>
              <p:cNvSpPr>
                <a:spLocks/>
              </p:cNvSpPr>
              <p:nvPr/>
            </p:nvSpPr>
            <p:spPr bwMode="auto">
              <a:xfrm>
                <a:off x="4306" y="1563"/>
                <a:ext cx="13" cy="17"/>
              </a:xfrm>
              <a:custGeom>
                <a:avLst/>
                <a:gdLst/>
                <a:ahLst/>
                <a:cxnLst>
                  <a:cxn ang="0">
                    <a:pos x="0" y="3"/>
                  </a:cxn>
                  <a:cxn ang="0">
                    <a:pos x="0" y="5"/>
                  </a:cxn>
                  <a:cxn ang="0">
                    <a:pos x="1" y="17"/>
                  </a:cxn>
                  <a:cxn ang="0">
                    <a:pos x="0" y="16"/>
                  </a:cxn>
                  <a:cxn ang="0">
                    <a:pos x="12" y="14"/>
                  </a:cxn>
                  <a:cxn ang="0">
                    <a:pos x="11" y="14"/>
                  </a:cxn>
                  <a:cxn ang="0">
                    <a:pos x="12" y="0"/>
                  </a:cxn>
                  <a:cxn ang="0">
                    <a:pos x="13" y="2"/>
                  </a:cxn>
                  <a:cxn ang="0">
                    <a:pos x="0" y="5"/>
                  </a:cxn>
                </a:cxnLst>
                <a:rect l="0" t="0" r="r" b="b"/>
                <a:pathLst>
                  <a:path w="13" h="17">
                    <a:moveTo>
                      <a:pt x="0" y="3"/>
                    </a:moveTo>
                    <a:lnTo>
                      <a:pt x="0" y="5"/>
                    </a:lnTo>
                    <a:lnTo>
                      <a:pt x="1" y="17"/>
                    </a:lnTo>
                    <a:lnTo>
                      <a:pt x="0" y="16"/>
                    </a:lnTo>
                    <a:lnTo>
                      <a:pt x="12" y="14"/>
                    </a:lnTo>
                    <a:lnTo>
                      <a:pt x="11" y="14"/>
                    </a:lnTo>
                    <a:lnTo>
                      <a:pt x="12" y="0"/>
                    </a:lnTo>
                    <a:lnTo>
                      <a:pt x="13" y="2"/>
                    </a:lnTo>
                    <a:lnTo>
                      <a:pt x="0" y="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41" name="Freeform 3929"/>
              <p:cNvSpPr>
                <a:spLocks/>
              </p:cNvSpPr>
              <p:nvPr/>
            </p:nvSpPr>
            <p:spPr bwMode="auto">
              <a:xfrm>
                <a:off x="4306" y="1571"/>
                <a:ext cx="9" cy="2"/>
              </a:xfrm>
              <a:custGeom>
                <a:avLst/>
                <a:gdLst/>
                <a:ahLst/>
                <a:cxnLst>
                  <a:cxn ang="0">
                    <a:pos x="0" y="2"/>
                  </a:cxn>
                  <a:cxn ang="0">
                    <a:pos x="9" y="1"/>
                  </a:cxn>
                  <a:cxn ang="0">
                    <a:pos x="8" y="0"/>
                  </a:cxn>
                  <a:cxn ang="0">
                    <a:pos x="7" y="1"/>
                  </a:cxn>
                </a:cxnLst>
                <a:rect l="0" t="0" r="r" b="b"/>
                <a:pathLst>
                  <a:path w="9" h="2">
                    <a:moveTo>
                      <a:pt x="0" y="2"/>
                    </a:moveTo>
                    <a:lnTo>
                      <a:pt x="9" y="1"/>
                    </a:lnTo>
                    <a:lnTo>
                      <a:pt x="8" y="0"/>
                    </a:lnTo>
                    <a:lnTo>
                      <a:pt x="7"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40" name="Freeform 3928"/>
              <p:cNvSpPr>
                <a:spLocks/>
              </p:cNvSpPr>
              <p:nvPr/>
            </p:nvSpPr>
            <p:spPr bwMode="auto">
              <a:xfrm>
                <a:off x="4302" y="1580"/>
                <a:ext cx="9" cy="21"/>
              </a:xfrm>
              <a:custGeom>
                <a:avLst/>
                <a:gdLst/>
                <a:ahLst/>
                <a:cxnLst>
                  <a:cxn ang="0">
                    <a:pos x="9" y="0"/>
                  </a:cxn>
                  <a:cxn ang="0">
                    <a:pos x="9" y="2"/>
                  </a:cxn>
                  <a:cxn ang="0">
                    <a:pos x="8" y="7"/>
                  </a:cxn>
                  <a:cxn ang="0">
                    <a:pos x="7" y="12"/>
                  </a:cxn>
                  <a:cxn ang="0">
                    <a:pos x="5" y="15"/>
                  </a:cxn>
                  <a:cxn ang="0">
                    <a:pos x="2" y="19"/>
                  </a:cxn>
                  <a:cxn ang="0">
                    <a:pos x="0" y="21"/>
                  </a:cxn>
                </a:cxnLst>
                <a:rect l="0" t="0" r="r" b="b"/>
                <a:pathLst>
                  <a:path w="9" h="21">
                    <a:moveTo>
                      <a:pt x="9" y="0"/>
                    </a:moveTo>
                    <a:lnTo>
                      <a:pt x="9" y="2"/>
                    </a:lnTo>
                    <a:lnTo>
                      <a:pt x="8" y="7"/>
                    </a:lnTo>
                    <a:lnTo>
                      <a:pt x="7" y="12"/>
                    </a:lnTo>
                    <a:lnTo>
                      <a:pt x="5" y="15"/>
                    </a:lnTo>
                    <a:lnTo>
                      <a:pt x="2" y="19"/>
                    </a:lnTo>
                    <a:lnTo>
                      <a:pt x="0" y="2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39" name="Freeform 3927"/>
              <p:cNvSpPr>
                <a:spLocks/>
              </p:cNvSpPr>
              <p:nvPr/>
            </p:nvSpPr>
            <p:spPr bwMode="auto">
              <a:xfrm>
                <a:off x="4313" y="1585"/>
                <a:ext cx="11" cy="14"/>
              </a:xfrm>
              <a:custGeom>
                <a:avLst/>
                <a:gdLst/>
                <a:ahLst/>
                <a:cxnLst>
                  <a:cxn ang="0">
                    <a:pos x="0" y="0"/>
                  </a:cxn>
                  <a:cxn ang="0">
                    <a:pos x="6" y="13"/>
                  </a:cxn>
                  <a:cxn ang="0">
                    <a:pos x="11" y="14"/>
                  </a:cxn>
                  <a:cxn ang="0">
                    <a:pos x="6" y="12"/>
                  </a:cxn>
                  <a:cxn ang="0">
                    <a:pos x="4" y="10"/>
                  </a:cxn>
                </a:cxnLst>
                <a:rect l="0" t="0" r="r" b="b"/>
                <a:pathLst>
                  <a:path w="11" h="14">
                    <a:moveTo>
                      <a:pt x="0" y="0"/>
                    </a:moveTo>
                    <a:lnTo>
                      <a:pt x="6" y="13"/>
                    </a:lnTo>
                    <a:lnTo>
                      <a:pt x="11" y="14"/>
                    </a:lnTo>
                    <a:lnTo>
                      <a:pt x="6" y="12"/>
                    </a:lnTo>
                    <a:lnTo>
                      <a:pt x="4"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38" name="Freeform 3926"/>
              <p:cNvSpPr>
                <a:spLocks/>
              </p:cNvSpPr>
              <p:nvPr/>
            </p:nvSpPr>
            <p:spPr bwMode="auto">
              <a:xfrm>
                <a:off x="4303" y="1583"/>
                <a:ext cx="20" cy="4"/>
              </a:xfrm>
              <a:custGeom>
                <a:avLst/>
                <a:gdLst/>
                <a:ahLst/>
                <a:cxnLst>
                  <a:cxn ang="0">
                    <a:pos x="0" y="4"/>
                  </a:cxn>
                  <a:cxn ang="0">
                    <a:pos x="20" y="0"/>
                  </a:cxn>
                  <a:cxn ang="0">
                    <a:pos x="19" y="0"/>
                  </a:cxn>
                  <a:cxn ang="0">
                    <a:pos x="16" y="1"/>
                  </a:cxn>
                </a:cxnLst>
                <a:rect l="0" t="0" r="r" b="b"/>
                <a:pathLst>
                  <a:path w="20" h="4">
                    <a:moveTo>
                      <a:pt x="0" y="4"/>
                    </a:moveTo>
                    <a:lnTo>
                      <a:pt x="20" y="0"/>
                    </a:lnTo>
                    <a:lnTo>
                      <a:pt x="19" y="0"/>
                    </a:lnTo>
                    <a:lnTo>
                      <a:pt x="16"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37" name="Freeform 3925"/>
              <p:cNvSpPr>
                <a:spLocks/>
              </p:cNvSpPr>
              <p:nvPr/>
            </p:nvSpPr>
            <p:spPr bwMode="auto">
              <a:xfrm>
                <a:off x="4339" y="1573"/>
                <a:ext cx="3" cy="5"/>
              </a:xfrm>
              <a:custGeom>
                <a:avLst/>
                <a:gdLst/>
                <a:ahLst/>
                <a:cxnLst>
                  <a:cxn ang="0">
                    <a:pos x="2" y="5"/>
                  </a:cxn>
                  <a:cxn ang="0">
                    <a:pos x="3" y="2"/>
                  </a:cxn>
                  <a:cxn ang="0">
                    <a:pos x="2" y="0"/>
                  </a:cxn>
                  <a:cxn ang="0">
                    <a:pos x="0" y="2"/>
                  </a:cxn>
                  <a:cxn ang="0">
                    <a:pos x="2" y="5"/>
                  </a:cxn>
                </a:cxnLst>
                <a:rect l="0" t="0" r="r" b="b"/>
                <a:pathLst>
                  <a:path w="3" h="5">
                    <a:moveTo>
                      <a:pt x="2" y="5"/>
                    </a:moveTo>
                    <a:lnTo>
                      <a:pt x="3" y="2"/>
                    </a:lnTo>
                    <a:lnTo>
                      <a:pt x="2" y="0"/>
                    </a:lnTo>
                    <a:lnTo>
                      <a:pt x="0" y="2"/>
                    </a:lnTo>
                    <a:lnTo>
                      <a:pt x="2" y="5"/>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36" name="Freeform 3924"/>
              <p:cNvSpPr>
                <a:spLocks/>
              </p:cNvSpPr>
              <p:nvPr/>
            </p:nvSpPr>
            <p:spPr bwMode="auto">
              <a:xfrm>
                <a:off x="4339" y="1597"/>
                <a:ext cx="3" cy="5"/>
              </a:xfrm>
              <a:custGeom>
                <a:avLst/>
                <a:gdLst/>
                <a:ahLst/>
                <a:cxnLst>
                  <a:cxn ang="0">
                    <a:pos x="2" y="5"/>
                  </a:cxn>
                  <a:cxn ang="0">
                    <a:pos x="3" y="3"/>
                  </a:cxn>
                  <a:cxn ang="0">
                    <a:pos x="2" y="0"/>
                  </a:cxn>
                  <a:cxn ang="0">
                    <a:pos x="0" y="3"/>
                  </a:cxn>
                  <a:cxn ang="0">
                    <a:pos x="2" y="5"/>
                  </a:cxn>
                </a:cxnLst>
                <a:rect l="0" t="0" r="r" b="b"/>
                <a:pathLst>
                  <a:path w="3" h="5">
                    <a:moveTo>
                      <a:pt x="2" y="5"/>
                    </a:moveTo>
                    <a:lnTo>
                      <a:pt x="3" y="3"/>
                    </a:lnTo>
                    <a:lnTo>
                      <a:pt x="2" y="0"/>
                    </a:lnTo>
                    <a:lnTo>
                      <a:pt x="0" y="3"/>
                    </a:lnTo>
                    <a:lnTo>
                      <a:pt x="2" y="5"/>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35" name="Freeform 3923"/>
              <p:cNvSpPr>
                <a:spLocks/>
              </p:cNvSpPr>
              <p:nvPr/>
            </p:nvSpPr>
            <p:spPr bwMode="auto">
              <a:xfrm>
                <a:off x="4363" y="1554"/>
                <a:ext cx="20" cy="44"/>
              </a:xfrm>
              <a:custGeom>
                <a:avLst/>
                <a:gdLst/>
                <a:ahLst/>
                <a:cxnLst>
                  <a:cxn ang="0">
                    <a:pos x="2" y="10"/>
                  </a:cxn>
                  <a:cxn ang="0">
                    <a:pos x="2" y="8"/>
                  </a:cxn>
                  <a:cxn ang="0">
                    <a:pos x="3" y="4"/>
                  </a:cxn>
                  <a:cxn ang="0">
                    <a:pos x="5" y="2"/>
                  </a:cxn>
                  <a:cxn ang="0">
                    <a:pos x="7" y="0"/>
                  </a:cxn>
                  <a:cxn ang="0">
                    <a:pos x="13" y="0"/>
                  </a:cxn>
                  <a:cxn ang="0">
                    <a:pos x="16" y="2"/>
                  </a:cxn>
                  <a:cxn ang="0">
                    <a:pos x="17" y="4"/>
                  </a:cxn>
                  <a:cxn ang="0">
                    <a:pos x="19" y="8"/>
                  </a:cxn>
                  <a:cxn ang="0">
                    <a:pos x="19" y="13"/>
                  </a:cxn>
                  <a:cxn ang="0">
                    <a:pos x="17" y="17"/>
                  </a:cxn>
                  <a:cxn ang="0">
                    <a:pos x="14" y="23"/>
                  </a:cxn>
                  <a:cxn ang="0">
                    <a:pos x="0" y="44"/>
                  </a:cxn>
                  <a:cxn ang="0">
                    <a:pos x="20" y="44"/>
                  </a:cxn>
                </a:cxnLst>
                <a:rect l="0" t="0" r="r" b="b"/>
                <a:pathLst>
                  <a:path w="20" h="44">
                    <a:moveTo>
                      <a:pt x="2" y="10"/>
                    </a:moveTo>
                    <a:lnTo>
                      <a:pt x="2" y="8"/>
                    </a:lnTo>
                    <a:lnTo>
                      <a:pt x="3" y="4"/>
                    </a:lnTo>
                    <a:lnTo>
                      <a:pt x="5" y="2"/>
                    </a:lnTo>
                    <a:lnTo>
                      <a:pt x="7" y="0"/>
                    </a:lnTo>
                    <a:lnTo>
                      <a:pt x="13" y="0"/>
                    </a:lnTo>
                    <a:lnTo>
                      <a:pt x="16" y="2"/>
                    </a:lnTo>
                    <a:lnTo>
                      <a:pt x="17" y="4"/>
                    </a:lnTo>
                    <a:lnTo>
                      <a:pt x="19" y="8"/>
                    </a:lnTo>
                    <a:lnTo>
                      <a:pt x="19" y="13"/>
                    </a:lnTo>
                    <a:lnTo>
                      <a:pt x="17" y="17"/>
                    </a:lnTo>
                    <a:lnTo>
                      <a:pt x="14" y="23"/>
                    </a:lnTo>
                    <a:lnTo>
                      <a:pt x="0" y="44"/>
                    </a:lnTo>
                    <a:lnTo>
                      <a:pt x="20" y="4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34" name="Freeform 3922"/>
              <p:cNvSpPr>
                <a:spLocks/>
              </p:cNvSpPr>
              <p:nvPr/>
            </p:nvSpPr>
            <p:spPr bwMode="auto">
              <a:xfrm>
                <a:off x="4392" y="1554"/>
                <a:ext cx="19" cy="44"/>
              </a:xfrm>
              <a:custGeom>
                <a:avLst/>
                <a:gdLst/>
                <a:ahLst/>
                <a:cxnLst>
                  <a:cxn ang="0">
                    <a:pos x="8" y="0"/>
                  </a:cxn>
                  <a:cxn ang="0">
                    <a:pos x="4" y="2"/>
                  </a:cxn>
                  <a:cxn ang="0">
                    <a:pos x="1" y="8"/>
                  </a:cxn>
                  <a:cxn ang="0">
                    <a:pos x="0" y="19"/>
                  </a:cxn>
                  <a:cxn ang="0">
                    <a:pos x="0" y="25"/>
                  </a:cxn>
                  <a:cxn ang="0">
                    <a:pos x="1" y="35"/>
                  </a:cxn>
                  <a:cxn ang="0">
                    <a:pos x="4" y="42"/>
                  </a:cxn>
                  <a:cxn ang="0">
                    <a:pos x="8" y="44"/>
                  </a:cxn>
                  <a:cxn ang="0">
                    <a:pos x="11" y="44"/>
                  </a:cxn>
                  <a:cxn ang="0">
                    <a:pos x="15" y="42"/>
                  </a:cxn>
                  <a:cxn ang="0">
                    <a:pos x="18" y="35"/>
                  </a:cxn>
                  <a:cxn ang="0">
                    <a:pos x="19" y="25"/>
                  </a:cxn>
                  <a:cxn ang="0">
                    <a:pos x="19" y="19"/>
                  </a:cxn>
                  <a:cxn ang="0">
                    <a:pos x="18" y="8"/>
                  </a:cxn>
                  <a:cxn ang="0">
                    <a:pos x="15" y="2"/>
                  </a:cxn>
                  <a:cxn ang="0">
                    <a:pos x="11" y="0"/>
                  </a:cxn>
                  <a:cxn ang="0">
                    <a:pos x="8" y="0"/>
                  </a:cxn>
                </a:cxnLst>
                <a:rect l="0" t="0" r="r" b="b"/>
                <a:pathLst>
                  <a:path w="19" h="44">
                    <a:moveTo>
                      <a:pt x="8" y="0"/>
                    </a:moveTo>
                    <a:lnTo>
                      <a:pt x="4" y="2"/>
                    </a:lnTo>
                    <a:lnTo>
                      <a:pt x="1" y="8"/>
                    </a:lnTo>
                    <a:lnTo>
                      <a:pt x="0" y="19"/>
                    </a:lnTo>
                    <a:lnTo>
                      <a:pt x="0" y="25"/>
                    </a:lnTo>
                    <a:lnTo>
                      <a:pt x="1" y="35"/>
                    </a:lnTo>
                    <a:lnTo>
                      <a:pt x="4" y="42"/>
                    </a:lnTo>
                    <a:lnTo>
                      <a:pt x="8" y="44"/>
                    </a:lnTo>
                    <a:lnTo>
                      <a:pt x="11" y="44"/>
                    </a:lnTo>
                    <a:lnTo>
                      <a:pt x="15" y="42"/>
                    </a:lnTo>
                    <a:lnTo>
                      <a:pt x="18" y="35"/>
                    </a:lnTo>
                    <a:lnTo>
                      <a:pt x="19" y="25"/>
                    </a:lnTo>
                    <a:lnTo>
                      <a:pt x="19" y="19"/>
                    </a:lnTo>
                    <a:lnTo>
                      <a:pt x="18" y="8"/>
                    </a:lnTo>
                    <a:lnTo>
                      <a:pt x="15" y="2"/>
                    </a:lnTo>
                    <a:lnTo>
                      <a:pt x="11" y="0"/>
                    </a:lnTo>
                    <a:lnTo>
                      <a:pt x="8"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33" name="Freeform 3921"/>
              <p:cNvSpPr>
                <a:spLocks/>
              </p:cNvSpPr>
              <p:nvPr/>
            </p:nvSpPr>
            <p:spPr bwMode="auto">
              <a:xfrm>
                <a:off x="4420" y="1554"/>
                <a:ext cx="20" cy="44"/>
              </a:xfrm>
              <a:custGeom>
                <a:avLst/>
                <a:gdLst/>
                <a:ahLst/>
                <a:cxnLst>
                  <a:cxn ang="0">
                    <a:pos x="8" y="0"/>
                  </a:cxn>
                  <a:cxn ang="0">
                    <a:pos x="4" y="2"/>
                  </a:cxn>
                  <a:cxn ang="0">
                    <a:pos x="1" y="8"/>
                  </a:cxn>
                  <a:cxn ang="0">
                    <a:pos x="0" y="19"/>
                  </a:cxn>
                  <a:cxn ang="0">
                    <a:pos x="0" y="25"/>
                  </a:cxn>
                  <a:cxn ang="0">
                    <a:pos x="1" y="35"/>
                  </a:cxn>
                  <a:cxn ang="0">
                    <a:pos x="4" y="42"/>
                  </a:cxn>
                  <a:cxn ang="0">
                    <a:pos x="8" y="44"/>
                  </a:cxn>
                  <a:cxn ang="0">
                    <a:pos x="11" y="44"/>
                  </a:cxn>
                  <a:cxn ang="0">
                    <a:pos x="15" y="42"/>
                  </a:cxn>
                  <a:cxn ang="0">
                    <a:pos x="18" y="35"/>
                  </a:cxn>
                  <a:cxn ang="0">
                    <a:pos x="20" y="25"/>
                  </a:cxn>
                  <a:cxn ang="0">
                    <a:pos x="20" y="19"/>
                  </a:cxn>
                  <a:cxn ang="0">
                    <a:pos x="18" y="8"/>
                  </a:cxn>
                  <a:cxn ang="0">
                    <a:pos x="15" y="2"/>
                  </a:cxn>
                  <a:cxn ang="0">
                    <a:pos x="11" y="0"/>
                  </a:cxn>
                  <a:cxn ang="0">
                    <a:pos x="8" y="0"/>
                  </a:cxn>
                </a:cxnLst>
                <a:rect l="0" t="0" r="r" b="b"/>
                <a:pathLst>
                  <a:path w="20" h="44">
                    <a:moveTo>
                      <a:pt x="8" y="0"/>
                    </a:moveTo>
                    <a:lnTo>
                      <a:pt x="4" y="2"/>
                    </a:lnTo>
                    <a:lnTo>
                      <a:pt x="1" y="8"/>
                    </a:lnTo>
                    <a:lnTo>
                      <a:pt x="0" y="19"/>
                    </a:lnTo>
                    <a:lnTo>
                      <a:pt x="0" y="25"/>
                    </a:lnTo>
                    <a:lnTo>
                      <a:pt x="1" y="35"/>
                    </a:lnTo>
                    <a:lnTo>
                      <a:pt x="4" y="42"/>
                    </a:lnTo>
                    <a:lnTo>
                      <a:pt x="8" y="44"/>
                    </a:lnTo>
                    <a:lnTo>
                      <a:pt x="11" y="44"/>
                    </a:lnTo>
                    <a:lnTo>
                      <a:pt x="15" y="42"/>
                    </a:lnTo>
                    <a:lnTo>
                      <a:pt x="18" y="35"/>
                    </a:lnTo>
                    <a:lnTo>
                      <a:pt x="20" y="25"/>
                    </a:lnTo>
                    <a:lnTo>
                      <a:pt x="20" y="19"/>
                    </a:lnTo>
                    <a:lnTo>
                      <a:pt x="18" y="8"/>
                    </a:lnTo>
                    <a:lnTo>
                      <a:pt x="15" y="2"/>
                    </a:lnTo>
                    <a:lnTo>
                      <a:pt x="11" y="0"/>
                    </a:lnTo>
                    <a:lnTo>
                      <a:pt x="8"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32" name="Freeform 3920"/>
              <p:cNvSpPr>
                <a:spLocks/>
              </p:cNvSpPr>
              <p:nvPr/>
            </p:nvSpPr>
            <p:spPr bwMode="auto">
              <a:xfrm>
                <a:off x="4448" y="1554"/>
                <a:ext cx="20" cy="44"/>
              </a:xfrm>
              <a:custGeom>
                <a:avLst/>
                <a:gdLst/>
                <a:ahLst/>
                <a:cxnLst>
                  <a:cxn ang="0">
                    <a:pos x="9" y="0"/>
                  </a:cxn>
                  <a:cxn ang="0">
                    <a:pos x="5" y="2"/>
                  </a:cxn>
                  <a:cxn ang="0">
                    <a:pos x="2" y="8"/>
                  </a:cxn>
                  <a:cxn ang="0">
                    <a:pos x="0" y="19"/>
                  </a:cxn>
                  <a:cxn ang="0">
                    <a:pos x="0" y="25"/>
                  </a:cxn>
                  <a:cxn ang="0">
                    <a:pos x="2" y="35"/>
                  </a:cxn>
                  <a:cxn ang="0">
                    <a:pos x="5" y="42"/>
                  </a:cxn>
                  <a:cxn ang="0">
                    <a:pos x="9" y="44"/>
                  </a:cxn>
                  <a:cxn ang="0">
                    <a:pos x="12" y="44"/>
                  </a:cxn>
                  <a:cxn ang="0">
                    <a:pos x="16" y="42"/>
                  </a:cxn>
                  <a:cxn ang="0">
                    <a:pos x="19" y="35"/>
                  </a:cxn>
                  <a:cxn ang="0">
                    <a:pos x="20" y="25"/>
                  </a:cxn>
                  <a:cxn ang="0">
                    <a:pos x="20" y="19"/>
                  </a:cxn>
                  <a:cxn ang="0">
                    <a:pos x="19" y="8"/>
                  </a:cxn>
                  <a:cxn ang="0">
                    <a:pos x="16" y="2"/>
                  </a:cxn>
                  <a:cxn ang="0">
                    <a:pos x="12" y="0"/>
                  </a:cxn>
                  <a:cxn ang="0">
                    <a:pos x="9" y="0"/>
                  </a:cxn>
                </a:cxnLst>
                <a:rect l="0" t="0" r="r" b="b"/>
                <a:pathLst>
                  <a:path w="20" h="44">
                    <a:moveTo>
                      <a:pt x="9" y="0"/>
                    </a:moveTo>
                    <a:lnTo>
                      <a:pt x="5" y="2"/>
                    </a:lnTo>
                    <a:lnTo>
                      <a:pt x="2" y="8"/>
                    </a:lnTo>
                    <a:lnTo>
                      <a:pt x="0" y="19"/>
                    </a:lnTo>
                    <a:lnTo>
                      <a:pt x="0" y="25"/>
                    </a:lnTo>
                    <a:lnTo>
                      <a:pt x="2" y="35"/>
                    </a:lnTo>
                    <a:lnTo>
                      <a:pt x="5" y="42"/>
                    </a:lnTo>
                    <a:lnTo>
                      <a:pt x="9" y="44"/>
                    </a:lnTo>
                    <a:lnTo>
                      <a:pt x="12" y="44"/>
                    </a:lnTo>
                    <a:lnTo>
                      <a:pt x="16" y="42"/>
                    </a:lnTo>
                    <a:lnTo>
                      <a:pt x="19" y="35"/>
                    </a:lnTo>
                    <a:lnTo>
                      <a:pt x="20" y="25"/>
                    </a:lnTo>
                    <a:lnTo>
                      <a:pt x="20" y="19"/>
                    </a:lnTo>
                    <a:lnTo>
                      <a:pt x="19" y="8"/>
                    </a:lnTo>
                    <a:lnTo>
                      <a:pt x="16" y="2"/>
                    </a:lnTo>
                    <a:lnTo>
                      <a:pt x="12" y="0"/>
                    </a:lnTo>
                    <a:lnTo>
                      <a:pt x="9"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31" name="Freeform 3919"/>
              <p:cNvSpPr>
                <a:spLocks/>
              </p:cNvSpPr>
              <p:nvPr/>
            </p:nvSpPr>
            <p:spPr bwMode="auto">
              <a:xfrm>
                <a:off x="4481" y="1554"/>
                <a:ext cx="7" cy="44"/>
              </a:xfrm>
              <a:custGeom>
                <a:avLst/>
                <a:gdLst/>
                <a:ahLst/>
                <a:cxnLst>
                  <a:cxn ang="0">
                    <a:pos x="0" y="0"/>
                  </a:cxn>
                  <a:cxn ang="0">
                    <a:pos x="0" y="35"/>
                  </a:cxn>
                  <a:cxn ang="0">
                    <a:pos x="1" y="42"/>
                  </a:cxn>
                  <a:cxn ang="0">
                    <a:pos x="4" y="44"/>
                  </a:cxn>
                  <a:cxn ang="0">
                    <a:pos x="7" y="44"/>
                  </a:cxn>
                </a:cxnLst>
                <a:rect l="0" t="0" r="r" b="b"/>
                <a:pathLst>
                  <a:path w="7" h="44">
                    <a:moveTo>
                      <a:pt x="0" y="0"/>
                    </a:moveTo>
                    <a:lnTo>
                      <a:pt x="0" y="35"/>
                    </a:lnTo>
                    <a:lnTo>
                      <a:pt x="1" y="42"/>
                    </a:lnTo>
                    <a:lnTo>
                      <a:pt x="4" y="44"/>
                    </a:lnTo>
                    <a:lnTo>
                      <a:pt x="7" y="4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30" name="Line 3918"/>
              <p:cNvSpPr>
                <a:spLocks noChangeShapeType="1"/>
              </p:cNvSpPr>
              <p:nvPr/>
            </p:nvSpPr>
            <p:spPr bwMode="auto">
              <a:xfrm>
                <a:off x="4477" y="1568"/>
                <a:ext cx="10"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29" name="Line 3917"/>
              <p:cNvSpPr>
                <a:spLocks noChangeShapeType="1"/>
              </p:cNvSpPr>
              <p:nvPr/>
            </p:nvSpPr>
            <p:spPr bwMode="auto">
              <a:xfrm flipH="1">
                <a:off x="4501" y="1550"/>
                <a:ext cx="20" cy="5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28" name="Line 3916"/>
              <p:cNvSpPr>
                <a:spLocks noChangeShapeType="1"/>
              </p:cNvSpPr>
              <p:nvPr/>
            </p:nvSpPr>
            <p:spPr bwMode="auto">
              <a:xfrm>
                <a:off x="4542" y="1554"/>
                <a:ext cx="1" cy="4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27" name="Freeform 3915"/>
              <p:cNvSpPr>
                <a:spLocks/>
              </p:cNvSpPr>
              <p:nvPr/>
            </p:nvSpPr>
            <p:spPr bwMode="auto">
              <a:xfrm>
                <a:off x="4525" y="1568"/>
                <a:ext cx="17" cy="30"/>
              </a:xfrm>
              <a:custGeom>
                <a:avLst/>
                <a:gdLst/>
                <a:ahLst/>
                <a:cxnLst>
                  <a:cxn ang="0">
                    <a:pos x="17" y="7"/>
                  </a:cxn>
                  <a:cxn ang="0">
                    <a:pos x="14" y="3"/>
                  </a:cxn>
                  <a:cxn ang="0">
                    <a:pos x="11" y="0"/>
                  </a:cxn>
                  <a:cxn ang="0">
                    <a:pos x="7" y="0"/>
                  </a:cxn>
                  <a:cxn ang="0">
                    <a:pos x="4" y="3"/>
                  </a:cxn>
                  <a:cxn ang="0">
                    <a:pos x="1" y="7"/>
                  </a:cxn>
                  <a:cxn ang="0">
                    <a:pos x="0" y="13"/>
                  </a:cxn>
                  <a:cxn ang="0">
                    <a:pos x="0" y="17"/>
                  </a:cxn>
                  <a:cxn ang="0">
                    <a:pos x="1" y="23"/>
                  </a:cxn>
                  <a:cxn ang="0">
                    <a:pos x="4" y="28"/>
                  </a:cxn>
                  <a:cxn ang="0">
                    <a:pos x="7" y="30"/>
                  </a:cxn>
                  <a:cxn ang="0">
                    <a:pos x="11" y="30"/>
                  </a:cxn>
                  <a:cxn ang="0">
                    <a:pos x="14" y="28"/>
                  </a:cxn>
                  <a:cxn ang="0">
                    <a:pos x="17" y="23"/>
                  </a:cxn>
                </a:cxnLst>
                <a:rect l="0" t="0" r="r" b="b"/>
                <a:pathLst>
                  <a:path w="17" h="30">
                    <a:moveTo>
                      <a:pt x="17" y="7"/>
                    </a:moveTo>
                    <a:lnTo>
                      <a:pt x="14" y="3"/>
                    </a:lnTo>
                    <a:lnTo>
                      <a:pt x="11" y="0"/>
                    </a:lnTo>
                    <a:lnTo>
                      <a:pt x="7" y="0"/>
                    </a:lnTo>
                    <a:lnTo>
                      <a:pt x="4" y="3"/>
                    </a:lnTo>
                    <a:lnTo>
                      <a:pt x="1" y="7"/>
                    </a:lnTo>
                    <a:lnTo>
                      <a:pt x="0" y="13"/>
                    </a:lnTo>
                    <a:lnTo>
                      <a:pt x="0" y="17"/>
                    </a:lnTo>
                    <a:lnTo>
                      <a:pt x="1" y="23"/>
                    </a:lnTo>
                    <a:lnTo>
                      <a:pt x="4" y="28"/>
                    </a:lnTo>
                    <a:lnTo>
                      <a:pt x="7" y="30"/>
                    </a:lnTo>
                    <a:lnTo>
                      <a:pt x="11" y="30"/>
                    </a:lnTo>
                    <a:lnTo>
                      <a:pt x="14" y="28"/>
                    </a:lnTo>
                    <a:lnTo>
                      <a:pt x="17" y="2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26" name="Freeform 3914"/>
              <p:cNvSpPr>
                <a:spLocks/>
              </p:cNvSpPr>
              <p:nvPr/>
            </p:nvSpPr>
            <p:spPr bwMode="auto">
              <a:xfrm>
                <a:off x="4114" y="1618"/>
                <a:ext cx="20" cy="43"/>
              </a:xfrm>
              <a:custGeom>
                <a:avLst/>
                <a:gdLst/>
                <a:ahLst/>
                <a:cxnLst>
                  <a:cxn ang="0">
                    <a:pos x="1" y="10"/>
                  </a:cxn>
                  <a:cxn ang="0">
                    <a:pos x="1" y="8"/>
                  </a:cxn>
                  <a:cxn ang="0">
                    <a:pos x="3" y="4"/>
                  </a:cxn>
                  <a:cxn ang="0">
                    <a:pos x="4" y="2"/>
                  </a:cxn>
                  <a:cxn ang="0">
                    <a:pos x="7" y="0"/>
                  </a:cxn>
                  <a:cxn ang="0">
                    <a:pos x="13" y="0"/>
                  </a:cxn>
                  <a:cxn ang="0">
                    <a:pos x="15" y="2"/>
                  </a:cxn>
                  <a:cxn ang="0">
                    <a:pos x="17" y="4"/>
                  </a:cxn>
                  <a:cxn ang="0">
                    <a:pos x="18" y="8"/>
                  </a:cxn>
                  <a:cxn ang="0">
                    <a:pos x="18" y="12"/>
                  </a:cxn>
                  <a:cxn ang="0">
                    <a:pos x="17" y="16"/>
                  </a:cxn>
                  <a:cxn ang="0">
                    <a:pos x="14" y="23"/>
                  </a:cxn>
                  <a:cxn ang="0">
                    <a:pos x="0" y="43"/>
                  </a:cxn>
                  <a:cxn ang="0">
                    <a:pos x="20" y="43"/>
                  </a:cxn>
                </a:cxnLst>
                <a:rect l="0" t="0" r="r" b="b"/>
                <a:pathLst>
                  <a:path w="20" h="43">
                    <a:moveTo>
                      <a:pt x="1" y="10"/>
                    </a:moveTo>
                    <a:lnTo>
                      <a:pt x="1" y="8"/>
                    </a:lnTo>
                    <a:lnTo>
                      <a:pt x="3" y="4"/>
                    </a:lnTo>
                    <a:lnTo>
                      <a:pt x="4" y="2"/>
                    </a:lnTo>
                    <a:lnTo>
                      <a:pt x="7" y="0"/>
                    </a:lnTo>
                    <a:lnTo>
                      <a:pt x="13" y="0"/>
                    </a:lnTo>
                    <a:lnTo>
                      <a:pt x="15" y="2"/>
                    </a:lnTo>
                    <a:lnTo>
                      <a:pt x="17" y="4"/>
                    </a:lnTo>
                    <a:lnTo>
                      <a:pt x="18" y="8"/>
                    </a:lnTo>
                    <a:lnTo>
                      <a:pt x="18" y="12"/>
                    </a:lnTo>
                    <a:lnTo>
                      <a:pt x="17" y="16"/>
                    </a:lnTo>
                    <a:lnTo>
                      <a:pt x="14" y="23"/>
                    </a:lnTo>
                    <a:lnTo>
                      <a:pt x="0" y="43"/>
                    </a:lnTo>
                    <a:lnTo>
                      <a:pt x="20"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25" name="Freeform 3913"/>
              <p:cNvSpPr>
                <a:spLocks/>
              </p:cNvSpPr>
              <p:nvPr/>
            </p:nvSpPr>
            <p:spPr bwMode="auto">
              <a:xfrm>
                <a:off x="4147" y="1650"/>
                <a:ext cx="8" cy="8"/>
              </a:xfrm>
              <a:custGeom>
                <a:avLst/>
                <a:gdLst/>
                <a:ahLst/>
                <a:cxnLst>
                  <a:cxn ang="0">
                    <a:pos x="1" y="0"/>
                  </a:cxn>
                  <a:cxn ang="0">
                    <a:pos x="3" y="1"/>
                  </a:cxn>
                  <a:cxn ang="0">
                    <a:pos x="5" y="1"/>
                  </a:cxn>
                  <a:cxn ang="0">
                    <a:pos x="6" y="2"/>
                  </a:cxn>
                  <a:cxn ang="0">
                    <a:pos x="7" y="2"/>
                  </a:cxn>
                  <a:cxn ang="0">
                    <a:pos x="7" y="2"/>
                  </a:cxn>
                  <a:cxn ang="0">
                    <a:pos x="8" y="3"/>
                  </a:cxn>
                  <a:cxn ang="0">
                    <a:pos x="8" y="4"/>
                  </a:cxn>
                  <a:cxn ang="0">
                    <a:pos x="8" y="5"/>
                  </a:cxn>
                  <a:cxn ang="0">
                    <a:pos x="8" y="7"/>
                  </a:cxn>
                  <a:cxn ang="0">
                    <a:pos x="7" y="8"/>
                  </a:cxn>
                  <a:cxn ang="0">
                    <a:pos x="6" y="8"/>
                  </a:cxn>
                  <a:cxn ang="0">
                    <a:pos x="6" y="8"/>
                  </a:cxn>
                  <a:cxn ang="0">
                    <a:pos x="5" y="8"/>
                  </a:cxn>
                  <a:cxn ang="0">
                    <a:pos x="5" y="7"/>
                  </a:cxn>
                  <a:cxn ang="0">
                    <a:pos x="5" y="6"/>
                  </a:cxn>
                  <a:cxn ang="0">
                    <a:pos x="5" y="4"/>
                  </a:cxn>
                  <a:cxn ang="0">
                    <a:pos x="4" y="3"/>
                  </a:cxn>
                  <a:cxn ang="0">
                    <a:pos x="3" y="2"/>
                  </a:cxn>
                  <a:cxn ang="0">
                    <a:pos x="2" y="1"/>
                  </a:cxn>
                  <a:cxn ang="0">
                    <a:pos x="0" y="0"/>
                  </a:cxn>
                </a:cxnLst>
                <a:rect l="0" t="0" r="r" b="b"/>
                <a:pathLst>
                  <a:path w="8" h="8">
                    <a:moveTo>
                      <a:pt x="1" y="0"/>
                    </a:moveTo>
                    <a:lnTo>
                      <a:pt x="3" y="1"/>
                    </a:lnTo>
                    <a:lnTo>
                      <a:pt x="5" y="1"/>
                    </a:lnTo>
                    <a:lnTo>
                      <a:pt x="6" y="2"/>
                    </a:lnTo>
                    <a:lnTo>
                      <a:pt x="7" y="2"/>
                    </a:lnTo>
                    <a:lnTo>
                      <a:pt x="8" y="3"/>
                    </a:lnTo>
                    <a:lnTo>
                      <a:pt x="8" y="4"/>
                    </a:lnTo>
                    <a:lnTo>
                      <a:pt x="8" y="5"/>
                    </a:lnTo>
                    <a:lnTo>
                      <a:pt x="8" y="7"/>
                    </a:lnTo>
                    <a:lnTo>
                      <a:pt x="7" y="8"/>
                    </a:lnTo>
                    <a:lnTo>
                      <a:pt x="6" y="8"/>
                    </a:lnTo>
                    <a:lnTo>
                      <a:pt x="5" y="8"/>
                    </a:lnTo>
                    <a:lnTo>
                      <a:pt x="5" y="7"/>
                    </a:lnTo>
                    <a:lnTo>
                      <a:pt x="5" y="6"/>
                    </a:lnTo>
                    <a:lnTo>
                      <a:pt x="5" y="4"/>
                    </a:lnTo>
                    <a:lnTo>
                      <a:pt x="4" y="3"/>
                    </a:lnTo>
                    <a:lnTo>
                      <a:pt x="3" y="2"/>
                    </a:lnTo>
                    <a:lnTo>
                      <a:pt x="2" y="1"/>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24" name="Line 3912"/>
              <p:cNvSpPr>
                <a:spLocks noChangeShapeType="1"/>
              </p:cNvSpPr>
              <p:nvPr/>
            </p:nvSpPr>
            <p:spPr bwMode="auto">
              <a:xfrm>
                <a:off x="4155" y="1653"/>
                <a:ext cx="1"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23" name="Line 3911"/>
              <p:cNvSpPr>
                <a:spLocks noChangeShapeType="1"/>
              </p:cNvSpPr>
              <p:nvPr/>
            </p:nvSpPr>
            <p:spPr bwMode="auto">
              <a:xfrm flipV="1">
                <a:off x="4154" y="1652"/>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22" name="Line 3910"/>
              <p:cNvSpPr>
                <a:spLocks noChangeShapeType="1"/>
              </p:cNvSpPr>
              <p:nvPr/>
            </p:nvSpPr>
            <p:spPr bwMode="auto">
              <a:xfrm>
                <a:off x="4154" y="1652"/>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21" name="Line 3909"/>
              <p:cNvSpPr>
                <a:spLocks noChangeShapeType="1"/>
              </p:cNvSpPr>
              <p:nvPr/>
            </p:nvSpPr>
            <p:spPr bwMode="auto">
              <a:xfrm flipV="1">
                <a:off x="4153" y="1652"/>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20" name="Line 3908"/>
              <p:cNvSpPr>
                <a:spLocks noChangeShapeType="1"/>
              </p:cNvSpPr>
              <p:nvPr/>
            </p:nvSpPr>
            <p:spPr bwMode="auto">
              <a:xfrm>
                <a:off x="4152" y="1652"/>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19" name="Line 3907"/>
              <p:cNvSpPr>
                <a:spLocks noChangeShapeType="1"/>
              </p:cNvSpPr>
              <p:nvPr/>
            </p:nvSpPr>
            <p:spPr bwMode="auto">
              <a:xfrm flipV="1">
                <a:off x="4152" y="1651"/>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18" name="Line 3906"/>
              <p:cNvSpPr>
                <a:spLocks noChangeShapeType="1"/>
              </p:cNvSpPr>
              <p:nvPr/>
            </p:nvSpPr>
            <p:spPr bwMode="auto">
              <a:xfrm>
                <a:off x="4151" y="1651"/>
                <a:ext cx="1"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17" name="Line 3905"/>
              <p:cNvSpPr>
                <a:spLocks noChangeShapeType="1"/>
              </p:cNvSpPr>
              <p:nvPr/>
            </p:nvSpPr>
            <p:spPr bwMode="auto">
              <a:xfrm flipV="1">
                <a:off x="4151" y="1651"/>
                <a:ext cx="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16" name="Line 3904"/>
              <p:cNvSpPr>
                <a:spLocks noChangeShapeType="1"/>
              </p:cNvSpPr>
              <p:nvPr/>
            </p:nvSpPr>
            <p:spPr bwMode="auto">
              <a:xfrm>
                <a:off x="4150" y="1651"/>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15" name="Line 3903"/>
              <p:cNvSpPr>
                <a:spLocks noChangeShapeType="1"/>
              </p:cNvSpPr>
              <p:nvPr/>
            </p:nvSpPr>
            <p:spPr bwMode="auto">
              <a:xfrm>
                <a:off x="4150" y="1651"/>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14" name="Line 3902"/>
              <p:cNvSpPr>
                <a:spLocks noChangeShapeType="1"/>
              </p:cNvSpPr>
              <p:nvPr/>
            </p:nvSpPr>
            <p:spPr bwMode="auto">
              <a:xfrm>
                <a:off x="4149" y="1651"/>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13" name="Line 3901"/>
              <p:cNvSpPr>
                <a:spLocks noChangeShapeType="1"/>
              </p:cNvSpPr>
              <p:nvPr/>
            </p:nvSpPr>
            <p:spPr bwMode="auto">
              <a:xfrm flipH="1">
                <a:off x="4150" y="1651"/>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12" name="Line 3900"/>
              <p:cNvSpPr>
                <a:spLocks noChangeShapeType="1"/>
              </p:cNvSpPr>
              <p:nvPr/>
            </p:nvSpPr>
            <p:spPr bwMode="auto">
              <a:xfrm>
                <a:off x="4150" y="1652"/>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11" name="Line 3899"/>
              <p:cNvSpPr>
                <a:spLocks noChangeShapeType="1"/>
              </p:cNvSpPr>
              <p:nvPr/>
            </p:nvSpPr>
            <p:spPr bwMode="auto">
              <a:xfrm flipH="1">
                <a:off x="4150" y="1652"/>
                <a:ext cx="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10" name="Line 3898"/>
              <p:cNvSpPr>
                <a:spLocks noChangeShapeType="1"/>
              </p:cNvSpPr>
              <p:nvPr/>
            </p:nvSpPr>
            <p:spPr bwMode="auto">
              <a:xfrm>
                <a:off x="4151" y="1652"/>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09" name="Line 3897"/>
              <p:cNvSpPr>
                <a:spLocks noChangeShapeType="1"/>
              </p:cNvSpPr>
              <p:nvPr/>
            </p:nvSpPr>
            <p:spPr bwMode="auto">
              <a:xfrm flipH="1">
                <a:off x="4151" y="1653"/>
                <a:ext cx="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08" name="Line 3896"/>
              <p:cNvSpPr>
                <a:spLocks noChangeShapeType="1"/>
              </p:cNvSpPr>
              <p:nvPr/>
            </p:nvSpPr>
            <p:spPr bwMode="auto">
              <a:xfrm>
                <a:off x="4152" y="1654"/>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07" name="Line 3895"/>
              <p:cNvSpPr>
                <a:spLocks noChangeShapeType="1"/>
              </p:cNvSpPr>
              <p:nvPr/>
            </p:nvSpPr>
            <p:spPr bwMode="auto">
              <a:xfrm flipH="1">
                <a:off x="4152" y="1655"/>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06" name="Line 3894"/>
              <p:cNvSpPr>
                <a:spLocks noChangeShapeType="1"/>
              </p:cNvSpPr>
              <p:nvPr/>
            </p:nvSpPr>
            <p:spPr bwMode="auto">
              <a:xfrm>
                <a:off x="4152" y="1656"/>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05" name="Line 3893"/>
              <p:cNvSpPr>
                <a:spLocks noChangeShapeType="1"/>
              </p:cNvSpPr>
              <p:nvPr/>
            </p:nvSpPr>
            <p:spPr bwMode="auto">
              <a:xfrm flipH="1">
                <a:off x="4152" y="1657"/>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04" name="Line 3892"/>
              <p:cNvSpPr>
                <a:spLocks noChangeShapeType="1"/>
              </p:cNvSpPr>
              <p:nvPr/>
            </p:nvSpPr>
            <p:spPr bwMode="auto">
              <a:xfrm>
                <a:off x="4152" y="1658"/>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03" name="Freeform 3891"/>
              <p:cNvSpPr>
                <a:spLocks/>
              </p:cNvSpPr>
              <p:nvPr/>
            </p:nvSpPr>
            <p:spPr bwMode="auto">
              <a:xfrm>
                <a:off x="4194" y="1613"/>
                <a:ext cx="1" cy="29"/>
              </a:xfrm>
              <a:custGeom>
                <a:avLst/>
                <a:gdLst/>
                <a:ahLst/>
                <a:cxnLst>
                  <a:cxn ang="0">
                    <a:pos x="0" y="0"/>
                  </a:cxn>
                  <a:cxn ang="0">
                    <a:pos x="1" y="2"/>
                  </a:cxn>
                  <a:cxn ang="0">
                    <a:pos x="0" y="2"/>
                  </a:cxn>
                  <a:cxn ang="0">
                    <a:pos x="0" y="29"/>
                  </a:cxn>
                </a:cxnLst>
                <a:rect l="0" t="0" r="r" b="b"/>
                <a:pathLst>
                  <a:path w="1" h="29">
                    <a:moveTo>
                      <a:pt x="0" y="0"/>
                    </a:moveTo>
                    <a:lnTo>
                      <a:pt x="1" y="2"/>
                    </a:lnTo>
                    <a:lnTo>
                      <a:pt x="0" y="2"/>
                    </a:lnTo>
                    <a:lnTo>
                      <a:pt x="0"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02" name="Freeform 3890"/>
              <p:cNvSpPr>
                <a:spLocks/>
              </p:cNvSpPr>
              <p:nvPr/>
            </p:nvSpPr>
            <p:spPr bwMode="auto">
              <a:xfrm>
                <a:off x="4194" y="1626"/>
                <a:ext cx="14" cy="2"/>
              </a:xfrm>
              <a:custGeom>
                <a:avLst/>
                <a:gdLst/>
                <a:ahLst/>
                <a:cxnLst>
                  <a:cxn ang="0">
                    <a:pos x="0" y="2"/>
                  </a:cxn>
                  <a:cxn ang="0">
                    <a:pos x="14" y="0"/>
                  </a:cxn>
                  <a:cxn ang="0">
                    <a:pos x="14" y="0"/>
                  </a:cxn>
                  <a:cxn ang="0">
                    <a:pos x="12" y="1"/>
                  </a:cxn>
                </a:cxnLst>
                <a:rect l="0" t="0" r="r" b="b"/>
                <a:pathLst>
                  <a:path w="14" h="2">
                    <a:moveTo>
                      <a:pt x="0" y="2"/>
                    </a:moveTo>
                    <a:lnTo>
                      <a:pt x="14" y="0"/>
                    </a:lnTo>
                    <a:lnTo>
                      <a:pt x="12"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01" name="Freeform 3889"/>
              <p:cNvSpPr>
                <a:spLocks/>
              </p:cNvSpPr>
              <p:nvPr/>
            </p:nvSpPr>
            <p:spPr bwMode="auto">
              <a:xfrm>
                <a:off x="4186" y="1638"/>
                <a:ext cx="18" cy="26"/>
              </a:xfrm>
              <a:custGeom>
                <a:avLst/>
                <a:gdLst/>
                <a:ahLst/>
                <a:cxnLst>
                  <a:cxn ang="0">
                    <a:pos x="0" y="0"/>
                  </a:cxn>
                  <a:cxn ang="0">
                    <a:pos x="1" y="5"/>
                  </a:cxn>
                  <a:cxn ang="0">
                    <a:pos x="1" y="22"/>
                  </a:cxn>
                  <a:cxn ang="0">
                    <a:pos x="1" y="26"/>
                  </a:cxn>
                  <a:cxn ang="0">
                    <a:pos x="1" y="23"/>
                  </a:cxn>
                  <a:cxn ang="0">
                    <a:pos x="1" y="22"/>
                  </a:cxn>
                  <a:cxn ang="0">
                    <a:pos x="18" y="20"/>
                  </a:cxn>
                  <a:cxn ang="0">
                    <a:pos x="17" y="20"/>
                  </a:cxn>
                  <a:cxn ang="0">
                    <a:pos x="17" y="20"/>
                  </a:cxn>
                  <a:cxn ang="0">
                    <a:pos x="18" y="1"/>
                  </a:cxn>
                  <a:cxn ang="0">
                    <a:pos x="18" y="2"/>
                  </a:cxn>
                  <a:cxn ang="0">
                    <a:pos x="17" y="3"/>
                  </a:cxn>
                  <a:cxn ang="0">
                    <a:pos x="1" y="5"/>
                  </a:cxn>
                </a:cxnLst>
                <a:rect l="0" t="0" r="r" b="b"/>
                <a:pathLst>
                  <a:path w="18" h="26">
                    <a:moveTo>
                      <a:pt x="0" y="0"/>
                    </a:moveTo>
                    <a:lnTo>
                      <a:pt x="1" y="5"/>
                    </a:lnTo>
                    <a:lnTo>
                      <a:pt x="1" y="22"/>
                    </a:lnTo>
                    <a:lnTo>
                      <a:pt x="1" y="26"/>
                    </a:lnTo>
                    <a:lnTo>
                      <a:pt x="1" y="23"/>
                    </a:lnTo>
                    <a:lnTo>
                      <a:pt x="1" y="22"/>
                    </a:lnTo>
                    <a:lnTo>
                      <a:pt x="18" y="20"/>
                    </a:lnTo>
                    <a:lnTo>
                      <a:pt x="17" y="20"/>
                    </a:lnTo>
                    <a:lnTo>
                      <a:pt x="18" y="1"/>
                    </a:lnTo>
                    <a:lnTo>
                      <a:pt x="18" y="2"/>
                    </a:lnTo>
                    <a:lnTo>
                      <a:pt x="17" y="3"/>
                    </a:lnTo>
                    <a:lnTo>
                      <a:pt x="1" y="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00" name="Line 3888"/>
              <p:cNvSpPr>
                <a:spLocks noChangeShapeType="1"/>
              </p:cNvSpPr>
              <p:nvPr/>
            </p:nvSpPr>
            <p:spPr bwMode="auto">
              <a:xfrm flipV="1">
                <a:off x="4219" y="1634"/>
                <a:ext cx="12" cy="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99" name="Freeform 3887"/>
              <p:cNvSpPr>
                <a:spLocks/>
              </p:cNvSpPr>
              <p:nvPr/>
            </p:nvSpPr>
            <p:spPr bwMode="auto">
              <a:xfrm>
                <a:off x="4218" y="1615"/>
                <a:ext cx="12" cy="44"/>
              </a:xfrm>
              <a:custGeom>
                <a:avLst/>
                <a:gdLst/>
                <a:ahLst/>
                <a:cxnLst>
                  <a:cxn ang="0">
                    <a:pos x="7" y="0"/>
                  </a:cxn>
                  <a:cxn ang="0">
                    <a:pos x="9" y="3"/>
                  </a:cxn>
                  <a:cxn ang="0">
                    <a:pos x="8" y="2"/>
                  </a:cxn>
                  <a:cxn ang="0">
                    <a:pos x="8" y="37"/>
                  </a:cxn>
                  <a:cxn ang="0">
                    <a:pos x="8" y="35"/>
                  </a:cxn>
                  <a:cxn ang="0">
                    <a:pos x="8" y="38"/>
                  </a:cxn>
                  <a:cxn ang="0">
                    <a:pos x="0" y="44"/>
                  </a:cxn>
                  <a:cxn ang="0">
                    <a:pos x="0" y="43"/>
                  </a:cxn>
                  <a:cxn ang="0">
                    <a:pos x="12" y="35"/>
                  </a:cxn>
                </a:cxnLst>
                <a:rect l="0" t="0" r="r" b="b"/>
                <a:pathLst>
                  <a:path w="12" h="44">
                    <a:moveTo>
                      <a:pt x="7" y="0"/>
                    </a:moveTo>
                    <a:lnTo>
                      <a:pt x="9" y="3"/>
                    </a:lnTo>
                    <a:lnTo>
                      <a:pt x="8" y="2"/>
                    </a:lnTo>
                    <a:lnTo>
                      <a:pt x="8" y="37"/>
                    </a:lnTo>
                    <a:lnTo>
                      <a:pt x="8" y="35"/>
                    </a:lnTo>
                    <a:lnTo>
                      <a:pt x="8" y="38"/>
                    </a:lnTo>
                    <a:lnTo>
                      <a:pt x="0" y="44"/>
                    </a:lnTo>
                    <a:lnTo>
                      <a:pt x="0" y="43"/>
                    </a:lnTo>
                    <a:lnTo>
                      <a:pt x="12" y="3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98" name="Freeform 3886"/>
              <p:cNvSpPr>
                <a:spLocks/>
              </p:cNvSpPr>
              <p:nvPr/>
            </p:nvSpPr>
            <p:spPr bwMode="auto">
              <a:xfrm>
                <a:off x="4229" y="1628"/>
                <a:ext cx="20" cy="25"/>
              </a:xfrm>
              <a:custGeom>
                <a:avLst/>
                <a:gdLst/>
                <a:ahLst/>
                <a:cxnLst>
                  <a:cxn ang="0">
                    <a:pos x="0" y="16"/>
                  </a:cxn>
                  <a:cxn ang="0">
                    <a:pos x="20" y="1"/>
                  </a:cxn>
                  <a:cxn ang="0">
                    <a:pos x="19" y="0"/>
                  </a:cxn>
                  <a:cxn ang="0">
                    <a:pos x="18" y="2"/>
                  </a:cxn>
                  <a:cxn ang="0">
                    <a:pos x="19" y="2"/>
                  </a:cxn>
                  <a:cxn ang="0">
                    <a:pos x="18" y="10"/>
                  </a:cxn>
                  <a:cxn ang="0">
                    <a:pos x="17" y="18"/>
                  </a:cxn>
                  <a:cxn ang="0">
                    <a:pos x="15" y="24"/>
                  </a:cxn>
                  <a:cxn ang="0">
                    <a:pos x="15" y="25"/>
                  </a:cxn>
                  <a:cxn ang="0">
                    <a:pos x="13" y="20"/>
                  </a:cxn>
                  <a:cxn ang="0">
                    <a:pos x="15" y="24"/>
                  </a:cxn>
                </a:cxnLst>
                <a:rect l="0" t="0" r="r" b="b"/>
                <a:pathLst>
                  <a:path w="20" h="25">
                    <a:moveTo>
                      <a:pt x="0" y="16"/>
                    </a:moveTo>
                    <a:lnTo>
                      <a:pt x="20" y="1"/>
                    </a:lnTo>
                    <a:lnTo>
                      <a:pt x="19" y="0"/>
                    </a:lnTo>
                    <a:lnTo>
                      <a:pt x="18" y="2"/>
                    </a:lnTo>
                    <a:lnTo>
                      <a:pt x="19" y="2"/>
                    </a:lnTo>
                    <a:lnTo>
                      <a:pt x="18" y="10"/>
                    </a:lnTo>
                    <a:lnTo>
                      <a:pt x="17" y="18"/>
                    </a:lnTo>
                    <a:lnTo>
                      <a:pt x="15" y="24"/>
                    </a:lnTo>
                    <a:lnTo>
                      <a:pt x="15" y="25"/>
                    </a:lnTo>
                    <a:lnTo>
                      <a:pt x="13" y="20"/>
                    </a:lnTo>
                    <a:lnTo>
                      <a:pt x="15" y="2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97" name="Freeform 3885"/>
              <p:cNvSpPr>
                <a:spLocks/>
              </p:cNvSpPr>
              <p:nvPr/>
            </p:nvSpPr>
            <p:spPr bwMode="auto">
              <a:xfrm>
                <a:off x="4239" y="1612"/>
                <a:ext cx="1" cy="45"/>
              </a:xfrm>
              <a:custGeom>
                <a:avLst/>
                <a:gdLst/>
                <a:ahLst/>
                <a:cxnLst>
                  <a:cxn ang="0">
                    <a:pos x="0" y="0"/>
                  </a:cxn>
                  <a:cxn ang="0">
                    <a:pos x="1" y="3"/>
                  </a:cxn>
                  <a:cxn ang="0">
                    <a:pos x="1" y="2"/>
                  </a:cxn>
                  <a:cxn ang="0">
                    <a:pos x="1" y="38"/>
                  </a:cxn>
                  <a:cxn ang="0">
                    <a:pos x="1" y="45"/>
                  </a:cxn>
                  <a:cxn ang="0">
                    <a:pos x="1" y="40"/>
                  </a:cxn>
                </a:cxnLst>
                <a:rect l="0" t="0" r="r" b="b"/>
                <a:pathLst>
                  <a:path w="1" h="45">
                    <a:moveTo>
                      <a:pt x="0" y="0"/>
                    </a:moveTo>
                    <a:lnTo>
                      <a:pt x="1" y="3"/>
                    </a:lnTo>
                    <a:lnTo>
                      <a:pt x="1" y="2"/>
                    </a:lnTo>
                    <a:lnTo>
                      <a:pt x="1" y="38"/>
                    </a:lnTo>
                    <a:lnTo>
                      <a:pt x="1" y="45"/>
                    </a:lnTo>
                    <a:lnTo>
                      <a:pt x="1" y="4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96" name="Freeform 3884"/>
              <p:cNvSpPr>
                <a:spLocks/>
              </p:cNvSpPr>
              <p:nvPr/>
            </p:nvSpPr>
            <p:spPr bwMode="auto">
              <a:xfrm>
                <a:off x="4233" y="1625"/>
                <a:ext cx="18" cy="40"/>
              </a:xfrm>
              <a:custGeom>
                <a:avLst/>
                <a:gdLst/>
                <a:ahLst/>
                <a:cxnLst>
                  <a:cxn ang="0">
                    <a:pos x="0" y="0"/>
                  </a:cxn>
                  <a:cxn ang="0">
                    <a:pos x="1" y="4"/>
                  </a:cxn>
                  <a:cxn ang="0">
                    <a:pos x="0" y="3"/>
                  </a:cxn>
                  <a:cxn ang="0">
                    <a:pos x="1" y="20"/>
                  </a:cxn>
                  <a:cxn ang="0">
                    <a:pos x="1" y="29"/>
                  </a:cxn>
                  <a:cxn ang="0">
                    <a:pos x="1" y="35"/>
                  </a:cxn>
                  <a:cxn ang="0">
                    <a:pos x="2" y="37"/>
                  </a:cxn>
                  <a:cxn ang="0">
                    <a:pos x="3" y="39"/>
                  </a:cxn>
                  <a:cxn ang="0">
                    <a:pos x="5" y="40"/>
                  </a:cxn>
                  <a:cxn ang="0">
                    <a:pos x="8" y="40"/>
                  </a:cxn>
                  <a:cxn ang="0">
                    <a:pos x="12" y="40"/>
                  </a:cxn>
                  <a:cxn ang="0">
                    <a:pos x="16" y="39"/>
                  </a:cxn>
                  <a:cxn ang="0">
                    <a:pos x="18" y="38"/>
                  </a:cxn>
                  <a:cxn ang="0">
                    <a:pos x="17" y="27"/>
                  </a:cxn>
                  <a:cxn ang="0">
                    <a:pos x="17" y="38"/>
                  </a:cxn>
                  <a:cxn ang="0">
                    <a:pos x="16" y="38"/>
                  </a:cxn>
                </a:cxnLst>
                <a:rect l="0" t="0" r="r" b="b"/>
                <a:pathLst>
                  <a:path w="18" h="40">
                    <a:moveTo>
                      <a:pt x="0" y="0"/>
                    </a:moveTo>
                    <a:lnTo>
                      <a:pt x="1" y="4"/>
                    </a:lnTo>
                    <a:lnTo>
                      <a:pt x="0" y="3"/>
                    </a:lnTo>
                    <a:lnTo>
                      <a:pt x="1" y="20"/>
                    </a:lnTo>
                    <a:lnTo>
                      <a:pt x="1" y="29"/>
                    </a:lnTo>
                    <a:lnTo>
                      <a:pt x="1" y="35"/>
                    </a:lnTo>
                    <a:lnTo>
                      <a:pt x="2" y="37"/>
                    </a:lnTo>
                    <a:lnTo>
                      <a:pt x="3" y="39"/>
                    </a:lnTo>
                    <a:lnTo>
                      <a:pt x="5" y="40"/>
                    </a:lnTo>
                    <a:lnTo>
                      <a:pt x="8" y="40"/>
                    </a:lnTo>
                    <a:lnTo>
                      <a:pt x="12" y="40"/>
                    </a:lnTo>
                    <a:lnTo>
                      <a:pt x="16" y="39"/>
                    </a:lnTo>
                    <a:lnTo>
                      <a:pt x="18" y="38"/>
                    </a:lnTo>
                    <a:lnTo>
                      <a:pt x="17" y="27"/>
                    </a:lnTo>
                    <a:lnTo>
                      <a:pt x="17" y="38"/>
                    </a:lnTo>
                    <a:lnTo>
                      <a:pt x="16" y="3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95" name="Freeform 3883"/>
              <p:cNvSpPr>
                <a:spLocks/>
              </p:cNvSpPr>
              <p:nvPr/>
            </p:nvSpPr>
            <p:spPr bwMode="auto">
              <a:xfrm>
                <a:off x="4256" y="1615"/>
                <a:ext cx="30" cy="4"/>
              </a:xfrm>
              <a:custGeom>
                <a:avLst/>
                <a:gdLst/>
                <a:ahLst/>
                <a:cxnLst>
                  <a:cxn ang="0">
                    <a:pos x="0" y="4"/>
                  </a:cxn>
                  <a:cxn ang="0">
                    <a:pos x="30" y="1"/>
                  </a:cxn>
                  <a:cxn ang="0">
                    <a:pos x="28" y="0"/>
                  </a:cxn>
                  <a:cxn ang="0">
                    <a:pos x="26" y="2"/>
                  </a:cxn>
                </a:cxnLst>
                <a:rect l="0" t="0" r="r" b="b"/>
                <a:pathLst>
                  <a:path w="30" h="4">
                    <a:moveTo>
                      <a:pt x="0" y="4"/>
                    </a:moveTo>
                    <a:lnTo>
                      <a:pt x="30" y="1"/>
                    </a:lnTo>
                    <a:lnTo>
                      <a:pt x="28" y="0"/>
                    </a:lnTo>
                    <a:lnTo>
                      <a:pt x="26" y="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94" name="Freeform 3882"/>
              <p:cNvSpPr>
                <a:spLocks/>
              </p:cNvSpPr>
              <p:nvPr/>
            </p:nvSpPr>
            <p:spPr bwMode="auto">
              <a:xfrm>
                <a:off x="4269" y="1618"/>
                <a:ext cx="1" cy="12"/>
              </a:xfrm>
              <a:custGeom>
                <a:avLst/>
                <a:gdLst/>
                <a:ahLst/>
                <a:cxnLst>
                  <a:cxn ang="0">
                    <a:pos x="1" y="0"/>
                  </a:cxn>
                  <a:cxn ang="0">
                    <a:pos x="1" y="3"/>
                  </a:cxn>
                  <a:cxn ang="0">
                    <a:pos x="0" y="12"/>
                  </a:cxn>
                </a:cxnLst>
                <a:rect l="0" t="0" r="r" b="b"/>
                <a:pathLst>
                  <a:path w="1" h="12">
                    <a:moveTo>
                      <a:pt x="1" y="0"/>
                    </a:moveTo>
                    <a:lnTo>
                      <a:pt x="1" y="3"/>
                    </a:lnTo>
                    <a:lnTo>
                      <a:pt x="0" y="1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93" name="Freeform 3881"/>
              <p:cNvSpPr>
                <a:spLocks/>
              </p:cNvSpPr>
              <p:nvPr/>
            </p:nvSpPr>
            <p:spPr bwMode="auto">
              <a:xfrm>
                <a:off x="4260" y="1628"/>
                <a:ext cx="18" cy="34"/>
              </a:xfrm>
              <a:custGeom>
                <a:avLst/>
                <a:gdLst/>
                <a:ahLst/>
                <a:cxnLst>
                  <a:cxn ang="0">
                    <a:pos x="0" y="0"/>
                  </a:cxn>
                  <a:cxn ang="0">
                    <a:pos x="0" y="4"/>
                  </a:cxn>
                  <a:cxn ang="0">
                    <a:pos x="1" y="24"/>
                  </a:cxn>
                  <a:cxn ang="0">
                    <a:pos x="1" y="34"/>
                  </a:cxn>
                  <a:cxn ang="0">
                    <a:pos x="1" y="31"/>
                  </a:cxn>
                  <a:cxn ang="0">
                    <a:pos x="18" y="29"/>
                  </a:cxn>
                  <a:cxn ang="0">
                    <a:pos x="17" y="28"/>
                  </a:cxn>
                  <a:cxn ang="0">
                    <a:pos x="16" y="29"/>
                  </a:cxn>
                </a:cxnLst>
                <a:rect l="0" t="0" r="r" b="b"/>
                <a:pathLst>
                  <a:path w="18" h="34">
                    <a:moveTo>
                      <a:pt x="0" y="0"/>
                    </a:moveTo>
                    <a:lnTo>
                      <a:pt x="0" y="4"/>
                    </a:lnTo>
                    <a:lnTo>
                      <a:pt x="1" y="24"/>
                    </a:lnTo>
                    <a:lnTo>
                      <a:pt x="1" y="34"/>
                    </a:lnTo>
                    <a:lnTo>
                      <a:pt x="1" y="31"/>
                    </a:lnTo>
                    <a:lnTo>
                      <a:pt x="18" y="29"/>
                    </a:lnTo>
                    <a:lnTo>
                      <a:pt x="17" y="28"/>
                    </a:lnTo>
                    <a:lnTo>
                      <a:pt x="16"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92" name="Freeform 3880"/>
              <p:cNvSpPr>
                <a:spLocks/>
              </p:cNvSpPr>
              <p:nvPr/>
            </p:nvSpPr>
            <p:spPr bwMode="auto">
              <a:xfrm>
                <a:off x="4260" y="1627"/>
                <a:ext cx="23" cy="34"/>
              </a:xfrm>
              <a:custGeom>
                <a:avLst/>
                <a:gdLst/>
                <a:ahLst/>
                <a:cxnLst>
                  <a:cxn ang="0">
                    <a:pos x="18" y="30"/>
                  </a:cxn>
                  <a:cxn ang="0">
                    <a:pos x="21" y="34"/>
                  </a:cxn>
                  <a:cxn ang="0">
                    <a:pos x="21" y="31"/>
                  </a:cxn>
                  <a:cxn ang="0">
                    <a:pos x="21" y="17"/>
                  </a:cxn>
                  <a:cxn ang="0">
                    <a:pos x="22" y="0"/>
                  </a:cxn>
                  <a:cxn ang="0">
                    <a:pos x="23" y="1"/>
                  </a:cxn>
                  <a:cxn ang="0">
                    <a:pos x="10" y="3"/>
                  </a:cxn>
                  <a:cxn ang="0">
                    <a:pos x="0" y="4"/>
                  </a:cxn>
                </a:cxnLst>
                <a:rect l="0" t="0" r="r" b="b"/>
                <a:pathLst>
                  <a:path w="23" h="34">
                    <a:moveTo>
                      <a:pt x="18" y="30"/>
                    </a:moveTo>
                    <a:lnTo>
                      <a:pt x="21" y="34"/>
                    </a:lnTo>
                    <a:lnTo>
                      <a:pt x="21" y="31"/>
                    </a:lnTo>
                    <a:lnTo>
                      <a:pt x="21" y="17"/>
                    </a:lnTo>
                    <a:lnTo>
                      <a:pt x="22" y="0"/>
                    </a:lnTo>
                    <a:lnTo>
                      <a:pt x="23" y="1"/>
                    </a:lnTo>
                    <a:lnTo>
                      <a:pt x="10" y="3"/>
                    </a:lnTo>
                    <a:lnTo>
                      <a:pt x="0"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91" name="Line 3879"/>
              <p:cNvSpPr>
                <a:spLocks noChangeShapeType="1"/>
              </p:cNvSpPr>
              <p:nvPr/>
            </p:nvSpPr>
            <p:spPr bwMode="auto">
              <a:xfrm>
                <a:off x="4267" y="1631"/>
                <a:ext cx="1" cy="2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90" name="Freeform 3878"/>
              <p:cNvSpPr>
                <a:spLocks/>
              </p:cNvSpPr>
              <p:nvPr/>
            </p:nvSpPr>
            <p:spPr bwMode="auto">
              <a:xfrm>
                <a:off x="4267" y="1646"/>
                <a:ext cx="5" cy="1"/>
              </a:xfrm>
              <a:custGeom>
                <a:avLst/>
                <a:gdLst/>
                <a:ahLst/>
                <a:cxnLst>
                  <a:cxn ang="0">
                    <a:pos x="0" y="1"/>
                  </a:cxn>
                  <a:cxn ang="0">
                    <a:pos x="5" y="0"/>
                  </a:cxn>
                  <a:cxn ang="0">
                    <a:pos x="4" y="0"/>
                  </a:cxn>
                  <a:cxn ang="0">
                    <a:pos x="3" y="1"/>
                  </a:cxn>
                </a:cxnLst>
                <a:rect l="0" t="0" r="r" b="b"/>
                <a:pathLst>
                  <a:path w="5" h="1">
                    <a:moveTo>
                      <a:pt x="0" y="1"/>
                    </a:moveTo>
                    <a:lnTo>
                      <a:pt x="5" y="0"/>
                    </a:lnTo>
                    <a:lnTo>
                      <a:pt x="4" y="0"/>
                    </a:lnTo>
                    <a:lnTo>
                      <a:pt x="3"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89" name="Freeform 3877"/>
              <p:cNvSpPr>
                <a:spLocks/>
              </p:cNvSpPr>
              <p:nvPr/>
            </p:nvSpPr>
            <p:spPr bwMode="auto">
              <a:xfrm>
                <a:off x="4267" y="1638"/>
                <a:ext cx="5" cy="1"/>
              </a:xfrm>
              <a:custGeom>
                <a:avLst/>
                <a:gdLst/>
                <a:ahLst/>
                <a:cxnLst>
                  <a:cxn ang="0">
                    <a:pos x="0" y="1"/>
                  </a:cxn>
                  <a:cxn ang="0">
                    <a:pos x="5" y="0"/>
                  </a:cxn>
                  <a:cxn ang="0">
                    <a:pos x="5" y="0"/>
                  </a:cxn>
                  <a:cxn ang="0">
                    <a:pos x="4" y="0"/>
                  </a:cxn>
                </a:cxnLst>
                <a:rect l="0" t="0" r="r" b="b"/>
                <a:pathLst>
                  <a:path w="5" h="1">
                    <a:moveTo>
                      <a:pt x="0" y="1"/>
                    </a:moveTo>
                    <a:lnTo>
                      <a:pt x="5" y="0"/>
                    </a:lnTo>
                    <a:lnTo>
                      <a:pt x="4"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88" name="Line 3876"/>
              <p:cNvSpPr>
                <a:spLocks noChangeShapeType="1"/>
              </p:cNvSpPr>
              <p:nvPr/>
            </p:nvSpPr>
            <p:spPr bwMode="auto">
              <a:xfrm flipH="1">
                <a:off x="4274" y="1630"/>
                <a:ext cx="1" cy="2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87" name="Freeform 3875"/>
              <p:cNvSpPr>
                <a:spLocks/>
              </p:cNvSpPr>
              <p:nvPr/>
            </p:nvSpPr>
            <p:spPr bwMode="auto">
              <a:xfrm>
                <a:off x="4296" y="1614"/>
                <a:ext cx="11" cy="49"/>
              </a:xfrm>
              <a:custGeom>
                <a:avLst/>
                <a:gdLst/>
                <a:ahLst/>
                <a:cxnLst>
                  <a:cxn ang="0">
                    <a:pos x="11" y="0"/>
                  </a:cxn>
                  <a:cxn ang="0">
                    <a:pos x="10" y="1"/>
                  </a:cxn>
                  <a:cxn ang="0">
                    <a:pos x="7" y="4"/>
                  </a:cxn>
                  <a:cxn ang="0">
                    <a:pos x="2" y="6"/>
                  </a:cxn>
                  <a:cxn ang="0">
                    <a:pos x="0" y="7"/>
                  </a:cxn>
                  <a:cxn ang="0">
                    <a:pos x="7" y="4"/>
                  </a:cxn>
                  <a:cxn ang="0">
                    <a:pos x="6" y="49"/>
                  </a:cxn>
                  <a:cxn ang="0">
                    <a:pos x="6" y="47"/>
                  </a:cxn>
                  <a:cxn ang="0">
                    <a:pos x="6" y="43"/>
                  </a:cxn>
                </a:cxnLst>
                <a:rect l="0" t="0" r="r" b="b"/>
                <a:pathLst>
                  <a:path w="11" h="49">
                    <a:moveTo>
                      <a:pt x="11" y="0"/>
                    </a:moveTo>
                    <a:lnTo>
                      <a:pt x="10" y="1"/>
                    </a:lnTo>
                    <a:lnTo>
                      <a:pt x="7" y="4"/>
                    </a:lnTo>
                    <a:lnTo>
                      <a:pt x="2" y="6"/>
                    </a:lnTo>
                    <a:lnTo>
                      <a:pt x="0" y="7"/>
                    </a:lnTo>
                    <a:lnTo>
                      <a:pt x="7" y="4"/>
                    </a:lnTo>
                    <a:lnTo>
                      <a:pt x="6" y="49"/>
                    </a:lnTo>
                    <a:lnTo>
                      <a:pt x="6" y="47"/>
                    </a:lnTo>
                    <a:lnTo>
                      <a:pt x="6"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86" name="Line 3874"/>
              <p:cNvSpPr>
                <a:spLocks noChangeShapeType="1"/>
              </p:cNvSpPr>
              <p:nvPr/>
            </p:nvSpPr>
            <p:spPr bwMode="auto">
              <a:xfrm flipV="1">
                <a:off x="4294" y="1628"/>
                <a:ext cx="15"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85" name="Line 3873"/>
              <p:cNvSpPr>
                <a:spLocks noChangeShapeType="1"/>
              </p:cNvSpPr>
              <p:nvPr/>
            </p:nvSpPr>
            <p:spPr bwMode="auto">
              <a:xfrm>
                <a:off x="4303" y="1633"/>
                <a:ext cx="5"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84" name="Freeform 3872"/>
              <p:cNvSpPr>
                <a:spLocks/>
              </p:cNvSpPr>
              <p:nvPr/>
            </p:nvSpPr>
            <p:spPr bwMode="auto">
              <a:xfrm>
                <a:off x="4293" y="1630"/>
                <a:ext cx="10" cy="20"/>
              </a:xfrm>
              <a:custGeom>
                <a:avLst/>
                <a:gdLst/>
                <a:ahLst/>
                <a:cxnLst>
                  <a:cxn ang="0">
                    <a:pos x="10" y="0"/>
                  </a:cxn>
                  <a:cxn ang="0">
                    <a:pos x="7" y="7"/>
                  </a:cxn>
                  <a:cxn ang="0">
                    <a:pos x="4" y="13"/>
                  </a:cxn>
                  <a:cxn ang="0">
                    <a:pos x="2" y="16"/>
                  </a:cxn>
                  <a:cxn ang="0">
                    <a:pos x="0" y="20"/>
                  </a:cxn>
                </a:cxnLst>
                <a:rect l="0" t="0" r="r" b="b"/>
                <a:pathLst>
                  <a:path w="10" h="20">
                    <a:moveTo>
                      <a:pt x="10" y="0"/>
                    </a:moveTo>
                    <a:lnTo>
                      <a:pt x="7" y="7"/>
                    </a:lnTo>
                    <a:lnTo>
                      <a:pt x="4" y="13"/>
                    </a:lnTo>
                    <a:lnTo>
                      <a:pt x="2" y="16"/>
                    </a:lnTo>
                    <a:lnTo>
                      <a:pt x="0" y="2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83" name="Freeform 3871"/>
              <p:cNvSpPr>
                <a:spLocks/>
              </p:cNvSpPr>
              <p:nvPr/>
            </p:nvSpPr>
            <p:spPr bwMode="auto">
              <a:xfrm>
                <a:off x="4310" y="1619"/>
                <a:ext cx="12" cy="22"/>
              </a:xfrm>
              <a:custGeom>
                <a:avLst/>
                <a:gdLst/>
                <a:ahLst/>
                <a:cxnLst>
                  <a:cxn ang="0">
                    <a:pos x="0" y="0"/>
                  </a:cxn>
                  <a:cxn ang="0">
                    <a:pos x="1" y="4"/>
                  </a:cxn>
                  <a:cxn ang="0">
                    <a:pos x="1" y="14"/>
                  </a:cxn>
                  <a:cxn ang="0">
                    <a:pos x="1" y="22"/>
                  </a:cxn>
                  <a:cxn ang="0">
                    <a:pos x="1" y="19"/>
                  </a:cxn>
                  <a:cxn ang="0">
                    <a:pos x="11" y="18"/>
                  </a:cxn>
                  <a:cxn ang="0">
                    <a:pos x="10" y="18"/>
                  </a:cxn>
                  <a:cxn ang="0">
                    <a:pos x="11" y="0"/>
                  </a:cxn>
                  <a:cxn ang="0">
                    <a:pos x="12" y="2"/>
                  </a:cxn>
                  <a:cxn ang="0">
                    <a:pos x="1" y="4"/>
                  </a:cxn>
                </a:cxnLst>
                <a:rect l="0" t="0" r="r" b="b"/>
                <a:pathLst>
                  <a:path w="12" h="22">
                    <a:moveTo>
                      <a:pt x="0" y="0"/>
                    </a:moveTo>
                    <a:lnTo>
                      <a:pt x="1" y="4"/>
                    </a:lnTo>
                    <a:lnTo>
                      <a:pt x="1" y="14"/>
                    </a:lnTo>
                    <a:lnTo>
                      <a:pt x="1" y="22"/>
                    </a:lnTo>
                    <a:lnTo>
                      <a:pt x="1" y="19"/>
                    </a:lnTo>
                    <a:lnTo>
                      <a:pt x="11" y="18"/>
                    </a:lnTo>
                    <a:lnTo>
                      <a:pt x="10" y="18"/>
                    </a:lnTo>
                    <a:lnTo>
                      <a:pt x="11" y="0"/>
                    </a:lnTo>
                    <a:lnTo>
                      <a:pt x="12" y="2"/>
                    </a:lnTo>
                    <a:lnTo>
                      <a:pt x="1"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82" name="Freeform 3870"/>
              <p:cNvSpPr>
                <a:spLocks/>
              </p:cNvSpPr>
              <p:nvPr/>
            </p:nvSpPr>
            <p:spPr bwMode="auto">
              <a:xfrm>
                <a:off x="4305" y="1645"/>
                <a:ext cx="8" cy="18"/>
              </a:xfrm>
              <a:custGeom>
                <a:avLst/>
                <a:gdLst/>
                <a:ahLst/>
                <a:cxnLst>
                  <a:cxn ang="0">
                    <a:pos x="8" y="0"/>
                  </a:cxn>
                  <a:cxn ang="0">
                    <a:pos x="8" y="1"/>
                  </a:cxn>
                  <a:cxn ang="0">
                    <a:pos x="6" y="6"/>
                  </a:cxn>
                  <a:cxn ang="0">
                    <a:pos x="4" y="12"/>
                  </a:cxn>
                  <a:cxn ang="0">
                    <a:pos x="2" y="15"/>
                  </a:cxn>
                  <a:cxn ang="0">
                    <a:pos x="0" y="18"/>
                  </a:cxn>
                </a:cxnLst>
                <a:rect l="0" t="0" r="r" b="b"/>
                <a:pathLst>
                  <a:path w="8" h="18">
                    <a:moveTo>
                      <a:pt x="8" y="0"/>
                    </a:moveTo>
                    <a:lnTo>
                      <a:pt x="8" y="1"/>
                    </a:lnTo>
                    <a:lnTo>
                      <a:pt x="6" y="6"/>
                    </a:lnTo>
                    <a:lnTo>
                      <a:pt x="4" y="12"/>
                    </a:lnTo>
                    <a:lnTo>
                      <a:pt x="2" y="15"/>
                    </a:lnTo>
                    <a:lnTo>
                      <a:pt x="0" y="1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81" name="Freeform 3869"/>
              <p:cNvSpPr>
                <a:spLocks/>
              </p:cNvSpPr>
              <p:nvPr/>
            </p:nvSpPr>
            <p:spPr bwMode="auto">
              <a:xfrm>
                <a:off x="4318" y="1645"/>
                <a:ext cx="5" cy="16"/>
              </a:xfrm>
              <a:custGeom>
                <a:avLst/>
                <a:gdLst/>
                <a:ahLst/>
                <a:cxnLst>
                  <a:cxn ang="0">
                    <a:pos x="0" y="0"/>
                  </a:cxn>
                  <a:cxn ang="0">
                    <a:pos x="2" y="5"/>
                  </a:cxn>
                  <a:cxn ang="0">
                    <a:pos x="3" y="9"/>
                  </a:cxn>
                  <a:cxn ang="0">
                    <a:pos x="4" y="12"/>
                  </a:cxn>
                  <a:cxn ang="0">
                    <a:pos x="5" y="14"/>
                  </a:cxn>
                  <a:cxn ang="0">
                    <a:pos x="5" y="16"/>
                  </a:cxn>
                </a:cxnLst>
                <a:rect l="0" t="0" r="r" b="b"/>
                <a:pathLst>
                  <a:path w="5" h="16">
                    <a:moveTo>
                      <a:pt x="0" y="0"/>
                    </a:moveTo>
                    <a:lnTo>
                      <a:pt x="2" y="5"/>
                    </a:lnTo>
                    <a:lnTo>
                      <a:pt x="3" y="9"/>
                    </a:lnTo>
                    <a:lnTo>
                      <a:pt x="4" y="12"/>
                    </a:lnTo>
                    <a:lnTo>
                      <a:pt x="5" y="14"/>
                    </a:lnTo>
                    <a:lnTo>
                      <a:pt x="5" y="1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80" name="Freeform 3868"/>
              <p:cNvSpPr>
                <a:spLocks/>
              </p:cNvSpPr>
              <p:nvPr/>
            </p:nvSpPr>
            <p:spPr bwMode="auto">
              <a:xfrm>
                <a:off x="4339" y="1637"/>
                <a:ext cx="3" cy="4"/>
              </a:xfrm>
              <a:custGeom>
                <a:avLst/>
                <a:gdLst/>
                <a:ahLst/>
                <a:cxnLst>
                  <a:cxn ang="0">
                    <a:pos x="2" y="4"/>
                  </a:cxn>
                  <a:cxn ang="0">
                    <a:pos x="3" y="2"/>
                  </a:cxn>
                  <a:cxn ang="0">
                    <a:pos x="2" y="0"/>
                  </a:cxn>
                  <a:cxn ang="0">
                    <a:pos x="0" y="2"/>
                  </a:cxn>
                  <a:cxn ang="0">
                    <a:pos x="2" y="4"/>
                  </a:cxn>
                </a:cxnLst>
                <a:rect l="0" t="0" r="r" b="b"/>
                <a:pathLst>
                  <a:path w="3" h="4">
                    <a:moveTo>
                      <a:pt x="2" y="4"/>
                    </a:moveTo>
                    <a:lnTo>
                      <a:pt x="3" y="2"/>
                    </a:lnTo>
                    <a:lnTo>
                      <a:pt x="2" y="0"/>
                    </a:lnTo>
                    <a:lnTo>
                      <a:pt x="0" y="2"/>
                    </a:lnTo>
                    <a:lnTo>
                      <a:pt x="2" y="4"/>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79" name="Freeform 3867"/>
              <p:cNvSpPr>
                <a:spLocks/>
              </p:cNvSpPr>
              <p:nvPr/>
            </p:nvSpPr>
            <p:spPr bwMode="auto">
              <a:xfrm>
                <a:off x="4339" y="1661"/>
                <a:ext cx="3" cy="5"/>
              </a:xfrm>
              <a:custGeom>
                <a:avLst/>
                <a:gdLst/>
                <a:ahLst/>
                <a:cxnLst>
                  <a:cxn ang="0">
                    <a:pos x="2" y="5"/>
                  </a:cxn>
                  <a:cxn ang="0">
                    <a:pos x="3" y="2"/>
                  </a:cxn>
                  <a:cxn ang="0">
                    <a:pos x="2" y="0"/>
                  </a:cxn>
                  <a:cxn ang="0">
                    <a:pos x="0" y="2"/>
                  </a:cxn>
                  <a:cxn ang="0">
                    <a:pos x="2" y="5"/>
                  </a:cxn>
                </a:cxnLst>
                <a:rect l="0" t="0" r="r" b="b"/>
                <a:pathLst>
                  <a:path w="3" h="5">
                    <a:moveTo>
                      <a:pt x="2" y="5"/>
                    </a:moveTo>
                    <a:lnTo>
                      <a:pt x="3" y="2"/>
                    </a:lnTo>
                    <a:lnTo>
                      <a:pt x="2" y="0"/>
                    </a:lnTo>
                    <a:lnTo>
                      <a:pt x="0" y="2"/>
                    </a:lnTo>
                    <a:lnTo>
                      <a:pt x="2" y="5"/>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78" name="Freeform 3866"/>
              <p:cNvSpPr>
                <a:spLocks/>
              </p:cNvSpPr>
              <p:nvPr/>
            </p:nvSpPr>
            <p:spPr bwMode="auto">
              <a:xfrm>
                <a:off x="4363" y="1618"/>
                <a:ext cx="20" cy="43"/>
              </a:xfrm>
              <a:custGeom>
                <a:avLst/>
                <a:gdLst/>
                <a:ahLst/>
                <a:cxnLst>
                  <a:cxn ang="0">
                    <a:pos x="0" y="0"/>
                  </a:cxn>
                  <a:cxn ang="0">
                    <a:pos x="20" y="0"/>
                  </a:cxn>
                  <a:cxn ang="0">
                    <a:pos x="6" y="43"/>
                  </a:cxn>
                </a:cxnLst>
                <a:rect l="0" t="0" r="r" b="b"/>
                <a:pathLst>
                  <a:path w="20" h="43">
                    <a:moveTo>
                      <a:pt x="0" y="0"/>
                    </a:moveTo>
                    <a:lnTo>
                      <a:pt x="20" y="0"/>
                    </a:lnTo>
                    <a:lnTo>
                      <a:pt x="6"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77" name="Freeform 3865"/>
              <p:cNvSpPr>
                <a:spLocks/>
              </p:cNvSpPr>
              <p:nvPr/>
            </p:nvSpPr>
            <p:spPr bwMode="auto">
              <a:xfrm>
                <a:off x="4392" y="1618"/>
                <a:ext cx="19" cy="43"/>
              </a:xfrm>
              <a:custGeom>
                <a:avLst/>
                <a:gdLst/>
                <a:ahLst/>
                <a:cxnLst>
                  <a:cxn ang="0">
                    <a:pos x="1" y="10"/>
                  </a:cxn>
                  <a:cxn ang="0">
                    <a:pos x="1" y="8"/>
                  </a:cxn>
                  <a:cxn ang="0">
                    <a:pos x="2" y="4"/>
                  </a:cxn>
                  <a:cxn ang="0">
                    <a:pos x="4" y="2"/>
                  </a:cxn>
                  <a:cxn ang="0">
                    <a:pos x="7" y="0"/>
                  </a:cxn>
                  <a:cxn ang="0">
                    <a:pos x="12" y="0"/>
                  </a:cxn>
                  <a:cxn ang="0">
                    <a:pos x="15" y="2"/>
                  </a:cxn>
                  <a:cxn ang="0">
                    <a:pos x="17" y="4"/>
                  </a:cxn>
                  <a:cxn ang="0">
                    <a:pos x="18" y="8"/>
                  </a:cxn>
                  <a:cxn ang="0">
                    <a:pos x="18" y="12"/>
                  </a:cxn>
                  <a:cxn ang="0">
                    <a:pos x="17" y="16"/>
                  </a:cxn>
                  <a:cxn ang="0">
                    <a:pos x="14" y="23"/>
                  </a:cxn>
                  <a:cxn ang="0">
                    <a:pos x="0" y="43"/>
                  </a:cxn>
                  <a:cxn ang="0">
                    <a:pos x="19" y="43"/>
                  </a:cxn>
                </a:cxnLst>
                <a:rect l="0" t="0" r="r" b="b"/>
                <a:pathLst>
                  <a:path w="19" h="43">
                    <a:moveTo>
                      <a:pt x="1" y="10"/>
                    </a:moveTo>
                    <a:lnTo>
                      <a:pt x="1" y="8"/>
                    </a:lnTo>
                    <a:lnTo>
                      <a:pt x="2" y="4"/>
                    </a:lnTo>
                    <a:lnTo>
                      <a:pt x="4" y="2"/>
                    </a:lnTo>
                    <a:lnTo>
                      <a:pt x="7" y="0"/>
                    </a:lnTo>
                    <a:lnTo>
                      <a:pt x="12" y="0"/>
                    </a:lnTo>
                    <a:lnTo>
                      <a:pt x="15" y="2"/>
                    </a:lnTo>
                    <a:lnTo>
                      <a:pt x="17" y="4"/>
                    </a:lnTo>
                    <a:lnTo>
                      <a:pt x="18" y="8"/>
                    </a:lnTo>
                    <a:lnTo>
                      <a:pt x="18" y="12"/>
                    </a:lnTo>
                    <a:lnTo>
                      <a:pt x="17" y="16"/>
                    </a:lnTo>
                    <a:lnTo>
                      <a:pt x="14" y="23"/>
                    </a:lnTo>
                    <a:lnTo>
                      <a:pt x="0" y="43"/>
                    </a:lnTo>
                    <a:lnTo>
                      <a:pt x="19"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76" name="Freeform 3864"/>
              <p:cNvSpPr>
                <a:spLocks/>
              </p:cNvSpPr>
              <p:nvPr/>
            </p:nvSpPr>
            <p:spPr bwMode="auto">
              <a:xfrm>
                <a:off x="4420" y="1618"/>
                <a:ext cx="20" cy="43"/>
              </a:xfrm>
              <a:custGeom>
                <a:avLst/>
                <a:gdLst/>
                <a:ahLst/>
                <a:cxnLst>
                  <a:cxn ang="0">
                    <a:pos x="8" y="0"/>
                  </a:cxn>
                  <a:cxn ang="0">
                    <a:pos x="4" y="2"/>
                  </a:cxn>
                  <a:cxn ang="0">
                    <a:pos x="1" y="8"/>
                  </a:cxn>
                  <a:cxn ang="0">
                    <a:pos x="0" y="19"/>
                  </a:cxn>
                  <a:cxn ang="0">
                    <a:pos x="0" y="25"/>
                  </a:cxn>
                  <a:cxn ang="0">
                    <a:pos x="1" y="35"/>
                  </a:cxn>
                  <a:cxn ang="0">
                    <a:pos x="4" y="42"/>
                  </a:cxn>
                  <a:cxn ang="0">
                    <a:pos x="8" y="43"/>
                  </a:cxn>
                  <a:cxn ang="0">
                    <a:pos x="11" y="43"/>
                  </a:cxn>
                  <a:cxn ang="0">
                    <a:pos x="15" y="42"/>
                  </a:cxn>
                  <a:cxn ang="0">
                    <a:pos x="18" y="35"/>
                  </a:cxn>
                  <a:cxn ang="0">
                    <a:pos x="20" y="25"/>
                  </a:cxn>
                  <a:cxn ang="0">
                    <a:pos x="20" y="19"/>
                  </a:cxn>
                  <a:cxn ang="0">
                    <a:pos x="18" y="8"/>
                  </a:cxn>
                  <a:cxn ang="0">
                    <a:pos x="15" y="2"/>
                  </a:cxn>
                  <a:cxn ang="0">
                    <a:pos x="11" y="0"/>
                  </a:cxn>
                  <a:cxn ang="0">
                    <a:pos x="8" y="0"/>
                  </a:cxn>
                </a:cxnLst>
                <a:rect l="0" t="0" r="r" b="b"/>
                <a:pathLst>
                  <a:path w="20" h="43">
                    <a:moveTo>
                      <a:pt x="8" y="0"/>
                    </a:moveTo>
                    <a:lnTo>
                      <a:pt x="4" y="2"/>
                    </a:lnTo>
                    <a:lnTo>
                      <a:pt x="1" y="8"/>
                    </a:lnTo>
                    <a:lnTo>
                      <a:pt x="0" y="19"/>
                    </a:lnTo>
                    <a:lnTo>
                      <a:pt x="0" y="25"/>
                    </a:lnTo>
                    <a:lnTo>
                      <a:pt x="1" y="35"/>
                    </a:lnTo>
                    <a:lnTo>
                      <a:pt x="4" y="42"/>
                    </a:lnTo>
                    <a:lnTo>
                      <a:pt x="8" y="43"/>
                    </a:lnTo>
                    <a:lnTo>
                      <a:pt x="11" y="43"/>
                    </a:lnTo>
                    <a:lnTo>
                      <a:pt x="15" y="42"/>
                    </a:lnTo>
                    <a:lnTo>
                      <a:pt x="18" y="35"/>
                    </a:lnTo>
                    <a:lnTo>
                      <a:pt x="20" y="25"/>
                    </a:lnTo>
                    <a:lnTo>
                      <a:pt x="20" y="19"/>
                    </a:lnTo>
                    <a:lnTo>
                      <a:pt x="18" y="8"/>
                    </a:lnTo>
                    <a:lnTo>
                      <a:pt x="15" y="2"/>
                    </a:lnTo>
                    <a:lnTo>
                      <a:pt x="11" y="0"/>
                    </a:lnTo>
                    <a:lnTo>
                      <a:pt x="8"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75" name="Freeform 3863"/>
              <p:cNvSpPr>
                <a:spLocks/>
              </p:cNvSpPr>
              <p:nvPr/>
            </p:nvSpPr>
            <p:spPr bwMode="auto">
              <a:xfrm>
                <a:off x="4448" y="1618"/>
                <a:ext cx="20" cy="43"/>
              </a:xfrm>
              <a:custGeom>
                <a:avLst/>
                <a:gdLst/>
                <a:ahLst/>
                <a:cxnLst>
                  <a:cxn ang="0">
                    <a:pos x="9" y="0"/>
                  </a:cxn>
                  <a:cxn ang="0">
                    <a:pos x="5" y="2"/>
                  </a:cxn>
                  <a:cxn ang="0">
                    <a:pos x="2" y="8"/>
                  </a:cxn>
                  <a:cxn ang="0">
                    <a:pos x="0" y="19"/>
                  </a:cxn>
                  <a:cxn ang="0">
                    <a:pos x="0" y="25"/>
                  </a:cxn>
                  <a:cxn ang="0">
                    <a:pos x="2" y="35"/>
                  </a:cxn>
                  <a:cxn ang="0">
                    <a:pos x="5" y="42"/>
                  </a:cxn>
                  <a:cxn ang="0">
                    <a:pos x="9" y="43"/>
                  </a:cxn>
                  <a:cxn ang="0">
                    <a:pos x="12" y="43"/>
                  </a:cxn>
                  <a:cxn ang="0">
                    <a:pos x="16" y="42"/>
                  </a:cxn>
                  <a:cxn ang="0">
                    <a:pos x="19" y="35"/>
                  </a:cxn>
                  <a:cxn ang="0">
                    <a:pos x="20" y="25"/>
                  </a:cxn>
                  <a:cxn ang="0">
                    <a:pos x="20" y="19"/>
                  </a:cxn>
                  <a:cxn ang="0">
                    <a:pos x="19" y="8"/>
                  </a:cxn>
                  <a:cxn ang="0">
                    <a:pos x="16" y="2"/>
                  </a:cxn>
                  <a:cxn ang="0">
                    <a:pos x="12" y="0"/>
                  </a:cxn>
                  <a:cxn ang="0">
                    <a:pos x="9" y="0"/>
                  </a:cxn>
                </a:cxnLst>
                <a:rect l="0" t="0" r="r" b="b"/>
                <a:pathLst>
                  <a:path w="20" h="43">
                    <a:moveTo>
                      <a:pt x="9" y="0"/>
                    </a:moveTo>
                    <a:lnTo>
                      <a:pt x="5" y="2"/>
                    </a:lnTo>
                    <a:lnTo>
                      <a:pt x="2" y="8"/>
                    </a:lnTo>
                    <a:lnTo>
                      <a:pt x="0" y="19"/>
                    </a:lnTo>
                    <a:lnTo>
                      <a:pt x="0" y="25"/>
                    </a:lnTo>
                    <a:lnTo>
                      <a:pt x="2" y="35"/>
                    </a:lnTo>
                    <a:lnTo>
                      <a:pt x="5" y="42"/>
                    </a:lnTo>
                    <a:lnTo>
                      <a:pt x="9" y="43"/>
                    </a:lnTo>
                    <a:lnTo>
                      <a:pt x="12" y="43"/>
                    </a:lnTo>
                    <a:lnTo>
                      <a:pt x="16" y="42"/>
                    </a:lnTo>
                    <a:lnTo>
                      <a:pt x="19" y="35"/>
                    </a:lnTo>
                    <a:lnTo>
                      <a:pt x="20" y="25"/>
                    </a:lnTo>
                    <a:lnTo>
                      <a:pt x="20" y="19"/>
                    </a:lnTo>
                    <a:lnTo>
                      <a:pt x="19" y="8"/>
                    </a:lnTo>
                    <a:lnTo>
                      <a:pt x="16" y="2"/>
                    </a:lnTo>
                    <a:lnTo>
                      <a:pt x="12" y="0"/>
                    </a:lnTo>
                    <a:lnTo>
                      <a:pt x="9"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74" name="Freeform 3862"/>
              <p:cNvSpPr>
                <a:spLocks/>
              </p:cNvSpPr>
              <p:nvPr/>
            </p:nvSpPr>
            <p:spPr bwMode="auto">
              <a:xfrm>
                <a:off x="4477" y="1618"/>
                <a:ext cx="19" cy="43"/>
              </a:xfrm>
              <a:custGeom>
                <a:avLst/>
                <a:gdLst/>
                <a:ahLst/>
                <a:cxnLst>
                  <a:cxn ang="0">
                    <a:pos x="8" y="0"/>
                  </a:cxn>
                  <a:cxn ang="0">
                    <a:pos x="4" y="2"/>
                  </a:cxn>
                  <a:cxn ang="0">
                    <a:pos x="1" y="8"/>
                  </a:cxn>
                  <a:cxn ang="0">
                    <a:pos x="0" y="19"/>
                  </a:cxn>
                  <a:cxn ang="0">
                    <a:pos x="0" y="25"/>
                  </a:cxn>
                  <a:cxn ang="0">
                    <a:pos x="1" y="35"/>
                  </a:cxn>
                  <a:cxn ang="0">
                    <a:pos x="4" y="42"/>
                  </a:cxn>
                  <a:cxn ang="0">
                    <a:pos x="8" y="43"/>
                  </a:cxn>
                  <a:cxn ang="0">
                    <a:pos x="11" y="43"/>
                  </a:cxn>
                  <a:cxn ang="0">
                    <a:pos x="15" y="42"/>
                  </a:cxn>
                  <a:cxn ang="0">
                    <a:pos x="18" y="35"/>
                  </a:cxn>
                  <a:cxn ang="0">
                    <a:pos x="19" y="25"/>
                  </a:cxn>
                  <a:cxn ang="0">
                    <a:pos x="19" y="19"/>
                  </a:cxn>
                  <a:cxn ang="0">
                    <a:pos x="18" y="8"/>
                  </a:cxn>
                  <a:cxn ang="0">
                    <a:pos x="15" y="2"/>
                  </a:cxn>
                  <a:cxn ang="0">
                    <a:pos x="11" y="0"/>
                  </a:cxn>
                  <a:cxn ang="0">
                    <a:pos x="8" y="0"/>
                  </a:cxn>
                </a:cxnLst>
                <a:rect l="0" t="0" r="r" b="b"/>
                <a:pathLst>
                  <a:path w="19" h="43">
                    <a:moveTo>
                      <a:pt x="8" y="0"/>
                    </a:moveTo>
                    <a:lnTo>
                      <a:pt x="4" y="2"/>
                    </a:lnTo>
                    <a:lnTo>
                      <a:pt x="1" y="8"/>
                    </a:lnTo>
                    <a:lnTo>
                      <a:pt x="0" y="19"/>
                    </a:lnTo>
                    <a:lnTo>
                      <a:pt x="0" y="25"/>
                    </a:lnTo>
                    <a:lnTo>
                      <a:pt x="1" y="35"/>
                    </a:lnTo>
                    <a:lnTo>
                      <a:pt x="4" y="42"/>
                    </a:lnTo>
                    <a:lnTo>
                      <a:pt x="8" y="43"/>
                    </a:lnTo>
                    <a:lnTo>
                      <a:pt x="11" y="43"/>
                    </a:lnTo>
                    <a:lnTo>
                      <a:pt x="15" y="42"/>
                    </a:lnTo>
                    <a:lnTo>
                      <a:pt x="18" y="35"/>
                    </a:lnTo>
                    <a:lnTo>
                      <a:pt x="19" y="25"/>
                    </a:lnTo>
                    <a:lnTo>
                      <a:pt x="19" y="19"/>
                    </a:lnTo>
                    <a:lnTo>
                      <a:pt x="18" y="8"/>
                    </a:lnTo>
                    <a:lnTo>
                      <a:pt x="15" y="2"/>
                    </a:lnTo>
                    <a:lnTo>
                      <a:pt x="11" y="0"/>
                    </a:lnTo>
                    <a:lnTo>
                      <a:pt x="8"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73" name="Line 3861"/>
              <p:cNvSpPr>
                <a:spLocks noChangeShapeType="1"/>
              </p:cNvSpPr>
              <p:nvPr/>
            </p:nvSpPr>
            <p:spPr bwMode="auto">
              <a:xfrm flipV="1">
                <a:off x="4505" y="1632"/>
                <a:ext cx="1" cy="2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72" name="Freeform 3860"/>
              <p:cNvSpPr>
                <a:spLocks/>
              </p:cNvSpPr>
              <p:nvPr/>
            </p:nvSpPr>
            <p:spPr bwMode="auto">
              <a:xfrm>
                <a:off x="4505" y="1632"/>
                <a:ext cx="16" cy="29"/>
              </a:xfrm>
              <a:custGeom>
                <a:avLst/>
                <a:gdLst/>
                <a:ahLst/>
                <a:cxnLst>
                  <a:cxn ang="0">
                    <a:pos x="0" y="9"/>
                  </a:cxn>
                  <a:cxn ang="0">
                    <a:pos x="4" y="2"/>
                  </a:cxn>
                  <a:cxn ang="0">
                    <a:pos x="7" y="0"/>
                  </a:cxn>
                  <a:cxn ang="0">
                    <a:pos x="11" y="0"/>
                  </a:cxn>
                  <a:cxn ang="0">
                    <a:pos x="14" y="2"/>
                  </a:cxn>
                  <a:cxn ang="0">
                    <a:pos x="16" y="9"/>
                  </a:cxn>
                  <a:cxn ang="0">
                    <a:pos x="16" y="29"/>
                  </a:cxn>
                </a:cxnLst>
                <a:rect l="0" t="0" r="r" b="b"/>
                <a:pathLst>
                  <a:path w="16" h="29">
                    <a:moveTo>
                      <a:pt x="0" y="9"/>
                    </a:moveTo>
                    <a:lnTo>
                      <a:pt x="4" y="2"/>
                    </a:lnTo>
                    <a:lnTo>
                      <a:pt x="7" y="0"/>
                    </a:lnTo>
                    <a:lnTo>
                      <a:pt x="11" y="0"/>
                    </a:lnTo>
                    <a:lnTo>
                      <a:pt x="14" y="2"/>
                    </a:lnTo>
                    <a:lnTo>
                      <a:pt x="16" y="9"/>
                    </a:lnTo>
                    <a:lnTo>
                      <a:pt x="16"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71" name="Freeform 3859"/>
              <p:cNvSpPr>
                <a:spLocks/>
              </p:cNvSpPr>
              <p:nvPr/>
            </p:nvSpPr>
            <p:spPr bwMode="auto">
              <a:xfrm>
                <a:off x="4521" y="1632"/>
                <a:ext cx="15" cy="29"/>
              </a:xfrm>
              <a:custGeom>
                <a:avLst/>
                <a:gdLst/>
                <a:ahLst/>
                <a:cxnLst>
                  <a:cxn ang="0">
                    <a:pos x="0" y="9"/>
                  </a:cxn>
                  <a:cxn ang="0">
                    <a:pos x="4" y="2"/>
                  </a:cxn>
                  <a:cxn ang="0">
                    <a:pos x="7" y="0"/>
                  </a:cxn>
                  <a:cxn ang="0">
                    <a:pos x="11" y="0"/>
                  </a:cxn>
                  <a:cxn ang="0">
                    <a:pos x="14" y="2"/>
                  </a:cxn>
                  <a:cxn ang="0">
                    <a:pos x="15" y="9"/>
                  </a:cxn>
                  <a:cxn ang="0">
                    <a:pos x="15" y="29"/>
                  </a:cxn>
                </a:cxnLst>
                <a:rect l="0" t="0" r="r" b="b"/>
                <a:pathLst>
                  <a:path w="15" h="29">
                    <a:moveTo>
                      <a:pt x="0" y="9"/>
                    </a:moveTo>
                    <a:lnTo>
                      <a:pt x="4" y="2"/>
                    </a:lnTo>
                    <a:lnTo>
                      <a:pt x="7" y="0"/>
                    </a:lnTo>
                    <a:lnTo>
                      <a:pt x="11" y="0"/>
                    </a:lnTo>
                    <a:lnTo>
                      <a:pt x="14" y="2"/>
                    </a:lnTo>
                    <a:lnTo>
                      <a:pt x="15" y="9"/>
                    </a:lnTo>
                    <a:lnTo>
                      <a:pt x="15"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70" name="Freeform 3858"/>
              <p:cNvSpPr>
                <a:spLocks/>
              </p:cNvSpPr>
              <p:nvPr/>
            </p:nvSpPr>
            <p:spPr bwMode="auto">
              <a:xfrm>
                <a:off x="4548" y="1618"/>
                <a:ext cx="19" cy="43"/>
              </a:xfrm>
              <a:custGeom>
                <a:avLst/>
                <a:gdLst/>
                <a:ahLst/>
                <a:cxnLst>
                  <a:cxn ang="0">
                    <a:pos x="1" y="10"/>
                  </a:cxn>
                  <a:cxn ang="0">
                    <a:pos x="1" y="8"/>
                  </a:cxn>
                  <a:cxn ang="0">
                    <a:pos x="2" y="4"/>
                  </a:cxn>
                  <a:cxn ang="0">
                    <a:pos x="4" y="2"/>
                  </a:cxn>
                  <a:cxn ang="0">
                    <a:pos x="7" y="0"/>
                  </a:cxn>
                  <a:cxn ang="0">
                    <a:pos x="12" y="0"/>
                  </a:cxn>
                  <a:cxn ang="0">
                    <a:pos x="15" y="2"/>
                  </a:cxn>
                  <a:cxn ang="0">
                    <a:pos x="17" y="4"/>
                  </a:cxn>
                  <a:cxn ang="0">
                    <a:pos x="18" y="8"/>
                  </a:cxn>
                  <a:cxn ang="0">
                    <a:pos x="18" y="12"/>
                  </a:cxn>
                  <a:cxn ang="0">
                    <a:pos x="17" y="16"/>
                  </a:cxn>
                  <a:cxn ang="0">
                    <a:pos x="14" y="23"/>
                  </a:cxn>
                  <a:cxn ang="0">
                    <a:pos x="0" y="43"/>
                  </a:cxn>
                  <a:cxn ang="0">
                    <a:pos x="19" y="43"/>
                  </a:cxn>
                </a:cxnLst>
                <a:rect l="0" t="0" r="r" b="b"/>
                <a:pathLst>
                  <a:path w="19" h="43">
                    <a:moveTo>
                      <a:pt x="1" y="10"/>
                    </a:moveTo>
                    <a:lnTo>
                      <a:pt x="1" y="8"/>
                    </a:lnTo>
                    <a:lnTo>
                      <a:pt x="2" y="4"/>
                    </a:lnTo>
                    <a:lnTo>
                      <a:pt x="4" y="2"/>
                    </a:lnTo>
                    <a:lnTo>
                      <a:pt x="7" y="0"/>
                    </a:lnTo>
                    <a:lnTo>
                      <a:pt x="12" y="0"/>
                    </a:lnTo>
                    <a:lnTo>
                      <a:pt x="15" y="2"/>
                    </a:lnTo>
                    <a:lnTo>
                      <a:pt x="17" y="4"/>
                    </a:lnTo>
                    <a:lnTo>
                      <a:pt x="18" y="8"/>
                    </a:lnTo>
                    <a:lnTo>
                      <a:pt x="18" y="12"/>
                    </a:lnTo>
                    <a:lnTo>
                      <a:pt x="17" y="16"/>
                    </a:lnTo>
                    <a:lnTo>
                      <a:pt x="14" y="23"/>
                    </a:lnTo>
                    <a:lnTo>
                      <a:pt x="0" y="43"/>
                    </a:lnTo>
                    <a:lnTo>
                      <a:pt x="19"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69" name="Freeform 3857"/>
              <p:cNvSpPr>
                <a:spLocks/>
              </p:cNvSpPr>
              <p:nvPr/>
            </p:nvSpPr>
            <p:spPr bwMode="auto">
              <a:xfrm>
                <a:off x="4588" y="1625"/>
                <a:ext cx="6" cy="39"/>
              </a:xfrm>
              <a:custGeom>
                <a:avLst/>
                <a:gdLst/>
                <a:ahLst/>
                <a:cxnLst>
                  <a:cxn ang="0">
                    <a:pos x="6" y="39"/>
                  </a:cxn>
                  <a:cxn ang="0">
                    <a:pos x="4" y="36"/>
                  </a:cxn>
                  <a:cxn ang="0">
                    <a:pos x="2" y="33"/>
                  </a:cxn>
                  <a:cxn ang="0">
                    <a:pos x="0" y="28"/>
                  </a:cxn>
                  <a:cxn ang="0">
                    <a:pos x="0" y="24"/>
                  </a:cxn>
                  <a:cxn ang="0">
                    <a:pos x="0" y="16"/>
                  </a:cxn>
                  <a:cxn ang="0">
                    <a:pos x="0" y="11"/>
                  </a:cxn>
                  <a:cxn ang="0">
                    <a:pos x="2" y="7"/>
                  </a:cxn>
                  <a:cxn ang="0">
                    <a:pos x="4" y="2"/>
                  </a:cxn>
                  <a:cxn ang="0">
                    <a:pos x="5" y="0"/>
                  </a:cxn>
                </a:cxnLst>
                <a:rect l="0" t="0" r="r" b="b"/>
                <a:pathLst>
                  <a:path w="6" h="39">
                    <a:moveTo>
                      <a:pt x="6" y="39"/>
                    </a:moveTo>
                    <a:lnTo>
                      <a:pt x="4" y="36"/>
                    </a:lnTo>
                    <a:lnTo>
                      <a:pt x="2" y="33"/>
                    </a:lnTo>
                    <a:lnTo>
                      <a:pt x="0" y="28"/>
                    </a:lnTo>
                    <a:lnTo>
                      <a:pt x="0" y="24"/>
                    </a:lnTo>
                    <a:lnTo>
                      <a:pt x="0" y="16"/>
                    </a:lnTo>
                    <a:lnTo>
                      <a:pt x="0" y="11"/>
                    </a:lnTo>
                    <a:lnTo>
                      <a:pt x="2" y="7"/>
                    </a:lnTo>
                    <a:lnTo>
                      <a:pt x="4" y="2"/>
                    </a:lnTo>
                    <a:lnTo>
                      <a:pt x="5"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68" name="Freeform 3856"/>
              <p:cNvSpPr>
                <a:spLocks/>
              </p:cNvSpPr>
              <p:nvPr/>
            </p:nvSpPr>
            <p:spPr bwMode="auto">
              <a:xfrm>
                <a:off x="4588" y="1628"/>
                <a:ext cx="4" cy="33"/>
              </a:xfrm>
              <a:custGeom>
                <a:avLst/>
                <a:gdLst/>
                <a:ahLst/>
                <a:cxnLst>
                  <a:cxn ang="0">
                    <a:pos x="4" y="0"/>
                  </a:cxn>
                  <a:cxn ang="0">
                    <a:pos x="2" y="4"/>
                  </a:cxn>
                  <a:cxn ang="0">
                    <a:pos x="1" y="8"/>
                  </a:cxn>
                  <a:cxn ang="0">
                    <a:pos x="0" y="14"/>
                  </a:cxn>
                  <a:cxn ang="0">
                    <a:pos x="0" y="19"/>
                  </a:cxn>
                  <a:cxn ang="0">
                    <a:pos x="1" y="25"/>
                  </a:cxn>
                  <a:cxn ang="0">
                    <a:pos x="2" y="28"/>
                  </a:cxn>
                  <a:cxn ang="0">
                    <a:pos x="4" y="33"/>
                  </a:cxn>
                </a:cxnLst>
                <a:rect l="0" t="0" r="r" b="b"/>
                <a:pathLst>
                  <a:path w="4" h="33">
                    <a:moveTo>
                      <a:pt x="4" y="0"/>
                    </a:moveTo>
                    <a:lnTo>
                      <a:pt x="2" y="4"/>
                    </a:lnTo>
                    <a:lnTo>
                      <a:pt x="1" y="8"/>
                    </a:lnTo>
                    <a:lnTo>
                      <a:pt x="0" y="14"/>
                    </a:lnTo>
                    <a:lnTo>
                      <a:pt x="0" y="19"/>
                    </a:lnTo>
                    <a:lnTo>
                      <a:pt x="1" y="25"/>
                    </a:lnTo>
                    <a:lnTo>
                      <a:pt x="2" y="28"/>
                    </a:lnTo>
                    <a:lnTo>
                      <a:pt x="4" y="3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67" name="Freeform 3855"/>
              <p:cNvSpPr>
                <a:spLocks/>
              </p:cNvSpPr>
              <p:nvPr/>
            </p:nvSpPr>
            <p:spPr bwMode="auto">
              <a:xfrm>
                <a:off x="4618" y="1618"/>
                <a:ext cx="8" cy="43"/>
              </a:xfrm>
              <a:custGeom>
                <a:avLst/>
                <a:gdLst/>
                <a:ahLst/>
                <a:cxnLst>
                  <a:cxn ang="0">
                    <a:pos x="0" y="8"/>
                  </a:cxn>
                  <a:cxn ang="0">
                    <a:pos x="3" y="6"/>
                  </a:cxn>
                  <a:cxn ang="0">
                    <a:pos x="8" y="0"/>
                  </a:cxn>
                  <a:cxn ang="0">
                    <a:pos x="8" y="43"/>
                  </a:cxn>
                </a:cxnLst>
                <a:rect l="0" t="0" r="r" b="b"/>
                <a:pathLst>
                  <a:path w="8" h="43">
                    <a:moveTo>
                      <a:pt x="0" y="8"/>
                    </a:moveTo>
                    <a:lnTo>
                      <a:pt x="3" y="6"/>
                    </a:lnTo>
                    <a:lnTo>
                      <a:pt x="8" y="0"/>
                    </a:lnTo>
                    <a:lnTo>
                      <a:pt x="8"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66" name="Freeform 3854"/>
              <p:cNvSpPr>
                <a:spLocks/>
              </p:cNvSpPr>
              <p:nvPr/>
            </p:nvSpPr>
            <p:spPr bwMode="auto">
              <a:xfrm>
                <a:off x="4641" y="1618"/>
                <a:ext cx="20" cy="43"/>
              </a:xfrm>
              <a:custGeom>
                <a:avLst/>
                <a:gdLst/>
                <a:ahLst/>
                <a:cxnLst>
                  <a:cxn ang="0">
                    <a:pos x="9" y="0"/>
                  </a:cxn>
                  <a:cxn ang="0">
                    <a:pos x="4" y="2"/>
                  </a:cxn>
                  <a:cxn ang="0">
                    <a:pos x="2" y="8"/>
                  </a:cxn>
                  <a:cxn ang="0">
                    <a:pos x="0" y="19"/>
                  </a:cxn>
                  <a:cxn ang="0">
                    <a:pos x="0" y="25"/>
                  </a:cxn>
                  <a:cxn ang="0">
                    <a:pos x="2" y="35"/>
                  </a:cxn>
                  <a:cxn ang="0">
                    <a:pos x="4" y="42"/>
                  </a:cxn>
                  <a:cxn ang="0">
                    <a:pos x="9" y="43"/>
                  </a:cxn>
                  <a:cxn ang="0">
                    <a:pos x="11" y="43"/>
                  </a:cxn>
                  <a:cxn ang="0">
                    <a:pos x="16" y="42"/>
                  </a:cxn>
                  <a:cxn ang="0">
                    <a:pos x="19" y="35"/>
                  </a:cxn>
                  <a:cxn ang="0">
                    <a:pos x="20" y="25"/>
                  </a:cxn>
                  <a:cxn ang="0">
                    <a:pos x="20" y="19"/>
                  </a:cxn>
                  <a:cxn ang="0">
                    <a:pos x="19" y="8"/>
                  </a:cxn>
                  <a:cxn ang="0">
                    <a:pos x="16" y="2"/>
                  </a:cxn>
                  <a:cxn ang="0">
                    <a:pos x="11" y="0"/>
                  </a:cxn>
                  <a:cxn ang="0">
                    <a:pos x="9" y="0"/>
                  </a:cxn>
                </a:cxnLst>
                <a:rect l="0" t="0" r="r" b="b"/>
                <a:pathLst>
                  <a:path w="20" h="43">
                    <a:moveTo>
                      <a:pt x="9" y="0"/>
                    </a:moveTo>
                    <a:lnTo>
                      <a:pt x="4" y="2"/>
                    </a:lnTo>
                    <a:lnTo>
                      <a:pt x="2" y="8"/>
                    </a:lnTo>
                    <a:lnTo>
                      <a:pt x="0" y="19"/>
                    </a:lnTo>
                    <a:lnTo>
                      <a:pt x="0" y="25"/>
                    </a:lnTo>
                    <a:lnTo>
                      <a:pt x="2" y="35"/>
                    </a:lnTo>
                    <a:lnTo>
                      <a:pt x="4" y="42"/>
                    </a:lnTo>
                    <a:lnTo>
                      <a:pt x="9" y="43"/>
                    </a:lnTo>
                    <a:lnTo>
                      <a:pt x="11" y="43"/>
                    </a:lnTo>
                    <a:lnTo>
                      <a:pt x="16" y="42"/>
                    </a:lnTo>
                    <a:lnTo>
                      <a:pt x="19" y="35"/>
                    </a:lnTo>
                    <a:lnTo>
                      <a:pt x="20" y="25"/>
                    </a:lnTo>
                    <a:lnTo>
                      <a:pt x="20" y="19"/>
                    </a:lnTo>
                    <a:lnTo>
                      <a:pt x="19" y="8"/>
                    </a:lnTo>
                    <a:lnTo>
                      <a:pt x="16" y="2"/>
                    </a:lnTo>
                    <a:lnTo>
                      <a:pt x="11" y="0"/>
                    </a:lnTo>
                    <a:lnTo>
                      <a:pt x="9"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65" name="Freeform 3853"/>
              <p:cNvSpPr>
                <a:spLocks/>
              </p:cNvSpPr>
              <p:nvPr/>
            </p:nvSpPr>
            <p:spPr bwMode="auto">
              <a:xfrm>
                <a:off x="4669" y="1618"/>
                <a:ext cx="20" cy="43"/>
              </a:xfrm>
              <a:custGeom>
                <a:avLst/>
                <a:gdLst/>
                <a:ahLst/>
                <a:cxnLst>
                  <a:cxn ang="0">
                    <a:pos x="7" y="0"/>
                  </a:cxn>
                  <a:cxn ang="0">
                    <a:pos x="3" y="2"/>
                  </a:cxn>
                  <a:cxn ang="0">
                    <a:pos x="2" y="6"/>
                  </a:cxn>
                  <a:cxn ang="0">
                    <a:pos x="2" y="10"/>
                  </a:cxn>
                  <a:cxn ang="0">
                    <a:pos x="3" y="14"/>
                  </a:cxn>
                  <a:cxn ang="0">
                    <a:pos x="6" y="16"/>
                  </a:cxn>
                  <a:cxn ang="0">
                    <a:pos x="12" y="19"/>
                  </a:cxn>
                  <a:cxn ang="0">
                    <a:pos x="16" y="21"/>
                  </a:cxn>
                  <a:cxn ang="0">
                    <a:pos x="19" y="25"/>
                  </a:cxn>
                  <a:cxn ang="0">
                    <a:pos x="20" y="29"/>
                  </a:cxn>
                  <a:cxn ang="0">
                    <a:pos x="20" y="35"/>
                  </a:cxn>
                  <a:cxn ang="0">
                    <a:pos x="19" y="39"/>
                  </a:cxn>
                  <a:cxn ang="0">
                    <a:pos x="18" y="42"/>
                  </a:cxn>
                  <a:cxn ang="0">
                    <a:pos x="13" y="43"/>
                  </a:cxn>
                  <a:cxn ang="0">
                    <a:pos x="7" y="43"/>
                  </a:cxn>
                  <a:cxn ang="0">
                    <a:pos x="3" y="42"/>
                  </a:cxn>
                  <a:cxn ang="0">
                    <a:pos x="2" y="39"/>
                  </a:cxn>
                  <a:cxn ang="0">
                    <a:pos x="0" y="35"/>
                  </a:cxn>
                  <a:cxn ang="0">
                    <a:pos x="0" y="29"/>
                  </a:cxn>
                  <a:cxn ang="0">
                    <a:pos x="2" y="25"/>
                  </a:cxn>
                  <a:cxn ang="0">
                    <a:pos x="5" y="21"/>
                  </a:cxn>
                  <a:cxn ang="0">
                    <a:pos x="9" y="19"/>
                  </a:cxn>
                  <a:cxn ang="0">
                    <a:pos x="15" y="16"/>
                  </a:cxn>
                  <a:cxn ang="0">
                    <a:pos x="18" y="14"/>
                  </a:cxn>
                  <a:cxn ang="0">
                    <a:pos x="19" y="10"/>
                  </a:cxn>
                  <a:cxn ang="0">
                    <a:pos x="19" y="6"/>
                  </a:cxn>
                  <a:cxn ang="0">
                    <a:pos x="18" y="2"/>
                  </a:cxn>
                  <a:cxn ang="0">
                    <a:pos x="13" y="0"/>
                  </a:cxn>
                  <a:cxn ang="0">
                    <a:pos x="7" y="0"/>
                  </a:cxn>
                </a:cxnLst>
                <a:rect l="0" t="0" r="r" b="b"/>
                <a:pathLst>
                  <a:path w="20" h="43">
                    <a:moveTo>
                      <a:pt x="7" y="0"/>
                    </a:moveTo>
                    <a:lnTo>
                      <a:pt x="3" y="2"/>
                    </a:lnTo>
                    <a:lnTo>
                      <a:pt x="2" y="6"/>
                    </a:lnTo>
                    <a:lnTo>
                      <a:pt x="2" y="10"/>
                    </a:lnTo>
                    <a:lnTo>
                      <a:pt x="3" y="14"/>
                    </a:lnTo>
                    <a:lnTo>
                      <a:pt x="6" y="16"/>
                    </a:lnTo>
                    <a:lnTo>
                      <a:pt x="12" y="19"/>
                    </a:lnTo>
                    <a:lnTo>
                      <a:pt x="16" y="21"/>
                    </a:lnTo>
                    <a:lnTo>
                      <a:pt x="19" y="25"/>
                    </a:lnTo>
                    <a:lnTo>
                      <a:pt x="20" y="29"/>
                    </a:lnTo>
                    <a:lnTo>
                      <a:pt x="20" y="35"/>
                    </a:lnTo>
                    <a:lnTo>
                      <a:pt x="19" y="39"/>
                    </a:lnTo>
                    <a:lnTo>
                      <a:pt x="18" y="42"/>
                    </a:lnTo>
                    <a:lnTo>
                      <a:pt x="13" y="43"/>
                    </a:lnTo>
                    <a:lnTo>
                      <a:pt x="7" y="43"/>
                    </a:lnTo>
                    <a:lnTo>
                      <a:pt x="3" y="42"/>
                    </a:lnTo>
                    <a:lnTo>
                      <a:pt x="2" y="39"/>
                    </a:lnTo>
                    <a:lnTo>
                      <a:pt x="0" y="35"/>
                    </a:lnTo>
                    <a:lnTo>
                      <a:pt x="0" y="29"/>
                    </a:lnTo>
                    <a:lnTo>
                      <a:pt x="2" y="25"/>
                    </a:lnTo>
                    <a:lnTo>
                      <a:pt x="5" y="21"/>
                    </a:lnTo>
                    <a:lnTo>
                      <a:pt x="9" y="19"/>
                    </a:lnTo>
                    <a:lnTo>
                      <a:pt x="15" y="16"/>
                    </a:lnTo>
                    <a:lnTo>
                      <a:pt x="18" y="14"/>
                    </a:lnTo>
                    <a:lnTo>
                      <a:pt x="19" y="10"/>
                    </a:lnTo>
                    <a:lnTo>
                      <a:pt x="19" y="6"/>
                    </a:lnTo>
                    <a:lnTo>
                      <a:pt x="18" y="2"/>
                    </a:lnTo>
                    <a:lnTo>
                      <a:pt x="13" y="0"/>
                    </a:lnTo>
                    <a:lnTo>
                      <a:pt x="7"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64" name="Freeform 3852"/>
              <p:cNvSpPr>
                <a:spLocks/>
              </p:cNvSpPr>
              <p:nvPr/>
            </p:nvSpPr>
            <p:spPr bwMode="auto">
              <a:xfrm>
                <a:off x="4714" y="1612"/>
                <a:ext cx="3" cy="10"/>
              </a:xfrm>
              <a:custGeom>
                <a:avLst/>
                <a:gdLst/>
                <a:ahLst/>
                <a:cxnLst>
                  <a:cxn ang="0">
                    <a:pos x="0" y="0"/>
                  </a:cxn>
                  <a:cxn ang="0">
                    <a:pos x="3" y="5"/>
                  </a:cxn>
                  <a:cxn ang="0">
                    <a:pos x="3" y="7"/>
                  </a:cxn>
                  <a:cxn ang="0">
                    <a:pos x="3" y="10"/>
                  </a:cxn>
                </a:cxnLst>
                <a:rect l="0" t="0" r="r" b="b"/>
                <a:pathLst>
                  <a:path w="3" h="10">
                    <a:moveTo>
                      <a:pt x="0" y="0"/>
                    </a:moveTo>
                    <a:lnTo>
                      <a:pt x="3" y="5"/>
                    </a:lnTo>
                    <a:lnTo>
                      <a:pt x="3" y="7"/>
                    </a:lnTo>
                    <a:lnTo>
                      <a:pt x="3"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63" name="Freeform 3851"/>
              <p:cNvSpPr>
                <a:spLocks/>
              </p:cNvSpPr>
              <p:nvPr/>
            </p:nvSpPr>
            <p:spPr bwMode="auto">
              <a:xfrm>
                <a:off x="4701" y="1624"/>
                <a:ext cx="30" cy="4"/>
              </a:xfrm>
              <a:custGeom>
                <a:avLst/>
                <a:gdLst/>
                <a:ahLst/>
                <a:cxnLst>
                  <a:cxn ang="0">
                    <a:pos x="0" y="4"/>
                  </a:cxn>
                  <a:cxn ang="0">
                    <a:pos x="30" y="0"/>
                  </a:cxn>
                  <a:cxn ang="0">
                    <a:pos x="28" y="0"/>
                  </a:cxn>
                  <a:cxn ang="0">
                    <a:pos x="27" y="1"/>
                  </a:cxn>
                </a:cxnLst>
                <a:rect l="0" t="0" r="r" b="b"/>
                <a:pathLst>
                  <a:path w="30" h="4">
                    <a:moveTo>
                      <a:pt x="0" y="4"/>
                    </a:moveTo>
                    <a:lnTo>
                      <a:pt x="30" y="0"/>
                    </a:lnTo>
                    <a:lnTo>
                      <a:pt x="28" y="0"/>
                    </a:lnTo>
                    <a:lnTo>
                      <a:pt x="27"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62" name="Freeform 3850"/>
              <p:cNvSpPr>
                <a:spLocks/>
              </p:cNvSpPr>
              <p:nvPr/>
            </p:nvSpPr>
            <p:spPr bwMode="auto">
              <a:xfrm>
                <a:off x="4707" y="1632"/>
                <a:ext cx="15" cy="32"/>
              </a:xfrm>
              <a:custGeom>
                <a:avLst/>
                <a:gdLst/>
                <a:ahLst/>
                <a:cxnLst>
                  <a:cxn ang="0">
                    <a:pos x="0" y="0"/>
                  </a:cxn>
                  <a:cxn ang="0">
                    <a:pos x="0" y="6"/>
                  </a:cxn>
                  <a:cxn ang="0">
                    <a:pos x="2" y="32"/>
                  </a:cxn>
                  <a:cxn ang="0">
                    <a:pos x="2" y="28"/>
                  </a:cxn>
                  <a:cxn ang="0">
                    <a:pos x="15" y="26"/>
                  </a:cxn>
                  <a:cxn ang="0">
                    <a:pos x="14" y="26"/>
                  </a:cxn>
                  <a:cxn ang="0">
                    <a:pos x="10" y="26"/>
                  </a:cxn>
                </a:cxnLst>
                <a:rect l="0" t="0" r="r" b="b"/>
                <a:pathLst>
                  <a:path w="15" h="32">
                    <a:moveTo>
                      <a:pt x="0" y="0"/>
                    </a:moveTo>
                    <a:lnTo>
                      <a:pt x="0" y="6"/>
                    </a:lnTo>
                    <a:lnTo>
                      <a:pt x="2" y="32"/>
                    </a:lnTo>
                    <a:lnTo>
                      <a:pt x="2" y="28"/>
                    </a:lnTo>
                    <a:lnTo>
                      <a:pt x="15" y="26"/>
                    </a:lnTo>
                    <a:lnTo>
                      <a:pt x="14" y="26"/>
                    </a:lnTo>
                    <a:lnTo>
                      <a:pt x="10"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61" name="Line 3849"/>
              <p:cNvSpPr>
                <a:spLocks noChangeShapeType="1"/>
              </p:cNvSpPr>
              <p:nvPr/>
            </p:nvSpPr>
            <p:spPr bwMode="auto">
              <a:xfrm flipV="1">
                <a:off x="4716" y="1637"/>
                <a:ext cx="1" cy="2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60" name="Freeform 3848"/>
              <p:cNvSpPr>
                <a:spLocks/>
              </p:cNvSpPr>
              <p:nvPr/>
            </p:nvSpPr>
            <p:spPr bwMode="auto">
              <a:xfrm>
                <a:off x="4708" y="1633"/>
                <a:ext cx="20" cy="29"/>
              </a:xfrm>
              <a:custGeom>
                <a:avLst/>
                <a:gdLst/>
                <a:ahLst/>
                <a:cxnLst>
                  <a:cxn ang="0">
                    <a:pos x="0" y="5"/>
                  </a:cxn>
                  <a:cxn ang="0">
                    <a:pos x="20" y="2"/>
                  </a:cxn>
                  <a:cxn ang="0">
                    <a:pos x="18" y="0"/>
                  </a:cxn>
                  <a:cxn ang="0">
                    <a:pos x="18" y="6"/>
                  </a:cxn>
                  <a:cxn ang="0">
                    <a:pos x="17" y="19"/>
                  </a:cxn>
                  <a:cxn ang="0">
                    <a:pos x="17" y="19"/>
                  </a:cxn>
                  <a:cxn ang="0">
                    <a:pos x="16" y="25"/>
                  </a:cxn>
                  <a:cxn ang="0">
                    <a:pos x="16" y="29"/>
                  </a:cxn>
                  <a:cxn ang="0">
                    <a:pos x="14" y="25"/>
                  </a:cxn>
                </a:cxnLst>
                <a:rect l="0" t="0" r="r" b="b"/>
                <a:pathLst>
                  <a:path w="20" h="29">
                    <a:moveTo>
                      <a:pt x="0" y="5"/>
                    </a:moveTo>
                    <a:lnTo>
                      <a:pt x="20" y="2"/>
                    </a:lnTo>
                    <a:lnTo>
                      <a:pt x="18" y="0"/>
                    </a:lnTo>
                    <a:lnTo>
                      <a:pt x="18" y="6"/>
                    </a:lnTo>
                    <a:lnTo>
                      <a:pt x="17" y="19"/>
                    </a:lnTo>
                    <a:lnTo>
                      <a:pt x="16" y="25"/>
                    </a:lnTo>
                    <a:lnTo>
                      <a:pt x="16" y="29"/>
                    </a:lnTo>
                    <a:lnTo>
                      <a:pt x="14"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59" name="Line 3847"/>
              <p:cNvSpPr>
                <a:spLocks noChangeShapeType="1"/>
              </p:cNvSpPr>
              <p:nvPr/>
            </p:nvSpPr>
            <p:spPr bwMode="auto">
              <a:xfrm flipH="1">
                <a:off x="4711" y="1646"/>
                <a:ext cx="11"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58" name="Freeform 3846"/>
              <p:cNvSpPr>
                <a:spLocks/>
              </p:cNvSpPr>
              <p:nvPr/>
            </p:nvSpPr>
            <p:spPr bwMode="auto">
              <a:xfrm>
                <a:off x="4746" y="1625"/>
                <a:ext cx="6" cy="39"/>
              </a:xfrm>
              <a:custGeom>
                <a:avLst/>
                <a:gdLst/>
                <a:ahLst/>
                <a:cxnLst>
                  <a:cxn ang="0">
                    <a:pos x="0" y="39"/>
                  </a:cxn>
                  <a:cxn ang="0">
                    <a:pos x="2" y="36"/>
                  </a:cxn>
                  <a:cxn ang="0">
                    <a:pos x="4" y="31"/>
                  </a:cxn>
                  <a:cxn ang="0">
                    <a:pos x="5" y="28"/>
                  </a:cxn>
                  <a:cxn ang="0">
                    <a:pos x="6" y="22"/>
                  </a:cxn>
                  <a:cxn ang="0">
                    <a:pos x="6" y="17"/>
                  </a:cxn>
                  <a:cxn ang="0">
                    <a:pos x="5" y="11"/>
                  </a:cxn>
                  <a:cxn ang="0">
                    <a:pos x="4" y="6"/>
                  </a:cxn>
                  <a:cxn ang="0">
                    <a:pos x="2" y="3"/>
                  </a:cxn>
                  <a:cxn ang="0">
                    <a:pos x="0" y="0"/>
                  </a:cxn>
                </a:cxnLst>
                <a:rect l="0" t="0" r="r" b="b"/>
                <a:pathLst>
                  <a:path w="6" h="39">
                    <a:moveTo>
                      <a:pt x="0" y="39"/>
                    </a:moveTo>
                    <a:lnTo>
                      <a:pt x="2" y="36"/>
                    </a:lnTo>
                    <a:lnTo>
                      <a:pt x="4" y="31"/>
                    </a:lnTo>
                    <a:lnTo>
                      <a:pt x="5" y="28"/>
                    </a:lnTo>
                    <a:lnTo>
                      <a:pt x="6" y="22"/>
                    </a:lnTo>
                    <a:lnTo>
                      <a:pt x="6" y="17"/>
                    </a:lnTo>
                    <a:lnTo>
                      <a:pt x="5" y="11"/>
                    </a:lnTo>
                    <a:lnTo>
                      <a:pt x="4" y="6"/>
                    </a:lnTo>
                    <a:lnTo>
                      <a:pt x="2" y="3"/>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57" name="Freeform 3845"/>
              <p:cNvSpPr>
                <a:spLocks/>
              </p:cNvSpPr>
              <p:nvPr/>
            </p:nvSpPr>
            <p:spPr bwMode="auto">
              <a:xfrm>
                <a:off x="4748" y="1628"/>
                <a:ext cx="3" cy="33"/>
              </a:xfrm>
              <a:custGeom>
                <a:avLst/>
                <a:gdLst/>
                <a:ahLst/>
                <a:cxnLst>
                  <a:cxn ang="0">
                    <a:pos x="0" y="0"/>
                  </a:cxn>
                  <a:cxn ang="0">
                    <a:pos x="2" y="4"/>
                  </a:cxn>
                  <a:cxn ang="0">
                    <a:pos x="3" y="8"/>
                  </a:cxn>
                  <a:cxn ang="0">
                    <a:pos x="3" y="14"/>
                  </a:cxn>
                  <a:cxn ang="0">
                    <a:pos x="3" y="19"/>
                  </a:cxn>
                  <a:cxn ang="0">
                    <a:pos x="3" y="23"/>
                  </a:cxn>
                  <a:cxn ang="0">
                    <a:pos x="2" y="27"/>
                  </a:cxn>
                  <a:cxn ang="0">
                    <a:pos x="0" y="33"/>
                  </a:cxn>
                </a:cxnLst>
                <a:rect l="0" t="0" r="r" b="b"/>
                <a:pathLst>
                  <a:path w="3" h="33">
                    <a:moveTo>
                      <a:pt x="0" y="0"/>
                    </a:moveTo>
                    <a:lnTo>
                      <a:pt x="2" y="4"/>
                    </a:lnTo>
                    <a:lnTo>
                      <a:pt x="3" y="8"/>
                    </a:lnTo>
                    <a:lnTo>
                      <a:pt x="3" y="14"/>
                    </a:lnTo>
                    <a:lnTo>
                      <a:pt x="3" y="19"/>
                    </a:lnTo>
                    <a:lnTo>
                      <a:pt x="3" y="23"/>
                    </a:lnTo>
                    <a:lnTo>
                      <a:pt x="2" y="27"/>
                    </a:lnTo>
                    <a:lnTo>
                      <a:pt x="0" y="3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56" name="Freeform 3844"/>
              <p:cNvSpPr>
                <a:spLocks/>
              </p:cNvSpPr>
              <p:nvPr/>
            </p:nvSpPr>
            <p:spPr bwMode="auto">
              <a:xfrm>
                <a:off x="4112" y="1687"/>
                <a:ext cx="20" cy="43"/>
              </a:xfrm>
              <a:custGeom>
                <a:avLst/>
                <a:gdLst/>
                <a:ahLst/>
                <a:cxnLst>
                  <a:cxn ang="0">
                    <a:pos x="3" y="0"/>
                  </a:cxn>
                  <a:cxn ang="0">
                    <a:pos x="18" y="0"/>
                  </a:cxn>
                  <a:cxn ang="0">
                    <a:pos x="10" y="16"/>
                  </a:cxn>
                  <a:cxn ang="0">
                    <a:pos x="14" y="16"/>
                  </a:cxn>
                  <a:cxn ang="0">
                    <a:pos x="17" y="18"/>
                  </a:cxn>
                  <a:cxn ang="0">
                    <a:pos x="18" y="20"/>
                  </a:cxn>
                  <a:cxn ang="0">
                    <a:pos x="20" y="27"/>
                  </a:cxn>
                  <a:cxn ang="0">
                    <a:pos x="20" y="31"/>
                  </a:cxn>
                  <a:cxn ang="0">
                    <a:pos x="18" y="37"/>
                  </a:cxn>
                  <a:cxn ang="0">
                    <a:pos x="16" y="41"/>
                  </a:cxn>
                  <a:cxn ang="0">
                    <a:pos x="11" y="43"/>
                  </a:cxn>
                  <a:cxn ang="0">
                    <a:pos x="7" y="43"/>
                  </a:cxn>
                  <a:cxn ang="0">
                    <a:pos x="3" y="41"/>
                  </a:cxn>
                  <a:cxn ang="0">
                    <a:pos x="2" y="39"/>
                  </a:cxn>
                  <a:cxn ang="0">
                    <a:pos x="0" y="35"/>
                  </a:cxn>
                </a:cxnLst>
                <a:rect l="0" t="0" r="r" b="b"/>
                <a:pathLst>
                  <a:path w="20" h="43">
                    <a:moveTo>
                      <a:pt x="3" y="0"/>
                    </a:moveTo>
                    <a:lnTo>
                      <a:pt x="18" y="0"/>
                    </a:lnTo>
                    <a:lnTo>
                      <a:pt x="10" y="16"/>
                    </a:lnTo>
                    <a:lnTo>
                      <a:pt x="14" y="16"/>
                    </a:lnTo>
                    <a:lnTo>
                      <a:pt x="17" y="18"/>
                    </a:lnTo>
                    <a:lnTo>
                      <a:pt x="18" y="20"/>
                    </a:lnTo>
                    <a:lnTo>
                      <a:pt x="20" y="27"/>
                    </a:lnTo>
                    <a:lnTo>
                      <a:pt x="20" y="31"/>
                    </a:lnTo>
                    <a:lnTo>
                      <a:pt x="18" y="37"/>
                    </a:lnTo>
                    <a:lnTo>
                      <a:pt x="16" y="41"/>
                    </a:lnTo>
                    <a:lnTo>
                      <a:pt x="11" y="43"/>
                    </a:lnTo>
                    <a:lnTo>
                      <a:pt x="7" y="43"/>
                    </a:lnTo>
                    <a:lnTo>
                      <a:pt x="3" y="41"/>
                    </a:lnTo>
                    <a:lnTo>
                      <a:pt x="2" y="39"/>
                    </a:lnTo>
                    <a:lnTo>
                      <a:pt x="0" y="3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55" name="Freeform 3843"/>
              <p:cNvSpPr>
                <a:spLocks/>
              </p:cNvSpPr>
              <p:nvPr/>
            </p:nvSpPr>
            <p:spPr bwMode="auto">
              <a:xfrm>
                <a:off x="4146" y="1719"/>
                <a:ext cx="7" cy="8"/>
              </a:xfrm>
              <a:custGeom>
                <a:avLst/>
                <a:gdLst/>
                <a:ahLst/>
                <a:cxnLst>
                  <a:cxn ang="0">
                    <a:pos x="0" y="0"/>
                  </a:cxn>
                  <a:cxn ang="0">
                    <a:pos x="3" y="1"/>
                  </a:cxn>
                  <a:cxn ang="0">
                    <a:pos x="5" y="1"/>
                  </a:cxn>
                  <a:cxn ang="0">
                    <a:pos x="5" y="1"/>
                  </a:cxn>
                  <a:cxn ang="0">
                    <a:pos x="6" y="2"/>
                  </a:cxn>
                  <a:cxn ang="0">
                    <a:pos x="6" y="2"/>
                  </a:cxn>
                  <a:cxn ang="0">
                    <a:pos x="7" y="3"/>
                  </a:cxn>
                  <a:cxn ang="0">
                    <a:pos x="7" y="4"/>
                  </a:cxn>
                  <a:cxn ang="0">
                    <a:pos x="7" y="5"/>
                  </a:cxn>
                  <a:cxn ang="0">
                    <a:pos x="7" y="6"/>
                  </a:cxn>
                  <a:cxn ang="0">
                    <a:pos x="6" y="7"/>
                  </a:cxn>
                  <a:cxn ang="0">
                    <a:pos x="6" y="8"/>
                  </a:cxn>
                  <a:cxn ang="0">
                    <a:pos x="5" y="8"/>
                  </a:cxn>
                  <a:cxn ang="0">
                    <a:pos x="5" y="7"/>
                  </a:cxn>
                  <a:cxn ang="0">
                    <a:pos x="4" y="6"/>
                  </a:cxn>
                  <a:cxn ang="0">
                    <a:pos x="4" y="6"/>
                  </a:cxn>
                  <a:cxn ang="0">
                    <a:pos x="4" y="4"/>
                  </a:cxn>
                  <a:cxn ang="0">
                    <a:pos x="3" y="3"/>
                  </a:cxn>
                  <a:cxn ang="0">
                    <a:pos x="2" y="1"/>
                  </a:cxn>
                  <a:cxn ang="0">
                    <a:pos x="1" y="1"/>
                  </a:cxn>
                  <a:cxn ang="0">
                    <a:pos x="0" y="0"/>
                  </a:cxn>
                </a:cxnLst>
                <a:rect l="0" t="0" r="r" b="b"/>
                <a:pathLst>
                  <a:path w="7" h="8">
                    <a:moveTo>
                      <a:pt x="0" y="0"/>
                    </a:moveTo>
                    <a:lnTo>
                      <a:pt x="3" y="1"/>
                    </a:lnTo>
                    <a:lnTo>
                      <a:pt x="5" y="1"/>
                    </a:lnTo>
                    <a:lnTo>
                      <a:pt x="6" y="2"/>
                    </a:lnTo>
                    <a:lnTo>
                      <a:pt x="7" y="3"/>
                    </a:lnTo>
                    <a:lnTo>
                      <a:pt x="7" y="4"/>
                    </a:lnTo>
                    <a:lnTo>
                      <a:pt x="7" y="5"/>
                    </a:lnTo>
                    <a:lnTo>
                      <a:pt x="7" y="6"/>
                    </a:lnTo>
                    <a:lnTo>
                      <a:pt x="6" y="7"/>
                    </a:lnTo>
                    <a:lnTo>
                      <a:pt x="6" y="8"/>
                    </a:lnTo>
                    <a:lnTo>
                      <a:pt x="5" y="8"/>
                    </a:lnTo>
                    <a:lnTo>
                      <a:pt x="5" y="7"/>
                    </a:lnTo>
                    <a:lnTo>
                      <a:pt x="4" y="6"/>
                    </a:lnTo>
                    <a:lnTo>
                      <a:pt x="4" y="4"/>
                    </a:lnTo>
                    <a:lnTo>
                      <a:pt x="3" y="3"/>
                    </a:lnTo>
                    <a:lnTo>
                      <a:pt x="2" y="1"/>
                    </a:lnTo>
                    <a:lnTo>
                      <a:pt x="1" y="1"/>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54" name="Line 3842"/>
              <p:cNvSpPr>
                <a:spLocks noChangeShapeType="1"/>
              </p:cNvSpPr>
              <p:nvPr/>
            </p:nvSpPr>
            <p:spPr bwMode="auto">
              <a:xfrm>
                <a:off x="4153" y="1722"/>
                <a:ext cx="1"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53" name="Line 3841"/>
              <p:cNvSpPr>
                <a:spLocks noChangeShapeType="1"/>
              </p:cNvSpPr>
              <p:nvPr/>
            </p:nvSpPr>
            <p:spPr bwMode="auto">
              <a:xfrm flipV="1">
                <a:off x="4152" y="1721"/>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52" name="Line 3840"/>
              <p:cNvSpPr>
                <a:spLocks noChangeShapeType="1"/>
              </p:cNvSpPr>
              <p:nvPr/>
            </p:nvSpPr>
            <p:spPr bwMode="auto">
              <a:xfrm>
                <a:off x="4152" y="1721"/>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51" name="Line 3839"/>
              <p:cNvSpPr>
                <a:spLocks noChangeShapeType="1"/>
              </p:cNvSpPr>
              <p:nvPr/>
            </p:nvSpPr>
            <p:spPr bwMode="auto">
              <a:xfrm flipV="1">
                <a:off x="4151" y="1720"/>
                <a:ext cx="1"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50" name="Line 3838"/>
              <p:cNvSpPr>
                <a:spLocks noChangeShapeType="1"/>
              </p:cNvSpPr>
              <p:nvPr/>
            </p:nvSpPr>
            <p:spPr bwMode="auto">
              <a:xfrm>
                <a:off x="4151" y="1720"/>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49" name="Line 3837"/>
              <p:cNvSpPr>
                <a:spLocks noChangeShapeType="1"/>
              </p:cNvSpPr>
              <p:nvPr/>
            </p:nvSpPr>
            <p:spPr bwMode="auto">
              <a:xfrm flipV="1">
                <a:off x="4150" y="1720"/>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48" name="Line 3836"/>
              <p:cNvSpPr>
                <a:spLocks noChangeShapeType="1"/>
              </p:cNvSpPr>
              <p:nvPr/>
            </p:nvSpPr>
            <p:spPr bwMode="auto">
              <a:xfrm>
                <a:off x="4150" y="1720"/>
                <a:ext cx="1"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47" name="Line 3835"/>
              <p:cNvSpPr>
                <a:spLocks noChangeShapeType="1"/>
              </p:cNvSpPr>
              <p:nvPr/>
            </p:nvSpPr>
            <p:spPr bwMode="auto">
              <a:xfrm flipV="1">
                <a:off x="4149" y="1720"/>
                <a:ext cx="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46" name="Line 3834"/>
              <p:cNvSpPr>
                <a:spLocks noChangeShapeType="1"/>
              </p:cNvSpPr>
              <p:nvPr/>
            </p:nvSpPr>
            <p:spPr bwMode="auto">
              <a:xfrm>
                <a:off x="4149" y="1720"/>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45" name="Line 3833"/>
              <p:cNvSpPr>
                <a:spLocks noChangeShapeType="1"/>
              </p:cNvSpPr>
              <p:nvPr/>
            </p:nvSpPr>
            <p:spPr bwMode="auto">
              <a:xfrm>
                <a:off x="4148" y="1720"/>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44" name="Line 3832"/>
              <p:cNvSpPr>
                <a:spLocks noChangeShapeType="1"/>
              </p:cNvSpPr>
              <p:nvPr/>
            </p:nvSpPr>
            <p:spPr bwMode="auto">
              <a:xfrm>
                <a:off x="4147" y="1720"/>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43" name="Line 3831"/>
              <p:cNvSpPr>
                <a:spLocks noChangeShapeType="1"/>
              </p:cNvSpPr>
              <p:nvPr/>
            </p:nvSpPr>
            <p:spPr bwMode="auto">
              <a:xfrm flipH="1">
                <a:off x="4148" y="1720"/>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42" name="Line 3830"/>
              <p:cNvSpPr>
                <a:spLocks noChangeShapeType="1"/>
              </p:cNvSpPr>
              <p:nvPr/>
            </p:nvSpPr>
            <p:spPr bwMode="auto">
              <a:xfrm>
                <a:off x="4148" y="1720"/>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41" name="Line 3829"/>
              <p:cNvSpPr>
                <a:spLocks noChangeShapeType="1"/>
              </p:cNvSpPr>
              <p:nvPr/>
            </p:nvSpPr>
            <p:spPr bwMode="auto">
              <a:xfrm flipH="1">
                <a:off x="4149" y="1721"/>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40" name="Line 3828"/>
              <p:cNvSpPr>
                <a:spLocks noChangeShapeType="1"/>
              </p:cNvSpPr>
              <p:nvPr/>
            </p:nvSpPr>
            <p:spPr bwMode="auto">
              <a:xfrm>
                <a:off x="4149" y="1721"/>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39" name="Line 3827"/>
              <p:cNvSpPr>
                <a:spLocks noChangeShapeType="1"/>
              </p:cNvSpPr>
              <p:nvPr/>
            </p:nvSpPr>
            <p:spPr bwMode="auto">
              <a:xfrm flipH="1">
                <a:off x="4149" y="1722"/>
                <a:ext cx="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38" name="Line 3826"/>
              <p:cNvSpPr>
                <a:spLocks noChangeShapeType="1"/>
              </p:cNvSpPr>
              <p:nvPr/>
            </p:nvSpPr>
            <p:spPr bwMode="auto">
              <a:xfrm>
                <a:off x="4150" y="1723"/>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37" name="Line 3825"/>
              <p:cNvSpPr>
                <a:spLocks noChangeShapeType="1"/>
              </p:cNvSpPr>
              <p:nvPr/>
            </p:nvSpPr>
            <p:spPr bwMode="auto">
              <a:xfrm flipH="1">
                <a:off x="4150" y="1724"/>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36" name="Line 3824"/>
              <p:cNvSpPr>
                <a:spLocks noChangeShapeType="1"/>
              </p:cNvSpPr>
              <p:nvPr/>
            </p:nvSpPr>
            <p:spPr bwMode="auto">
              <a:xfrm>
                <a:off x="4150" y="1725"/>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35" name="Line 3823"/>
              <p:cNvSpPr>
                <a:spLocks noChangeShapeType="1"/>
              </p:cNvSpPr>
              <p:nvPr/>
            </p:nvSpPr>
            <p:spPr bwMode="auto">
              <a:xfrm flipH="1">
                <a:off x="4150" y="1725"/>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34" name="Line 3822"/>
              <p:cNvSpPr>
                <a:spLocks noChangeShapeType="1"/>
              </p:cNvSpPr>
              <p:nvPr/>
            </p:nvSpPr>
            <p:spPr bwMode="auto">
              <a:xfrm>
                <a:off x="4151" y="1726"/>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33" name="Line 3821"/>
              <p:cNvSpPr>
                <a:spLocks noChangeShapeType="1"/>
              </p:cNvSpPr>
              <p:nvPr/>
            </p:nvSpPr>
            <p:spPr bwMode="auto">
              <a:xfrm>
                <a:off x="4182" y="1689"/>
                <a:ext cx="5" cy="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32" name="Line 3820"/>
              <p:cNvSpPr>
                <a:spLocks noChangeShapeType="1"/>
              </p:cNvSpPr>
              <p:nvPr/>
            </p:nvSpPr>
            <p:spPr bwMode="auto">
              <a:xfrm flipV="1">
                <a:off x="4182" y="1698"/>
                <a:ext cx="9"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31" name="Freeform 3819"/>
              <p:cNvSpPr>
                <a:spLocks/>
              </p:cNvSpPr>
              <p:nvPr/>
            </p:nvSpPr>
            <p:spPr bwMode="auto">
              <a:xfrm>
                <a:off x="4191" y="1683"/>
                <a:ext cx="1" cy="26"/>
              </a:xfrm>
              <a:custGeom>
                <a:avLst/>
                <a:gdLst/>
                <a:ahLst/>
                <a:cxnLst>
                  <a:cxn ang="0">
                    <a:pos x="0" y="0"/>
                  </a:cxn>
                  <a:cxn ang="0">
                    <a:pos x="0" y="1"/>
                  </a:cxn>
                  <a:cxn ang="0">
                    <a:pos x="0" y="1"/>
                  </a:cxn>
                  <a:cxn ang="0">
                    <a:pos x="0" y="20"/>
                  </a:cxn>
                  <a:cxn ang="0">
                    <a:pos x="0" y="26"/>
                  </a:cxn>
                </a:cxnLst>
                <a:rect l="0" t="0" r="r" b="b"/>
                <a:pathLst>
                  <a:path h="26">
                    <a:moveTo>
                      <a:pt x="0" y="0"/>
                    </a:moveTo>
                    <a:lnTo>
                      <a:pt x="0" y="1"/>
                    </a:lnTo>
                    <a:lnTo>
                      <a:pt x="0" y="20"/>
                    </a:lnTo>
                    <a:lnTo>
                      <a:pt x="0"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30" name="Freeform 3818"/>
              <p:cNvSpPr>
                <a:spLocks/>
              </p:cNvSpPr>
              <p:nvPr/>
            </p:nvSpPr>
            <p:spPr bwMode="auto">
              <a:xfrm>
                <a:off x="4201" y="1681"/>
                <a:ext cx="1" cy="22"/>
              </a:xfrm>
              <a:custGeom>
                <a:avLst/>
                <a:gdLst/>
                <a:ahLst/>
                <a:cxnLst>
                  <a:cxn ang="0">
                    <a:pos x="0" y="0"/>
                  </a:cxn>
                  <a:cxn ang="0">
                    <a:pos x="1" y="2"/>
                  </a:cxn>
                  <a:cxn ang="0">
                    <a:pos x="0" y="1"/>
                  </a:cxn>
                  <a:cxn ang="0">
                    <a:pos x="0" y="22"/>
                  </a:cxn>
                </a:cxnLst>
                <a:rect l="0" t="0" r="r" b="b"/>
                <a:pathLst>
                  <a:path w="1" h="22">
                    <a:moveTo>
                      <a:pt x="0" y="0"/>
                    </a:moveTo>
                    <a:lnTo>
                      <a:pt x="1" y="2"/>
                    </a:lnTo>
                    <a:lnTo>
                      <a:pt x="0" y="1"/>
                    </a:lnTo>
                    <a:lnTo>
                      <a:pt x="0" y="2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29" name="Line 3817"/>
              <p:cNvSpPr>
                <a:spLocks noChangeShapeType="1"/>
              </p:cNvSpPr>
              <p:nvPr/>
            </p:nvSpPr>
            <p:spPr bwMode="auto">
              <a:xfrm flipV="1">
                <a:off x="4193" y="1691"/>
                <a:ext cx="17"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28" name="Line 3816"/>
              <p:cNvSpPr>
                <a:spLocks noChangeShapeType="1"/>
              </p:cNvSpPr>
              <p:nvPr/>
            </p:nvSpPr>
            <p:spPr bwMode="auto">
              <a:xfrm flipV="1">
                <a:off x="4195" y="1702"/>
                <a:ext cx="13"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27" name="Line 3815"/>
              <p:cNvSpPr>
                <a:spLocks noChangeShapeType="1"/>
              </p:cNvSpPr>
              <p:nvPr/>
            </p:nvSpPr>
            <p:spPr bwMode="auto">
              <a:xfrm>
                <a:off x="4195" y="1706"/>
                <a:ext cx="2"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26" name="Freeform 3814"/>
              <p:cNvSpPr>
                <a:spLocks/>
              </p:cNvSpPr>
              <p:nvPr/>
            </p:nvSpPr>
            <p:spPr bwMode="auto">
              <a:xfrm>
                <a:off x="4184" y="1710"/>
                <a:ext cx="26" cy="5"/>
              </a:xfrm>
              <a:custGeom>
                <a:avLst/>
                <a:gdLst/>
                <a:ahLst/>
                <a:cxnLst>
                  <a:cxn ang="0">
                    <a:pos x="0" y="5"/>
                  </a:cxn>
                  <a:cxn ang="0">
                    <a:pos x="26" y="1"/>
                  </a:cxn>
                  <a:cxn ang="0">
                    <a:pos x="25" y="0"/>
                  </a:cxn>
                  <a:cxn ang="0">
                    <a:pos x="23" y="1"/>
                  </a:cxn>
                </a:cxnLst>
                <a:rect l="0" t="0" r="r" b="b"/>
                <a:pathLst>
                  <a:path w="26" h="5">
                    <a:moveTo>
                      <a:pt x="0" y="5"/>
                    </a:moveTo>
                    <a:lnTo>
                      <a:pt x="26" y="1"/>
                    </a:lnTo>
                    <a:lnTo>
                      <a:pt x="25" y="0"/>
                    </a:lnTo>
                    <a:lnTo>
                      <a:pt x="23"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25" name="Freeform 3813"/>
              <p:cNvSpPr>
                <a:spLocks/>
              </p:cNvSpPr>
              <p:nvPr/>
            </p:nvSpPr>
            <p:spPr bwMode="auto">
              <a:xfrm>
                <a:off x="4179" y="1713"/>
                <a:ext cx="17" cy="17"/>
              </a:xfrm>
              <a:custGeom>
                <a:avLst/>
                <a:gdLst/>
                <a:ahLst/>
                <a:cxnLst>
                  <a:cxn ang="0">
                    <a:pos x="17" y="0"/>
                  </a:cxn>
                  <a:cxn ang="0">
                    <a:pos x="16" y="2"/>
                  </a:cxn>
                  <a:cxn ang="0">
                    <a:pos x="13" y="6"/>
                  </a:cxn>
                  <a:cxn ang="0">
                    <a:pos x="9" y="10"/>
                  </a:cxn>
                  <a:cxn ang="0">
                    <a:pos x="4" y="14"/>
                  </a:cxn>
                  <a:cxn ang="0">
                    <a:pos x="0" y="17"/>
                  </a:cxn>
                </a:cxnLst>
                <a:rect l="0" t="0" r="r" b="b"/>
                <a:pathLst>
                  <a:path w="17" h="17">
                    <a:moveTo>
                      <a:pt x="17" y="0"/>
                    </a:moveTo>
                    <a:lnTo>
                      <a:pt x="16" y="2"/>
                    </a:lnTo>
                    <a:lnTo>
                      <a:pt x="13" y="6"/>
                    </a:lnTo>
                    <a:lnTo>
                      <a:pt x="9" y="10"/>
                    </a:lnTo>
                    <a:lnTo>
                      <a:pt x="4" y="14"/>
                    </a:lnTo>
                    <a:lnTo>
                      <a:pt x="0" y="1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24" name="Freeform 3812"/>
              <p:cNvSpPr>
                <a:spLocks/>
              </p:cNvSpPr>
              <p:nvPr/>
            </p:nvSpPr>
            <p:spPr bwMode="auto">
              <a:xfrm>
                <a:off x="4191" y="1720"/>
                <a:ext cx="8" cy="15"/>
              </a:xfrm>
              <a:custGeom>
                <a:avLst/>
                <a:gdLst/>
                <a:ahLst/>
                <a:cxnLst>
                  <a:cxn ang="0">
                    <a:pos x="0" y="0"/>
                  </a:cxn>
                  <a:cxn ang="0">
                    <a:pos x="0" y="3"/>
                  </a:cxn>
                  <a:cxn ang="0">
                    <a:pos x="0" y="14"/>
                  </a:cxn>
                  <a:cxn ang="0">
                    <a:pos x="0" y="15"/>
                  </a:cxn>
                  <a:cxn ang="0">
                    <a:pos x="8" y="6"/>
                  </a:cxn>
                </a:cxnLst>
                <a:rect l="0" t="0" r="r" b="b"/>
                <a:pathLst>
                  <a:path w="8" h="15">
                    <a:moveTo>
                      <a:pt x="0" y="0"/>
                    </a:moveTo>
                    <a:lnTo>
                      <a:pt x="0" y="3"/>
                    </a:lnTo>
                    <a:lnTo>
                      <a:pt x="0" y="14"/>
                    </a:lnTo>
                    <a:lnTo>
                      <a:pt x="0" y="15"/>
                    </a:lnTo>
                    <a:lnTo>
                      <a:pt x="8"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23" name="Freeform 3811"/>
              <p:cNvSpPr>
                <a:spLocks/>
              </p:cNvSpPr>
              <p:nvPr/>
            </p:nvSpPr>
            <p:spPr bwMode="auto">
              <a:xfrm>
                <a:off x="4196" y="1714"/>
                <a:ext cx="16" cy="18"/>
              </a:xfrm>
              <a:custGeom>
                <a:avLst/>
                <a:gdLst/>
                <a:ahLst/>
                <a:cxnLst>
                  <a:cxn ang="0">
                    <a:pos x="0" y="0"/>
                  </a:cxn>
                  <a:cxn ang="0">
                    <a:pos x="2" y="4"/>
                  </a:cxn>
                  <a:cxn ang="0">
                    <a:pos x="4" y="9"/>
                  </a:cxn>
                  <a:cxn ang="0">
                    <a:pos x="7" y="13"/>
                  </a:cxn>
                  <a:cxn ang="0">
                    <a:pos x="10" y="17"/>
                  </a:cxn>
                  <a:cxn ang="0">
                    <a:pos x="11" y="18"/>
                  </a:cxn>
                  <a:cxn ang="0">
                    <a:pos x="16" y="18"/>
                  </a:cxn>
                  <a:cxn ang="0">
                    <a:pos x="10" y="17"/>
                  </a:cxn>
                  <a:cxn ang="0">
                    <a:pos x="9" y="15"/>
                  </a:cxn>
                </a:cxnLst>
                <a:rect l="0" t="0" r="r" b="b"/>
                <a:pathLst>
                  <a:path w="16" h="18">
                    <a:moveTo>
                      <a:pt x="0" y="0"/>
                    </a:moveTo>
                    <a:lnTo>
                      <a:pt x="2" y="4"/>
                    </a:lnTo>
                    <a:lnTo>
                      <a:pt x="4" y="9"/>
                    </a:lnTo>
                    <a:lnTo>
                      <a:pt x="7" y="13"/>
                    </a:lnTo>
                    <a:lnTo>
                      <a:pt x="10" y="17"/>
                    </a:lnTo>
                    <a:lnTo>
                      <a:pt x="11" y="18"/>
                    </a:lnTo>
                    <a:lnTo>
                      <a:pt x="16" y="18"/>
                    </a:lnTo>
                    <a:lnTo>
                      <a:pt x="10" y="17"/>
                    </a:lnTo>
                    <a:lnTo>
                      <a:pt x="9" y="1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22" name="Freeform 3810"/>
              <p:cNvSpPr>
                <a:spLocks/>
              </p:cNvSpPr>
              <p:nvPr/>
            </p:nvSpPr>
            <p:spPr bwMode="auto">
              <a:xfrm>
                <a:off x="4200" y="1716"/>
                <a:ext cx="5" cy="6"/>
              </a:xfrm>
              <a:custGeom>
                <a:avLst/>
                <a:gdLst/>
                <a:ahLst/>
                <a:cxnLst>
                  <a:cxn ang="0">
                    <a:pos x="5" y="0"/>
                  </a:cxn>
                  <a:cxn ang="0">
                    <a:pos x="5" y="2"/>
                  </a:cxn>
                  <a:cxn ang="0">
                    <a:pos x="0" y="6"/>
                  </a:cxn>
                </a:cxnLst>
                <a:rect l="0" t="0" r="r" b="b"/>
                <a:pathLst>
                  <a:path w="5" h="6">
                    <a:moveTo>
                      <a:pt x="5" y="0"/>
                    </a:moveTo>
                    <a:lnTo>
                      <a:pt x="5" y="2"/>
                    </a:lnTo>
                    <a:lnTo>
                      <a:pt x="0"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21" name="Freeform 3809"/>
              <p:cNvSpPr>
                <a:spLocks/>
              </p:cNvSpPr>
              <p:nvPr/>
            </p:nvSpPr>
            <p:spPr bwMode="auto">
              <a:xfrm>
                <a:off x="4224" y="1682"/>
                <a:ext cx="1" cy="50"/>
              </a:xfrm>
              <a:custGeom>
                <a:avLst/>
                <a:gdLst/>
                <a:ahLst/>
                <a:cxnLst>
                  <a:cxn ang="0">
                    <a:pos x="1" y="0"/>
                  </a:cxn>
                  <a:cxn ang="0">
                    <a:pos x="1" y="3"/>
                  </a:cxn>
                  <a:cxn ang="0">
                    <a:pos x="1" y="50"/>
                  </a:cxn>
                  <a:cxn ang="0">
                    <a:pos x="0" y="46"/>
                  </a:cxn>
                  <a:cxn ang="0">
                    <a:pos x="1" y="43"/>
                  </a:cxn>
                </a:cxnLst>
                <a:rect l="0" t="0" r="r" b="b"/>
                <a:pathLst>
                  <a:path w="1" h="50">
                    <a:moveTo>
                      <a:pt x="1" y="0"/>
                    </a:moveTo>
                    <a:lnTo>
                      <a:pt x="1" y="3"/>
                    </a:lnTo>
                    <a:lnTo>
                      <a:pt x="1" y="50"/>
                    </a:lnTo>
                    <a:lnTo>
                      <a:pt x="0" y="46"/>
                    </a:lnTo>
                    <a:lnTo>
                      <a:pt x="1"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20" name="Freeform 3808"/>
              <p:cNvSpPr>
                <a:spLocks/>
              </p:cNvSpPr>
              <p:nvPr/>
            </p:nvSpPr>
            <p:spPr bwMode="auto">
              <a:xfrm>
                <a:off x="4225" y="1703"/>
                <a:ext cx="4" cy="7"/>
              </a:xfrm>
              <a:custGeom>
                <a:avLst/>
                <a:gdLst/>
                <a:ahLst/>
                <a:cxnLst>
                  <a:cxn ang="0">
                    <a:pos x="0" y="0"/>
                  </a:cxn>
                  <a:cxn ang="0">
                    <a:pos x="4" y="5"/>
                  </a:cxn>
                  <a:cxn ang="0">
                    <a:pos x="4" y="7"/>
                  </a:cxn>
                </a:cxnLst>
                <a:rect l="0" t="0" r="r" b="b"/>
                <a:pathLst>
                  <a:path w="4" h="7">
                    <a:moveTo>
                      <a:pt x="0" y="0"/>
                    </a:moveTo>
                    <a:lnTo>
                      <a:pt x="4" y="5"/>
                    </a:lnTo>
                    <a:lnTo>
                      <a:pt x="4"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19" name="Freeform 3807"/>
              <p:cNvSpPr>
                <a:spLocks/>
              </p:cNvSpPr>
              <p:nvPr/>
            </p:nvSpPr>
            <p:spPr bwMode="auto">
              <a:xfrm>
                <a:off x="4217" y="1701"/>
                <a:ext cx="8" cy="18"/>
              </a:xfrm>
              <a:custGeom>
                <a:avLst/>
                <a:gdLst/>
                <a:ahLst/>
                <a:cxnLst>
                  <a:cxn ang="0">
                    <a:pos x="8" y="0"/>
                  </a:cxn>
                  <a:cxn ang="0">
                    <a:pos x="6" y="5"/>
                  </a:cxn>
                  <a:cxn ang="0">
                    <a:pos x="4" y="10"/>
                  </a:cxn>
                  <a:cxn ang="0">
                    <a:pos x="2" y="14"/>
                  </a:cxn>
                  <a:cxn ang="0">
                    <a:pos x="1" y="16"/>
                  </a:cxn>
                  <a:cxn ang="0">
                    <a:pos x="0" y="18"/>
                  </a:cxn>
                </a:cxnLst>
                <a:rect l="0" t="0" r="r" b="b"/>
                <a:pathLst>
                  <a:path w="8" h="18">
                    <a:moveTo>
                      <a:pt x="8" y="0"/>
                    </a:moveTo>
                    <a:lnTo>
                      <a:pt x="6" y="5"/>
                    </a:lnTo>
                    <a:lnTo>
                      <a:pt x="4" y="10"/>
                    </a:lnTo>
                    <a:lnTo>
                      <a:pt x="2" y="14"/>
                    </a:lnTo>
                    <a:lnTo>
                      <a:pt x="1" y="16"/>
                    </a:lnTo>
                    <a:lnTo>
                      <a:pt x="0" y="1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18" name="Line 3806"/>
              <p:cNvSpPr>
                <a:spLocks noChangeShapeType="1"/>
              </p:cNvSpPr>
              <p:nvPr/>
            </p:nvSpPr>
            <p:spPr bwMode="auto">
              <a:xfrm flipV="1">
                <a:off x="4218" y="1696"/>
                <a:ext cx="13"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17" name="Freeform 3805"/>
              <p:cNvSpPr>
                <a:spLocks/>
              </p:cNvSpPr>
              <p:nvPr/>
            </p:nvSpPr>
            <p:spPr bwMode="auto">
              <a:xfrm>
                <a:off x="4227" y="1687"/>
                <a:ext cx="7" cy="45"/>
              </a:xfrm>
              <a:custGeom>
                <a:avLst/>
                <a:gdLst/>
                <a:ahLst/>
                <a:cxnLst>
                  <a:cxn ang="0">
                    <a:pos x="7" y="0"/>
                  </a:cxn>
                  <a:cxn ang="0">
                    <a:pos x="7" y="5"/>
                  </a:cxn>
                  <a:cxn ang="0">
                    <a:pos x="7" y="13"/>
                  </a:cxn>
                  <a:cxn ang="0">
                    <a:pos x="7" y="19"/>
                  </a:cxn>
                  <a:cxn ang="0">
                    <a:pos x="7" y="24"/>
                  </a:cxn>
                  <a:cxn ang="0">
                    <a:pos x="7" y="28"/>
                  </a:cxn>
                  <a:cxn ang="0">
                    <a:pos x="6" y="32"/>
                  </a:cxn>
                  <a:cxn ang="0">
                    <a:pos x="5" y="36"/>
                  </a:cxn>
                  <a:cxn ang="0">
                    <a:pos x="4" y="39"/>
                  </a:cxn>
                  <a:cxn ang="0">
                    <a:pos x="3" y="41"/>
                  </a:cxn>
                  <a:cxn ang="0">
                    <a:pos x="2" y="44"/>
                  </a:cxn>
                  <a:cxn ang="0">
                    <a:pos x="0" y="45"/>
                  </a:cxn>
                </a:cxnLst>
                <a:rect l="0" t="0" r="r" b="b"/>
                <a:pathLst>
                  <a:path w="7" h="45">
                    <a:moveTo>
                      <a:pt x="7" y="0"/>
                    </a:moveTo>
                    <a:lnTo>
                      <a:pt x="7" y="5"/>
                    </a:lnTo>
                    <a:lnTo>
                      <a:pt x="7" y="13"/>
                    </a:lnTo>
                    <a:lnTo>
                      <a:pt x="7" y="19"/>
                    </a:lnTo>
                    <a:lnTo>
                      <a:pt x="7" y="24"/>
                    </a:lnTo>
                    <a:lnTo>
                      <a:pt x="7" y="28"/>
                    </a:lnTo>
                    <a:lnTo>
                      <a:pt x="6" y="32"/>
                    </a:lnTo>
                    <a:lnTo>
                      <a:pt x="5" y="36"/>
                    </a:lnTo>
                    <a:lnTo>
                      <a:pt x="4" y="39"/>
                    </a:lnTo>
                    <a:lnTo>
                      <a:pt x="3" y="41"/>
                    </a:lnTo>
                    <a:lnTo>
                      <a:pt x="2" y="44"/>
                    </a:lnTo>
                    <a:lnTo>
                      <a:pt x="0" y="4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16" name="Freeform 3804"/>
              <p:cNvSpPr>
                <a:spLocks/>
              </p:cNvSpPr>
              <p:nvPr/>
            </p:nvSpPr>
            <p:spPr bwMode="auto">
              <a:xfrm>
                <a:off x="4234" y="1688"/>
                <a:ext cx="14" cy="40"/>
              </a:xfrm>
              <a:custGeom>
                <a:avLst/>
                <a:gdLst/>
                <a:ahLst/>
                <a:cxnLst>
                  <a:cxn ang="0">
                    <a:pos x="0" y="3"/>
                  </a:cxn>
                  <a:cxn ang="0">
                    <a:pos x="8" y="1"/>
                  </a:cxn>
                  <a:cxn ang="0">
                    <a:pos x="7" y="0"/>
                  </a:cxn>
                  <a:cxn ang="0">
                    <a:pos x="6" y="23"/>
                  </a:cxn>
                  <a:cxn ang="0">
                    <a:pos x="6" y="28"/>
                  </a:cxn>
                  <a:cxn ang="0">
                    <a:pos x="6" y="34"/>
                  </a:cxn>
                  <a:cxn ang="0">
                    <a:pos x="7" y="36"/>
                  </a:cxn>
                  <a:cxn ang="0">
                    <a:pos x="7" y="38"/>
                  </a:cxn>
                  <a:cxn ang="0">
                    <a:pos x="8" y="39"/>
                  </a:cxn>
                  <a:cxn ang="0">
                    <a:pos x="8" y="40"/>
                  </a:cxn>
                  <a:cxn ang="0">
                    <a:pos x="10" y="40"/>
                  </a:cxn>
                  <a:cxn ang="0">
                    <a:pos x="13" y="40"/>
                  </a:cxn>
                  <a:cxn ang="0">
                    <a:pos x="14" y="40"/>
                  </a:cxn>
                  <a:cxn ang="0">
                    <a:pos x="14" y="32"/>
                  </a:cxn>
                  <a:cxn ang="0">
                    <a:pos x="13" y="40"/>
                  </a:cxn>
                  <a:cxn ang="0">
                    <a:pos x="13" y="40"/>
                  </a:cxn>
                </a:cxnLst>
                <a:rect l="0" t="0" r="r" b="b"/>
                <a:pathLst>
                  <a:path w="14" h="40">
                    <a:moveTo>
                      <a:pt x="0" y="3"/>
                    </a:moveTo>
                    <a:lnTo>
                      <a:pt x="8" y="1"/>
                    </a:lnTo>
                    <a:lnTo>
                      <a:pt x="7" y="0"/>
                    </a:lnTo>
                    <a:lnTo>
                      <a:pt x="6" y="23"/>
                    </a:lnTo>
                    <a:lnTo>
                      <a:pt x="6" y="28"/>
                    </a:lnTo>
                    <a:lnTo>
                      <a:pt x="6" y="34"/>
                    </a:lnTo>
                    <a:lnTo>
                      <a:pt x="7" y="36"/>
                    </a:lnTo>
                    <a:lnTo>
                      <a:pt x="7" y="38"/>
                    </a:lnTo>
                    <a:lnTo>
                      <a:pt x="8" y="39"/>
                    </a:lnTo>
                    <a:lnTo>
                      <a:pt x="8" y="40"/>
                    </a:lnTo>
                    <a:lnTo>
                      <a:pt x="10" y="40"/>
                    </a:lnTo>
                    <a:lnTo>
                      <a:pt x="13" y="40"/>
                    </a:lnTo>
                    <a:lnTo>
                      <a:pt x="14" y="40"/>
                    </a:lnTo>
                    <a:lnTo>
                      <a:pt x="14" y="32"/>
                    </a:lnTo>
                    <a:lnTo>
                      <a:pt x="13" y="4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15" name="Freeform 3803"/>
              <p:cNvSpPr>
                <a:spLocks/>
              </p:cNvSpPr>
              <p:nvPr/>
            </p:nvSpPr>
            <p:spPr bwMode="auto">
              <a:xfrm>
                <a:off x="4251" y="1687"/>
                <a:ext cx="20" cy="43"/>
              </a:xfrm>
              <a:custGeom>
                <a:avLst/>
                <a:gdLst/>
                <a:ahLst/>
                <a:cxnLst>
                  <a:cxn ang="0">
                    <a:pos x="1" y="10"/>
                  </a:cxn>
                  <a:cxn ang="0">
                    <a:pos x="1" y="8"/>
                  </a:cxn>
                  <a:cxn ang="0">
                    <a:pos x="3" y="4"/>
                  </a:cxn>
                  <a:cxn ang="0">
                    <a:pos x="4" y="2"/>
                  </a:cxn>
                  <a:cxn ang="0">
                    <a:pos x="7" y="0"/>
                  </a:cxn>
                  <a:cxn ang="0">
                    <a:pos x="13" y="0"/>
                  </a:cxn>
                  <a:cxn ang="0">
                    <a:pos x="16" y="2"/>
                  </a:cxn>
                  <a:cxn ang="0">
                    <a:pos x="17" y="4"/>
                  </a:cxn>
                  <a:cxn ang="0">
                    <a:pos x="18" y="8"/>
                  </a:cxn>
                  <a:cxn ang="0">
                    <a:pos x="18" y="12"/>
                  </a:cxn>
                  <a:cxn ang="0">
                    <a:pos x="17" y="16"/>
                  </a:cxn>
                  <a:cxn ang="0">
                    <a:pos x="14" y="23"/>
                  </a:cxn>
                  <a:cxn ang="0">
                    <a:pos x="0" y="43"/>
                  </a:cxn>
                  <a:cxn ang="0">
                    <a:pos x="20" y="43"/>
                  </a:cxn>
                </a:cxnLst>
                <a:rect l="0" t="0" r="r" b="b"/>
                <a:pathLst>
                  <a:path w="20" h="43">
                    <a:moveTo>
                      <a:pt x="1" y="10"/>
                    </a:moveTo>
                    <a:lnTo>
                      <a:pt x="1" y="8"/>
                    </a:lnTo>
                    <a:lnTo>
                      <a:pt x="3" y="4"/>
                    </a:lnTo>
                    <a:lnTo>
                      <a:pt x="4" y="2"/>
                    </a:lnTo>
                    <a:lnTo>
                      <a:pt x="7" y="0"/>
                    </a:lnTo>
                    <a:lnTo>
                      <a:pt x="13" y="0"/>
                    </a:lnTo>
                    <a:lnTo>
                      <a:pt x="16" y="2"/>
                    </a:lnTo>
                    <a:lnTo>
                      <a:pt x="17" y="4"/>
                    </a:lnTo>
                    <a:lnTo>
                      <a:pt x="18" y="8"/>
                    </a:lnTo>
                    <a:lnTo>
                      <a:pt x="18" y="12"/>
                    </a:lnTo>
                    <a:lnTo>
                      <a:pt x="17" y="16"/>
                    </a:lnTo>
                    <a:lnTo>
                      <a:pt x="14" y="23"/>
                    </a:lnTo>
                    <a:lnTo>
                      <a:pt x="0" y="43"/>
                    </a:lnTo>
                    <a:lnTo>
                      <a:pt x="20"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14" name="Freeform 3802"/>
              <p:cNvSpPr>
                <a:spLocks/>
              </p:cNvSpPr>
              <p:nvPr/>
            </p:nvSpPr>
            <p:spPr bwMode="auto">
              <a:xfrm>
                <a:off x="4279" y="1687"/>
                <a:ext cx="22" cy="29"/>
              </a:xfrm>
              <a:custGeom>
                <a:avLst/>
                <a:gdLst/>
                <a:ahLst/>
                <a:cxnLst>
                  <a:cxn ang="0">
                    <a:pos x="15" y="0"/>
                  </a:cxn>
                  <a:cxn ang="0">
                    <a:pos x="0" y="29"/>
                  </a:cxn>
                  <a:cxn ang="0">
                    <a:pos x="22" y="29"/>
                  </a:cxn>
                </a:cxnLst>
                <a:rect l="0" t="0" r="r" b="b"/>
                <a:pathLst>
                  <a:path w="22" h="29">
                    <a:moveTo>
                      <a:pt x="15" y="0"/>
                    </a:moveTo>
                    <a:lnTo>
                      <a:pt x="0" y="29"/>
                    </a:lnTo>
                    <a:lnTo>
                      <a:pt x="22"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13" name="Line 3801"/>
              <p:cNvSpPr>
                <a:spLocks noChangeShapeType="1"/>
              </p:cNvSpPr>
              <p:nvPr/>
            </p:nvSpPr>
            <p:spPr bwMode="auto">
              <a:xfrm>
                <a:off x="4294" y="1687"/>
                <a:ext cx="1" cy="4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12" name="Freeform 3800"/>
              <p:cNvSpPr>
                <a:spLocks/>
              </p:cNvSpPr>
              <p:nvPr/>
            </p:nvSpPr>
            <p:spPr bwMode="auto">
              <a:xfrm>
                <a:off x="4308" y="1687"/>
                <a:ext cx="22" cy="43"/>
              </a:xfrm>
              <a:custGeom>
                <a:avLst/>
                <a:gdLst/>
                <a:ahLst/>
                <a:cxnLst>
                  <a:cxn ang="0">
                    <a:pos x="0" y="43"/>
                  </a:cxn>
                  <a:cxn ang="0">
                    <a:pos x="0" y="0"/>
                  </a:cxn>
                  <a:cxn ang="0">
                    <a:pos x="11" y="43"/>
                  </a:cxn>
                  <a:cxn ang="0">
                    <a:pos x="22" y="0"/>
                  </a:cxn>
                  <a:cxn ang="0">
                    <a:pos x="22" y="43"/>
                  </a:cxn>
                </a:cxnLst>
                <a:rect l="0" t="0" r="r" b="b"/>
                <a:pathLst>
                  <a:path w="22" h="43">
                    <a:moveTo>
                      <a:pt x="0" y="43"/>
                    </a:moveTo>
                    <a:lnTo>
                      <a:pt x="0" y="0"/>
                    </a:lnTo>
                    <a:lnTo>
                      <a:pt x="11" y="43"/>
                    </a:lnTo>
                    <a:lnTo>
                      <a:pt x="22" y="0"/>
                    </a:lnTo>
                    <a:lnTo>
                      <a:pt x="22"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11" name="Freeform 3799"/>
              <p:cNvSpPr>
                <a:spLocks/>
              </p:cNvSpPr>
              <p:nvPr/>
            </p:nvSpPr>
            <p:spPr bwMode="auto">
              <a:xfrm>
                <a:off x="4342" y="1687"/>
                <a:ext cx="28" cy="43"/>
              </a:xfrm>
              <a:custGeom>
                <a:avLst/>
                <a:gdLst/>
                <a:ahLst/>
                <a:cxnLst>
                  <a:cxn ang="0">
                    <a:pos x="0" y="0"/>
                  </a:cxn>
                  <a:cxn ang="0">
                    <a:pos x="7" y="43"/>
                  </a:cxn>
                  <a:cxn ang="0">
                    <a:pos x="14" y="0"/>
                  </a:cxn>
                  <a:cxn ang="0">
                    <a:pos x="21" y="43"/>
                  </a:cxn>
                  <a:cxn ang="0">
                    <a:pos x="28" y="0"/>
                  </a:cxn>
                </a:cxnLst>
                <a:rect l="0" t="0" r="r" b="b"/>
                <a:pathLst>
                  <a:path w="28" h="43">
                    <a:moveTo>
                      <a:pt x="0" y="0"/>
                    </a:moveTo>
                    <a:lnTo>
                      <a:pt x="7" y="43"/>
                    </a:lnTo>
                    <a:lnTo>
                      <a:pt x="14" y="0"/>
                    </a:lnTo>
                    <a:lnTo>
                      <a:pt x="21" y="43"/>
                    </a:lnTo>
                    <a:lnTo>
                      <a:pt x="28"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10" name="Freeform 3798"/>
              <p:cNvSpPr>
                <a:spLocks/>
              </p:cNvSpPr>
              <p:nvPr/>
            </p:nvSpPr>
            <p:spPr bwMode="auto">
              <a:xfrm>
                <a:off x="4112" y="1755"/>
                <a:ext cx="22" cy="29"/>
              </a:xfrm>
              <a:custGeom>
                <a:avLst/>
                <a:gdLst/>
                <a:ahLst/>
                <a:cxnLst>
                  <a:cxn ang="0">
                    <a:pos x="15" y="0"/>
                  </a:cxn>
                  <a:cxn ang="0">
                    <a:pos x="0" y="29"/>
                  </a:cxn>
                  <a:cxn ang="0">
                    <a:pos x="22" y="29"/>
                  </a:cxn>
                </a:cxnLst>
                <a:rect l="0" t="0" r="r" b="b"/>
                <a:pathLst>
                  <a:path w="22" h="29">
                    <a:moveTo>
                      <a:pt x="15" y="0"/>
                    </a:moveTo>
                    <a:lnTo>
                      <a:pt x="0" y="29"/>
                    </a:lnTo>
                    <a:lnTo>
                      <a:pt x="22"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09" name="Line 3797"/>
              <p:cNvSpPr>
                <a:spLocks noChangeShapeType="1"/>
              </p:cNvSpPr>
              <p:nvPr/>
            </p:nvSpPr>
            <p:spPr bwMode="auto">
              <a:xfrm>
                <a:off x="4127" y="1755"/>
                <a:ext cx="1" cy="4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08" name="Freeform 3796"/>
              <p:cNvSpPr>
                <a:spLocks/>
              </p:cNvSpPr>
              <p:nvPr/>
            </p:nvSpPr>
            <p:spPr bwMode="auto">
              <a:xfrm>
                <a:off x="4146" y="1787"/>
                <a:ext cx="8" cy="8"/>
              </a:xfrm>
              <a:custGeom>
                <a:avLst/>
                <a:gdLst/>
                <a:ahLst/>
                <a:cxnLst>
                  <a:cxn ang="0">
                    <a:pos x="0" y="0"/>
                  </a:cxn>
                  <a:cxn ang="0">
                    <a:pos x="3" y="1"/>
                  </a:cxn>
                  <a:cxn ang="0">
                    <a:pos x="5" y="1"/>
                  </a:cxn>
                  <a:cxn ang="0">
                    <a:pos x="6" y="2"/>
                  </a:cxn>
                  <a:cxn ang="0">
                    <a:pos x="6" y="2"/>
                  </a:cxn>
                  <a:cxn ang="0">
                    <a:pos x="7" y="2"/>
                  </a:cxn>
                  <a:cxn ang="0">
                    <a:pos x="7" y="3"/>
                  </a:cxn>
                  <a:cxn ang="0">
                    <a:pos x="8" y="4"/>
                  </a:cxn>
                  <a:cxn ang="0">
                    <a:pos x="8" y="5"/>
                  </a:cxn>
                  <a:cxn ang="0">
                    <a:pos x="7" y="7"/>
                  </a:cxn>
                  <a:cxn ang="0">
                    <a:pos x="7" y="7"/>
                  </a:cxn>
                  <a:cxn ang="0">
                    <a:pos x="6" y="8"/>
                  </a:cxn>
                  <a:cxn ang="0">
                    <a:pos x="5" y="8"/>
                  </a:cxn>
                  <a:cxn ang="0">
                    <a:pos x="5" y="7"/>
                  </a:cxn>
                  <a:cxn ang="0">
                    <a:pos x="5" y="7"/>
                  </a:cxn>
                  <a:cxn ang="0">
                    <a:pos x="5" y="6"/>
                  </a:cxn>
                  <a:cxn ang="0">
                    <a:pos x="4" y="4"/>
                  </a:cxn>
                  <a:cxn ang="0">
                    <a:pos x="4" y="3"/>
                  </a:cxn>
                  <a:cxn ang="0">
                    <a:pos x="3" y="2"/>
                  </a:cxn>
                  <a:cxn ang="0">
                    <a:pos x="1" y="1"/>
                  </a:cxn>
                  <a:cxn ang="0">
                    <a:pos x="0" y="0"/>
                  </a:cxn>
                </a:cxnLst>
                <a:rect l="0" t="0" r="r" b="b"/>
                <a:pathLst>
                  <a:path w="8" h="8">
                    <a:moveTo>
                      <a:pt x="0" y="0"/>
                    </a:moveTo>
                    <a:lnTo>
                      <a:pt x="3" y="1"/>
                    </a:lnTo>
                    <a:lnTo>
                      <a:pt x="5" y="1"/>
                    </a:lnTo>
                    <a:lnTo>
                      <a:pt x="6" y="2"/>
                    </a:lnTo>
                    <a:lnTo>
                      <a:pt x="7" y="2"/>
                    </a:lnTo>
                    <a:lnTo>
                      <a:pt x="7" y="3"/>
                    </a:lnTo>
                    <a:lnTo>
                      <a:pt x="8" y="4"/>
                    </a:lnTo>
                    <a:lnTo>
                      <a:pt x="8" y="5"/>
                    </a:lnTo>
                    <a:lnTo>
                      <a:pt x="7" y="7"/>
                    </a:lnTo>
                    <a:lnTo>
                      <a:pt x="6" y="8"/>
                    </a:lnTo>
                    <a:lnTo>
                      <a:pt x="5" y="8"/>
                    </a:lnTo>
                    <a:lnTo>
                      <a:pt x="5" y="7"/>
                    </a:lnTo>
                    <a:lnTo>
                      <a:pt x="5" y="6"/>
                    </a:lnTo>
                    <a:lnTo>
                      <a:pt x="4" y="4"/>
                    </a:lnTo>
                    <a:lnTo>
                      <a:pt x="4" y="3"/>
                    </a:lnTo>
                    <a:lnTo>
                      <a:pt x="3" y="2"/>
                    </a:lnTo>
                    <a:lnTo>
                      <a:pt x="1" y="1"/>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07" name="Line 3795"/>
              <p:cNvSpPr>
                <a:spLocks noChangeShapeType="1"/>
              </p:cNvSpPr>
              <p:nvPr/>
            </p:nvSpPr>
            <p:spPr bwMode="auto">
              <a:xfrm>
                <a:off x="4153" y="1790"/>
                <a:ext cx="1"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06" name="Line 3794"/>
              <p:cNvSpPr>
                <a:spLocks noChangeShapeType="1"/>
              </p:cNvSpPr>
              <p:nvPr/>
            </p:nvSpPr>
            <p:spPr bwMode="auto">
              <a:xfrm flipV="1">
                <a:off x="4153" y="1789"/>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05" name="Line 3793"/>
              <p:cNvSpPr>
                <a:spLocks noChangeShapeType="1"/>
              </p:cNvSpPr>
              <p:nvPr/>
            </p:nvSpPr>
            <p:spPr bwMode="auto">
              <a:xfrm>
                <a:off x="4152" y="1789"/>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04" name="Line 3792"/>
              <p:cNvSpPr>
                <a:spLocks noChangeShapeType="1"/>
              </p:cNvSpPr>
              <p:nvPr/>
            </p:nvSpPr>
            <p:spPr bwMode="auto">
              <a:xfrm flipV="1">
                <a:off x="4152" y="1789"/>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03" name="Line 3791"/>
              <p:cNvSpPr>
                <a:spLocks noChangeShapeType="1"/>
              </p:cNvSpPr>
              <p:nvPr/>
            </p:nvSpPr>
            <p:spPr bwMode="auto">
              <a:xfrm>
                <a:off x="4151" y="1789"/>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02" name="Line 3790"/>
              <p:cNvSpPr>
                <a:spLocks noChangeShapeType="1"/>
              </p:cNvSpPr>
              <p:nvPr/>
            </p:nvSpPr>
            <p:spPr bwMode="auto">
              <a:xfrm flipV="1">
                <a:off x="4151" y="1788"/>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01" name="Line 3789"/>
              <p:cNvSpPr>
                <a:spLocks noChangeShapeType="1"/>
              </p:cNvSpPr>
              <p:nvPr/>
            </p:nvSpPr>
            <p:spPr bwMode="auto">
              <a:xfrm>
                <a:off x="4150" y="1788"/>
                <a:ext cx="1"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00" name="Line 3788"/>
              <p:cNvSpPr>
                <a:spLocks noChangeShapeType="1"/>
              </p:cNvSpPr>
              <p:nvPr/>
            </p:nvSpPr>
            <p:spPr bwMode="auto">
              <a:xfrm flipV="1">
                <a:off x="4149" y="1788"/>
                <a:ext cx="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99" name="Line 3787"/>
              <p:cNvSpPr>
                <a:spLocks noChangeShapeType="1"/>
              </p:cNvSpPr>
              <p:nvPr/>
            </p:nvSpPr>
            <p:spPr bwMode="auto">
              <a:xfrm>
                <a:off x="4149" y="1788"/>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98" name="Line 3786"/>
              <p:cNvSpPr>
                <a:spLocks noChangeShapeType="1"/>
              </p:cNvSpPr>
              <p:nvPr/>
            </p:nvSpPr>
            <p:spPr bwMode="auto">
              <a:xfrm>
                <a:off x="4148" y="1788"/>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97" name="Line 3785"/>
              <p:cNvSpPr>
                <a:spLocks noChangeShapeType="1"/>
              </p:cNvSpPr>
              <p:nvPr/>
            </p:nvSpPr>
            <p:spPr bwMode="auto">
              <a:xfrm>
                <a:off x="4147" y="1788"/>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96" name="Line 3784"/>
              <p:cNvSpPr>
                <a:spLocks noChangeShapeType="1"/>
              </p:cNvSpPr>
              <p:nvPr/>
            </p:nvSpPr>
            <p:spPr bwMode="auto">
              <a:xfrm flipH="1">
                <a:off x="4148" y="1788"/>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95" name="Line 3783"/>
              <p:cNvSpPr>
                <a:spLocks noChangeShapeType="1"/>
              </p:cNvSpPr>
              <p:nvPr/>
            </p:nvSpPr>
            <p:spPr bwMode="auto">
              <a:xfrm>
                <a:off x="4149" y="1789"/>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94" name="Line 3782"/>
              <p:cNvSpPr>
                <a:spLocks noChangeShapeType="1"/>
              </p:cNvSpPr>
              <p:nvPr/>
            </p:nvSpPr>
            <p:spPr bwMode="auto">
              <a:xfrm flipH="1">
                <a:off x="4149" y="1789"/>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93" name="Line 3781"/>
              <p:cNvSpPr>
                <a:spLocks noChangeShapeType="1"/>
              </p:cNvSpPr>
              <p:nvPr/>
            </p:nvSpPr>
            <p:spPr bwMode="auto">
              <a:xfrm>
                <a:off x="4149" y="1789"/>
                <a:ext cx="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92" name="Line 3780"/>
              <p:cNvSpPr>
                <a:spLocks noChangeShapeType="1"/>
              </p:cNvSpPr>
              <p:nvPr/>
            </p:nvSpPr>
            <p:spPr bwMode="auto">
              <a:xfrm flipH="1">
                <a:off x="4150" y="1790"/>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91" name="Line 3779"/>
              <p:cNvSpPr>
                <a:spLocks noChangeShapeType="1"/>
              </p:cNvSpPr>
              <p:nvPr/>
            </p:nvSpPr>
            <p:spPr bwMode="auto">
              <a:xfrm>
                <a:off x="4150" y="1791"/>
                <a:ext cx="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90" name="Line 3778"/>
              <p:cNvSpPr>
                <a:spLocks noChangeShapeType="1"/>
              </p:cNvSpPr>
              <p:nvPr/>
            </p:nvSpPr>
            <p:spPr bwMode="auto">
              <a:xfrm flipH="1">
                <a:off x="4151" y="1792"/>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89" name="Line 3777"/>
              <p:cNvSpPr>
                <a:spLocks noChangeShapeType="1"/>
              </p:cNvSpPr>
              <p:nvPr/>
            </p:nvSpPr>
            <p:spPr bwMode="auto">
              <a:xfrm>
                <a:off x="4151" y="1793"/>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88" name="Line 3776"/>
              <p:cNvSpPr>
                <a:spLocks noChangeShapeType="1"/>
              </p:cNvSpPr>
              <p:nvPr/>
            </p:nvSpPr>
            <p:spPr bwMode="auto">
              <a:xfrm flipH="1">
                <a:off x="4151" y="1794"/>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87" name="Line 3775"/>
              <p:cNvSpPr>
                <a:spLocks noChangeShapeType="1"/>
              </p:cNvSpPr>
              <p:nvPr/>
            </p:nvSpPr>
            <p:spPr bwMode="auto">
              <a:xfrm>
                <a:off x="4151" y="1794"/>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86" name="Freeform 3774"/>
              <p:cNvSpPr>
                <a:spLocks/>
              </p:cNvSpPr>
              <p:nvPr/>
            </p:nvSpPr>
            <p:spPr bwMode="auto">
              <a:xfrm>
                <a:off x="4180" y="1750"/>
                <a:ext cx="10" cy="24"/>
              </a:xfrm>
              <a:custGeom>
                <a:avLst/>
                <a:gdLst/>
                <a:ahLst/>
                <a:cxnLst>
                  <a:cxn ang="0">
                    <a:pos x="10" y="0"/>
                  </a:cxn>
                  <a:cxn ang="0">
                    <a:pos x="7" y="9"/>
                  </a:cxn>
                  <a:cxn ang="0">
                    <a:pos x="5" y="15"/>
                  </a:cxn>
                  <a:cxn ang="0">
                    <a:pos x="2" y="21"/>
                  </a:cxn>
                  <a:cxn ang="0">
                    <a:pos x="0" y="24"/>
                  </a:cxn>
                </a:cxnLst>
                <a:rect l="0" t="0" r="r" b="b"/>
                <a:pathLst>
                  <a:path w="10" h="24">
                    <a:moveTo>
                      <a:pt x="10" y="0"/>
                    </a:moveTo>
                    <a:lnTo>
                      <a:pt x="7" y="9"/>
                    </a:lnTo>
                    <a:lnTo>
                      <a:pt x="5" y="15"/>
                    </a:lnTo>
                    <a:lnTo>
                      <a:pt x="2" y="21"/>
                    </a:lnTo>
                    <a:lnTo>
                      <a:pt x="0" y="2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85" name="Line 3773"/>
              <p:cNvSpPr>
                <a:spLocks noChangeShapeType="1"/>
              </p:cNvSpPr>
              <p:nvPr/>
            </p:nvSpPr>
            <p:spPr bwMode="auto">
              <a:xfrm flipV="1">
                <a:off x="4186" y="1760"/>
                <a:ext cx="8"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84" name="Line 3772"/>
              <p:cNvSpPr>
                <a:spLocks noChangeShapeType="1"/>
              </p:cNvSpPr>
              <p:nvPr/>
            </p:nvSpPr>
            <p:spPr bwMode="auto">
              <a:xfrm flipH="1">
                <a:off x="4184" y="1769"/>
                <a:ext cx="8"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83" name="Freeform 3771"/>
              <p:cNvSpPr>
                <a:spLocks/>
              </p:cNvSpPr>
              <p:nvPr/>
            </p:nvSpPr>
            <p:spPr bwMode="auto">
              <a:xfrm>
                <a:off x="4186" y="1771"/>
                <a:ext cx="7" cy="24"/>
              </a:xfrm>
              <a:custGeom>
                <a:avLst/>
                <a:gdLst/>
                <a:ahLst/>
                <a:cxnLst>
                  <a:cxn ang="0">
                    <a:pos x="2" y="0"/>
                  </a:cxn>
                  <a:cxn ang="0">
                    <a:pos x="1" y="24"/>
                  </a:cxn>
                  <a:cxn ang="0">
                    <a:pos x="0" y="24"/>
                  </a:cxn>
                  <a:cxn ang="0">
                    <a:pos x="7" y="17"/>
                  </a:cxn>
                </a:cxnLst>
                <a:rect l="0" t="0" r="r" b="b"/>
                <a:pathLst>
                  <a:path w="7" h="24">
                    <a:moveTo>
                      <a:pt x="2" y="0"/>
                    </a:moveTo>
                    <a:lnTo>
                      <a:pt x="1" y="24"/>
                    </a:lnTo>
                    <a:lnTo>
                      <a:pt x="0" y="24"/>
                    </a:lnTo>
                    <a:lnTo>
                      <a:pt x="7" y="1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82" name="Line 3770"/>
              <p:cNvSpPr>
                <a:spLocks noChangeShapeType="1"/>
              </p:cNvSpPr>
              <p:nvPr/>
            </p:nvSpPr>
            <p:spPr bwMode="auto">
              <a:xfrm flipH="1">
                <a:off x="4183" y="1777"/>
                <a:ext cx="9"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81" name="Freeform 3769"/>
              <p:cNvSpPr>
                <a:spLocks/>
              </p:cNvSpPr>
              <p:nvPr/>
            </p:nvSpPr>
            <p:spPr bwMode="auto">
              <a:xfrm>
                <a:off x="4197" y="1751"/>
                <a:ext cx="11" cy="18"/>
              </a:xfrm>
              <a:custGeom>
                <a:avLst/>
                <a:gdLst/>
                <a:ahLst/>
                <a:cxnLst>
                  <a:cxn ang="0">
                    <a:pos x="0" y="0"/>
                  </a:cxn>
                  <a:cxn ang="0">
                    <a:pos x="0" y="4"/>
                  </a:cxn>
                  <a:cxn ang="0">
                    <a:pos x="1" y="15"/>
                  </a:cxn>
                  <a:cxn ang="0">
                    <a:pos x="1" y="18"/>
                  </a:cxn>
                  <a:cxn ang="0">
                    <a:pos x="1" y="14"/>
                  </a:cxn>
                  <a:cxn ang="0">
                    <a:pos x="11" y="12"/>
                  </a:cxn>
                  <a:cxn ang="0">
                    <a:pos x="10" y="12"/>
                  </a:cxn>
                  <a:cxn ang="0">
                    <a:pos x="11" y="1"/>
                  </a:cxn>
                  <a:cxn ang="0">
                    <a:pos x="11" y="3"/>
                  </a:cxn>
                  <a:cxn ang="0">
                    <a:pos x="0" y="4"/>
                  </a:cxn>
                </a:cxnLst>
                <a:rect l="0" t="0" r="r" b="b"/>
                <a:pathLst>
                  <a:path w="11" h="18">
                    <a:moveTo>
                      <a:pt x="0" y="0"/>
                    </a:moveTo>
                    <a:lnTo>
                      <a:pt x="0" y="4"/>
                    </a:lnTo>
                    <a:lnTo>
                      <a:pt x="1" y="15"/>
                    </a:lnTo>
                    <a:lnTo>
                      <a:pt x="1" y="18"/>
                    </a:lnTo>
                    <a:lnTo>
                      <a:pt x="1" y="14"/>
                    </a:lnTo>
                    <a:lnTo>
                      <a:pt x="11" y="12"/>
                    </a:lnTo>
                    <a:lnTo>
                      <a:pt x="10" y="12"/>
                    </a:lnTo>
                    <a:lnTo>
                      <a:pt x="11" y="1"/>
                    </a:lnTo>
                    <a:lnTo>
                      <a:pt x="11" y="3"/>
                    </a:lnTo>
                    <a:lnTo>
                      <a:pt x="0"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80" name="Freeform 3768"/>
              <p:cNvSpPr>
                <a:spLocks/>
              </p:cNvSpPr>
              <p:nvPr/>
            </p:nvSpPr>
            <p:spPr bwMode="auto">
              <a:xfrm>
                <a:off x="4197" y="1768"/>
                <a:ext cx="6" cy="25"/>
              </a:xfrm>
              <a:custGeom>
                <a:avLst/>
                <a:gdLst/>
                <a:ahLst/>
                <a:cxnLst>
                  <a:cxn ang="0">
                    <a:pos x="6" y="0"/>
                  </a:cxn>
                  <a:cxn ang="0">
                    <a:pos x="5" y="6"/>
                  </a:cxn>
                  <a:cxn ang="0">
                    <a:pos x="4" y="12"/>
                  </a:cxn>
                  <a:cxn ang="0">
                    <a:pos x="3" y="17"/>
                  </a:cxn>
                  <a:cxn ang="0">
                    <a:pos x="3" y="17"/>
                  </a:cxn>
                  <a:cxn ang="0">
                    <a:pos x="1" y="21"/>
                  </a:cxn>
                  <a:cxn ang="0">
                    <a:pos x="0" y="24"/>
                  </a:cxn>
                  <a:cxn ang="0">
                    <a:pos x="0" y="25"/>
                  </a:cxn>
                </a:cxnLst>
                <a:rect l="0" t="0" r="r" b="b"/>
                <a:pathLst>
                  <a:path w="6" h="25">
                    <a:moveTo>
                      <a:pt x="6" y="0"/>
                    </a:moveTo>
                    <a:lnTo>
                      <a:pt x="5" y="6"/>
                    </a:lnTo>
                    <a:lnTo>
                      <a:pt x="4" y="12"/>
                    </a:lnTo>
                    <a:lnTo>
                      <a:pt x="3" y="17"/>
                    </a:lnTo>
                    <a:lnTo>
                      <a:pt x="1" y="21"/>
                    </a:lnTo>
                    <a:lnTo>
                      <a:pt x="0" y="24"/>
                    </a:lnTo>
                    <a:lnTo>
                      <a:pt x="0"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79" name="Freeform 3767"/>
              <p:cNvSpPr>
                <a:spLocks/>
              </p:cNvSpPr>
              <p:nvPr/>
            </p:nvSpPr>
            <p:spPr bwMode="auto">
              <a:xfrm>
                <a:off x="4202" y="1780"/>
                <a:ext cx="4" cy="7"/>
              </a:xfrm>
              <a:custGeom>
                <a:avLst/>
                <a:gdLst/>
                <a:ahLst/>
                <a:cxnLst>
                  <a:cxn ang="0">
                    <a:pos x="0" y="0"/>
                  </a:cxn>
                  <a:cxn ang="0">
                    <a:pos x="3" y="4"/>
                  </a:cxn>
                  <a:cxn ang="0">
                    <a:pos x="4" y="7"/>
                  </a:cxn>
                </a:cxnLst>
                <a:rect l="0" t="0" r="r" b="b"/>
                <a:pathLst>
                  <a:path w="4" h="7">
                    <a:moveTo>
                      <a:pt x="0" y="0"/>
                    </a:moveTo>
                    <a:lnTo>
                      <a:pt x="3" y="4"/>
                    </a:lnTo>
                    <a:lnTo>
                      <a:pt x="4"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78" name="Freeform 3766"/>
              <p:cNvSpPr>
                <a:spLocks/>
              </p:cNvSpPr>
              <p:nvPr/>
            </p:nvSpPr>
            <p:spPr bwMode="auto">
              <a:xfrm>
                <a:off x="4194" y="1773"/>
                <a:ext cx="1" cy="28"/>
              </a:xfrm>
              <a:custGeom>
                <a:avLst/>
                <a:gdLst/>
                <a:ahLst/>
                <a:cxnLst>
                  <a:cxn ang="0">
                    <a:pos x="0" y="0"/>
                  </a:cxn>
                  <a:cxn ang="0">
                    <a:pos x="1" y="4"/>
                  </a:cxn>
                  <a:cxn ang="0">
                    <a:pos x="1" y="28"/>
                  </a:cxn>
                  <a:cxn ang="0">
                    <a:pos x="1" y="24"/>
                  </a:cxn>
                  <a:cxn ang="0">
                    <a:pos x="1" y="21"/>
                  </a:cxn>
                </a:cxnLst>
                <a:rect l="0" t="0" r="r" b="b"/>
                <a:pathLst>
                  <a:path w="1" h="28">
                    <a:moveTo>
                      <a:pt x="0" y="0"/>
                    </a:moveTo>
                    <a:lnTo>
                      <a:pt x="1" y="4"/>
                    </a:lnTo>
                    <a:lnTo>
                      <a:pt x="1" y="28"/>
                    </a:lnTo>
                    <a:lnTo>
                      <a:pt x="1" y="24"/>
                    </a:lnTo>
                    <a:lnTo>
                      <a:pt x="1" y="2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77" name="Freeform 3765"/>
              <p:cNvSpPr>
                <a:spLocks/>
              </p:cNvSpPr>
              <p:nvPr/>
            </p:nvSpPr>
            <p:spPr bwMode="auto">
              <a:xfrm>
                <a:off x="4195" y="1772"/>
                <a:ext cx="17" cy="27"/>
              </a:xfrm>
              <a:custGeom>
                <a:avLst/>
                <a:gdLst/>
                <a:ahLst/>
                <a:cxnLst>
                  <a:cxn ang="0">
                    <a:pos x="0" y="4"/>
                  </a:cxn>
                  <a:cxn ang="0">
                    <a:pos x="17" y="1"/>
                  </a:cxn>
                  <a:cxn ang="0">
                    <a:pos x="16" y="0"/>
                  </a:cxn>
                  <a:cxn ang="0">
                    <a:pos x="16" y="2"/>
                  </a:cxn>
                  <a:cxn ang="0">
                    <a:pos x="15" y="18"/>
                  </a:cxn>
                  <a:cxn ang="0">
                    <a:pos x="14" y="23"/>
                  </a:cxn>
                  <a:cxn ang="0">
                    <a:pos x="13" y="27"/>
                  </a:cxn>
                  <a:cxn ang="0">
                    <a:pos x="9" y="21"/>
                  </a:cxn>
                  <a:cxn ang="0">
                    <a:pos x="13" y="26"/>
                  </a:cxn>
                </a:cxnLst>
                <a:rect l="0" t="0" r="r" b="b"/>
                <a:pathLst>
                  <a:path w="17" h="27">
                    <a:moveTo>
                      <a:pt x="0" y="4"/>
                    </a:moveTo>
                    <a:lnTo>
                      <a:pt x="17" y="1"/>
                    </a:lnTo>
                    <a:lnTo>
                      <a:pt x="16" y="0"/>
                    </a:lnTo>
                    <a:lnTo>
                      <a:pt x="16" y="2"/>
                    </a:lnTo>
                    <a:lnTo>
                      <a:pt x="15" y="18"/>
                    </a:lnTo>
                    <a:lnTo>
                      <a:pt x="14" y="23"/>
                    </a:lnTo>
                    <a:lnTo>
                      <a:pt x="13" y="27"/>
                    </a:lnTo>
                    <a:lnTo>
                      <a:pt x="9" y="21"/>
                    </a:lnTo>
                    <a:lnTo>
                      <a:pt x="13"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76" name="Freeform 3764"/>
              <p:cNvSpPr>
                <a:spLocks/>
              </p:cNvSpPr>
              <p:nvPr/>
            </p:nvSpPr>
            <p:spPr bwMode="auto">
              <a:xfrm>
                <a:off x="4219" y="1766"/>
                <a:ext cx="3" cy="10"/>
              </a:xfrm>
              <a:custGeom>
                <a:avLst/>
                <a:gdLst/>
                <a:ahLst/>
                <a:cxnLst>
                  <a:cxn ang="0">
                    <a:pos x="0" y="0"/>
                  </a:cxn>
                  <a:cxn ang="0">
                    <a:pos x="2" y="5"/>
                  </a:cxn>
                  <a:cxn ang="0">
                    <a:pos x="3" y="7"/>
                  </a:cxn>
                  <a:cxn ang="0">
                    <a:pos x="3" y="10"/>
                  </a:cxn>
                </a:cxnLst>
                <a:rect l="0" t="0" r="r" b="b"/>
                <a:pathLst>
                  <a:path w="3" h="10">
                    <a:moveTo>
                      <a:pt x="0" y="0"/>
                    </a:moveTo>
                    <a:lnTo>
                      <a:pt x="2" y="5"/>
                    </a:lnTo>
                    <a:lnTo>
                      <a:pt x="3" y="7"/>
                    </a:lnTo>
                    <a:lnTo>
                      <a:pt x="3"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75" name="Freeform 3763"/>
              <p:cNvSpPr>
                <a:spLocks/>
              </p:cNvSpPr>
              <p:nvPr/>
            </p:nvSpPr>
            <p:spPr bwMode="auto">
              <a:xfrm>
                <a:off x="4218" y="1750"/>
                <a:ext cx="9" cy="51"/>
              </a:xfrm>
              <a:custGeom>
                <a:avLst/>
                <a:gdLst/>
                <a:ahLst/>
                <a:cxnLst>
                  <a:cxn ang="0">
                    <a:pos x="8" y="0"/>
                  </a:cxn>
                  <a:cxn ang="0">
                    <a:pos x="9" y="2"/>
                  </a:cxn>
                  <a:cxn ang="0">
                    <a:pos x="8" y="2"/>
                  </a:cxn>
                  <a:cxn ang="0">
                    <a:pos x="8" y="13"/>
                  </a:cxn>
                  <a:cxn ang="0">
                    <a:pos x="8" y="18"/>
                  </a:cxn>
                  <a:cxn ang="0">
                    <a:pos x="8" y="23"/>
                  </a:cxn>
                  <a:cxn ang="0">
                    <a:pos x="8" y="27"/>
                  </a:cxn>
                  <a:cxn ang="0">
                    <a:pos x="7" y="30"/>
                  </a:cxn>
                  <a:cxn ang="0">
                    <a:pos x="7" y="34"/>
                  </a:cxn>
                  <a:cxn ang="0">
                    <a:pos x="6" y="37"/>
                  </a:cxn>
                  <a:cxn ang="0">
                    <a:pos x="4" y="41"/>
                  </a:cxn>
                  <a:cxn ang="0">
                    <a:pos x="3" y="44"/>
                  </a:cxn>
                  <a:cxn ang="0">
                    <a:pos x="2" y="47"/>
                  </a:cxn>
                  <a:cxn ang="0">
                    <a:pos x="0" y="51"/>
                  </a:cxn>
                </a:cxnLst>
                <a:rect l="0" t="0" r="r" b="b"/>
                <a:pathLst>
                  <a:path w="9" h="51">
                    <a:moveTo>
                      <a:pt x="8" y="0"/>
                    </a:moveTo>
                    <a:lnTo>
                      <a:pt x="9" y="2"/>
                    </a:lnTo>
                    <a:lnTo>
                      <a:pt x="8" y="2"/>
                    </a:lnTo>
                    <a:lnTo>
                      <a:pt x="8" y="13"/>
                    </a:lnTo>
                    <a:lnTo>
                      <a:pt x="8" y="18"/>
                    </a:lnTo>
                    <a:lnTo>
                      <a:pt x="8" y="23"/>
                    </a:lnTo>
                    <a:lnTo>
                      <a:pt x="8" y="27"/>
                    </a:lnTo>
                    <a:lnTo>
                      <a:pt x="7" y="30"/>
                    </a:lnTo>
                    <a:lnTo>
                      <a:pt x="7" y="34"/>
                    </a:lnTo>
                    <a:lnTo>
                      <a:pt x="6" y="37"/>
                    </a:lnTo>
                    <a:lnTo>
                      <a:pt x="4" y="41"/>
                    </a:lnTo>
                    <a:lnTo>
                      <a:pt x="3" y="44"/>
                    </a:lnTo>
                    <a:lnTo>
                      <a:pt x="2" y="47"/>
                    </a:lnTo>
                    <a:lnTo>
                      <a:pt x="0" y="5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74" name="Freeform 3762"/>
              <p:cNvSpPr>
                <a:spLocks/>
              </p:cNvSpPr>
              <p:nvPr/>
            </p:nvSpPr>
            <p:spPr bwMode="auto">
              <a:xfrm>
                <a:off x="4225" y="1780"/>
                <a:ext cx="5" cy="9"/>
              </a:xfrm>
              <a:custGeom>
                <a:avLst/>
                <a:gdLst/>
                <a:ahLst/>
                <a:cxnLst>
                  <a:cxn ang="0">
                    <a:pos x="0" y="0"/>
                  </a:cxn>
                  <a:cxn ang="0">
                    <a:pos x="4" y="5"/>
                  </a:cxn>
                  <a:cxn ang="0">
                    <a:pos x="5" y="9"/>
                  </a:cxn>
                </a:cxnLst>
                <a:rect l="0" t="0" r="r" b="b"/>
                <a:pathLst>
                  <a:path w="5" h="9">
                    <a:moveTo>
                      <a:pt x="0" y="0"/>
                    </a:moveTo>
                    <a:lnTo>
                      <a:pt x="4" y="5"/>
                    </a:lnTo>
                    <a:lnTo>
                      <a:pt x="5" y="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73" name="Freeform 3761"/>
              <p:cNvSpPr>
                <a:spLocks/>
              </p:cNvSpPr>
              <p:nvPr/>
            </p:nvSpPr>
            <p:spPr bwMode="auto">
              <a:xfrm>
                <a:off x="4226" y="1762"/>
                <a:ext cx="5" cy="12"/>
              </a:xfrm>
              <a:custGeom>
                <a:avLst/>
                <a:gdLst/>
                <a:ahLst/>
                <a:cxnLst>
                  <a:cxn ang="0">
                    <a:pos x="5" y="0"/>
                  </a:cxn>
                  <a:cxn ang="0">
                    <a:pos x="5" y="3"/>
                  </a:cxn>
                  <a:cxn ang="0">
                    <a:pos x="0" y="12"/>
                  </a:cxn>
                </a:cxnLst>
                <a:rect l="0" t="0" r="r" b="b"/>
                <a:pathLst>
                  <a:path w="5" h="12">
                    <a:moveTo>
                      <a:pt x="5" y="0"/>
                    </a:moveTo>
                    <a:lnTo>
                      <a:pt x="5" y="3"/>
                    </a:lnTo>
                    <a:lnTo>
                      <a:pt x="0" y="1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72" name="Freeform 3760"/>
              <p:cNvSpPr>
                <a:spLocks/>
              </p:cNvSpPr>
              <p:nvPr/>
            </p:nvSpPr>
            <p:spPr bwMode="auto">
              <a:xfrm>
                <a:off x="4227" y="1757"/>
                <a:ext cx="8" cy="45"/>
              </a:xfrm>
              <a:custGeom>
                <a:avLst/>
                <a:gdLst/>
                <a:ahLst/>
                <a:cxnLst>
                  <a:cxn ang="0">
                    <a:pos x="7" y="0"/>
                  </a:cxn>
                  <a:cxn ang="0">
                    <a:pos x="8" y="5"/>
                  </a:cxn>
                  <a:cxn ang="0">
                    <a:pos x="8" y="12"/>
                  </a:cxn>
                  <a:cxn ang="0">
                    <a:pos x="7" y="20"/>
                  </a:cxn>
                  <a:cxn ang="0">
                    <a:pos x="7" y="27"/>
                  </a:cxn>
                  <a:cxn ang="0">
                    <a:pos x="6" y="32"/>
                  </a:cxn>
                  <a:cxn ang="0">
                    <a:pos x="4" y="36"/>
                  </a:cxn>
                  <a:cxn ang="0">
                    <a:pos x="3" y="40"/>
                  </a:cxn>
                  <a:cxn ang="0">
                    <a:pos x="1" y="44"/>
                  </a:cxn>
                  <a:cxn ang="0">
                    <a:pos x="0" y="45"/>
                  </a:cxn>
                </a:cxnLst>
                <a:rect l="0" t="0" r="r" b="b"/>
                <a:pathLst>
                  <a:path w="8" h="45">
                    <a:moveTo>
                      <a:pt x="7" y="0"/>
                    </a:moveTo>
                    <a:lnTo>
                      <a:pt x="8" y="5"/>
                    </a:lnTo>
                    <a:lnTo>
                      <a:pt x="8" y="12"/>
                    </a:lnTo>
                    <a:lnTo>
                      <a:pt x="7" y="20"/>
                    </a:lnTo>
                    <a:lnTo>
                      <a:pt x="7" y="27"/>
                    </a:lnTo>
                    <a:lnTo>
                      <a:pt x="6" y="32"/>
                    </a:lnTo>
                    <a:lnTo>
                      <a:pt x="4" y="36"/>
                    </a:lnTo>
                    <a:lnTo>
                      <a:pt x="3" y="40"/>
                    </a:lnTo>
                    <a:lnTo>
                      <a:pt x="1" y="44"/>
                    </a:lnTo>
                    <a:lnTo>
                      <a:pt x="0" y="4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71" name="Freeform 3759"/>
              <p:cNvSpPr>
                <a:spLocks/>
              </p:cNvSpPr>
              <p:nvPr/>
            </p:nvSpPr>
            <p:spPr bwMode="auto">
              <a:xfrm>
                <a:off x="4235" y="1760"/>
                <a:ext cx="12" cy="16"/>
              </a:xfrm>
              <a:custGeom>
                <a:avLst/>
                <a:gdLst/>
                <a:ahLst/>
                <a:cxnLst>
                  <a:cxn ang="0">
                    <a:pos x="0" y="3"/>
                  </a:cxn>
                  <a:cxn ang="0">
                    <a:pos x="12" y="0"/>
                  </a:cxn>
                  <a:cxn ang="0">
                    <a:pos x="11" y="0"/>
                  </a:cxn>
                  <a:cxn ang="0">
                    <a:pos x="10" y="14"/>
                  </a:cxn>
                  <a:cxn ang="0">
                    <a:pos x="11" y="14"/>
                  </a:cxn>
                  <a:cxn ang="0">
                    <a:pos x="0" y="16"/>
                  </a:cxn>
                </a:cxnLst>
                <a:rect l="0" t="0" r="r" b="b"/>
                <a:pathLst>
                  <a:path w="12" h="16">
                    <a:moveTo>
                      <a:pt x="0" y="3"/>
                    </a:moveTo>
                    <a:lnTo>
                      <a:pt x="12" y="0"/>
                    </a:lnTo>
                    <a:lnTo>
                      <a:pt x="11" y="0"/>
                    </a:lnTo>
                    <a:lnTo>
                      <a:pt x="10" y="14"/>
                    </a:lnTo>
                    <a:lnTo>
                      <a:pt x="11" y="14"/>
                    </a:lnTo>
                    <a:lnTo>
                      <a:pt x="0" y="1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70" name="Freeform 3758"/>
              <p:cNvSpPr>
                <a:spLocks/>
              </p:cNvSpPr>
              <p:nvPr/>
            </p:nvSpPr>
            <p:spPr bwMode="auto">
              <a:xfrm>
                <a:off x="4239" y="1749"/>
                <a:ext cx="2" cy="9"/>
              </a:xfrm>
              <a:custGeom>
                <a:avLst/>
                <a:gdLst/>
                <a:ahLst/>
                <a:cxnLst>
                  <a:cxn ang="0">
                    <a:pos x="0" y="0"/>
                  </a:cxn>
                  <a:cxn ang="0">
                    <a:pos x="2" y="6"/>
                  </a:cxn>
                  <a:cxn ang="0">
                    <a:pos x="2" y="9"/>
                  </a:cxn>
                </a:cxnLst>
                <a:rect l="0" t="0" r="r" b="b"/>
                <a:pathLst>
                  <a:path w="2" h="9">
                    <a:moveTo>
                      <a:pt x="0" y="0"/>
                    </a:moveTo>
                    <a:lnTo>
                      <a:pt x="2" y="6"/>
                    </a:lnTo>
                    <a:lnTo>
                      <a:pt x="2" y="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69" name="Freeform 3757"/>
              <p:cNvSpPr>
                <a:spLocks/>
              </p:cNvSpPr>
              <p:nvPr/>
            </p:nvSpPr>
            <p:spPr bwMode="auto">
              <a:xfrm>
                <a:off x="4264" y="1774"/>
                <a:ext cx="3" cy="4"/>
              </a:xfrm>
              <a:custGeom>
                <a:avLst/>
                <a:gdLst/>
                <a:ahLst/>
                <a:cxnLst>
                  <a:cxn ang="0">
                    <a:pos x="2" y="4"/>
                  </a:cxn>
                  <a:cxn ang="0">
                    <a:pos x="3" y="2"/>
                  </a:cxn>
                  <a:cxn ang="0">
                    <a:pos x="2" y="0"/>
                  </a:cxn>
                  <a:cxn ang="0">
                    <a:pos x="0" y="2"/>
                  </a:cxn>
                  <a:cxn ang="0">
                    <a:pos x="2" y="4"/>
                  </a:cxn>
                </a:cxnLst>
                <a:rect l="0" t="0" r="r" b="b"/>
                <a:pathLst>
                  <a:path w="3" h="4">
                    <a:moveTo>
                      <a:pt x="2" y="4"/>
                    </a:moveTo>
                    <a:lnTo>
                      <a:pt x="3" y="2"/>
                    </a:lnTo>
                    <a:lnTo>
                      <a:pt x="2" y="0"/>
                    </a:lnTo>
                    <a:lnTo>
                      <a:pt x="0" y="2"/>
                    </a:lnTo>
                    <a:lnTo>
                      <a:pt x="2" y="4"/>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68" name="Freeform 3756"/>
              <p:cNvSpPr>
                <a:spLocks/>
              </p:cNvSpPr>
              <p:nvPr/>
            </p:nvSpPr>
            <p:spPr bwMode="auto">
              <a:xfrm>
                <a:off x="4264" y="1798"/>
                <a:ext cx="3" cy="5"/>
              </a:xfrm>
              <a:custGeom>
                <a:avLst/>
                <a:gdLst/>
                <a:ahLst/>
                <a:cxnLst>
                  <a:cxn ang="0">
                    <a:pos x="2" y="5"/>
                  </a:cxn>
                  <a:cxn ang="0">
                    <a:pos x="3" y="3"/>
                  </a:cxn>
                  <a:cxn ang="0">
                    <a:pos x="2" y="0"/>
                  </a:cxn>
                  <a:cxn ang="0">
                    <a:pos x="0" y="3"/>
                  </a:cxn>
                  <a:cxn ang="0">
                    <a:pos x="2" y="5"/>
                  </a:cxn>
                </a:cxnLst>
                <a:rect l="0" t="0" r="r" b="b"/>
                <a:pathLst>
                  <a:path w="3" h="5">
                    <a:moveTo>
                      <a:pt x="2" y="5"/>
                    </a:moveTo>
                    <a:lnTo>
                      <a:pt x="3" y="3"/>
                    </a:lnTo>
                    <a:lnTo>
                      <a:pt x="2" y="0"/>
                    </a:lnTo>
                    <a:lnTo>
                      <a:pt x="0" y="3"/>
                    </a:lnTo>
                    <a:lnTo>
                      <a:pt x="2" y="5"/>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67" name="Freeform 3755"/>
              <p:cNvSpPr>
                <a:spLocks/>
              </p:cNvSpPr>
              <p:nvPr/>
            </p:nvSpPr>
            <p:spPr bwMode="auto">
              <a:xfrm>
                <a:off x="4288" y="1755"/>
                <a:ext cx="19" cy="43"/>
              </a:xfrm>
              <a:custGeom>
                <a:avLst/>
                <a:gdLst/>
                <a:ahLst/>
                <a:cxnLst>
                  <a:cxn ang="0">
                    <a:pos x="17" y="6"/>
                  </a:cxn>
                  <a:cxn ang="0">
                    <a:pos x="16" y="2"/>
                  </a:cxn>
                  <a:cxn ang="0">
                    <a:pos x="12" y="0"/>
                  </a:cxn>
                  <a:cxn ang="0">
                    <a:pos x="9" y="0"/>
                  </a:cxn>
                  <a:cxn ang="0">
                    <a:pos x="4" y="2"/>
                  </a:cxn>
                  <a:cxn ang="0">
                    <a:pos x="1" y="8"/>
                  </a:cxn>
                  <a:cxn ang="0">
                    <a:pos x="0" y="18"/>
                  </a:cxn>
                  <a:cxn ang="0">
                    <a:pos x="0" y="29"/>
                  </a:cxn>
                  <a:cxn ang="0">
                    <a:pos x="1" y="37"/>
                  </a:cxn>
                  <a:cxn ang="0">
                    <a:pos x="4" y="41"/>
                  </a:cxn>
                  <a:cxn ang="0">
                    <a:pos x="9" y="43"/>
                  </a:cxn>
                  <a:cxn ang="0">
                    <a:pos x="10" y="43"/>
                  </a:cxn>
                  <a:cxn ang="0">
                    <a:pos x="14" y="41"/>
                  </a:cxn>
                  <a:cxn ang="0">
                    <a:pos x="17" y="37"/>
                  </a:cxn>
                  <a:cxn ang="0">
                    <a:pos x="19" y="31"/>
                  </a:cxn>
                  <a:cxn ang="0">
                    <a:pos x="19" y="29"/>
                  </a:cxn>
                  <a:cxn ang="0">
                    <a:pos x="17" y="23"/>
                  </a:cxn>
                  <a:cxn ang="0">
                    <a:pos x="14" y="18"/>
                  </a:cxn>
                  <a:cxn ang="0">
                    <a:pos x="10" y="16"/>
                  </a:cxn>
                  <a:cxn ang="0">
                    <a:pos x="9" y="16"/>
                  </a:cxn>
                  <a:cxn ang="0">
                    <a:pos x="4" y="18"/>
                  </a:cxn>
                  <a:cxn ang="0">
                    <a:pos x="1" y="23"/>
                  </a:cxn>
                  <a:cxn ang="0">
                    <a:pos x="0" y="29"/>
                  </a:cxn>
                </a:cxnLst>
                <a:rect l="0" t="0" r="r" b="b"/>
                <a:pathLst>
                  <a:path w="19" h="43">
                    <a:moveTo>
                      <a:pt x="17" y="6"/>
                    </a:moveTo>
                    <a:lnTo>
                      <a:pt x="16" y="2"/>
                    </a:lnTo>
                    <a:lnTo>
                      <a:pt x="12" y="0"/>
                    </a:lnTo>
                    <a:lnTo>
                      <a:pt x="9" y="0"/>
                    </a:lnTo>
                    <a:lnTo>
                      <a:pt x="4" y="2"/>
                    </a:lnTo>
                    <a:lnTo>
                      <a:pt x="1" y="8"/>
                    </a:lnTo>
                    <a:lnTo>
                      <a:pt x="0" y="18"/>
                    </a:lnTo>
                    <a:lnTo>
                      <a:pt x="0" y="29"/>
                    </a:lnTo>
                    <a:lnTo>
                      <a:pt x="1" y="37"/>
                    </a:lnTo>
                    <a:lnTo>
                      <a:pt x="4" y="41"/>
                    </a:lnTo>
                    <a:lnTo>
                      <a:pt x="9" y="43"/>
                    </a:lnTo>
                    <a:lnTo>
                      <a:pt x="10" y="43"/>
                    </a:lnTo>
                    <a:lnTo>
                      <a:pt x="14" y="41"/>
                    </a:lnTo>
                    <a:lnTo>
                      <a:pt x="17" y="37"/>
                    </a:lnTo>
                    <a:lnTo>
                      <a:pt x="19" y="31"/>
                    </a:lnTo>
                    <a:lnTo>
                      <a:pt x="19" y="29"/>
                    </a:lnTo>
                    <a:lnTo>
                      <a:pt x="17" y="23"/>
                    </a:lnTo>
                    <a:lnTo>
                      <a:pt x="14" y="18"/>
                    </a:lnTo>
                    <a:lnTo>
                      <a:pt x="10" y="16"/>
                    </a:lnTo>
                    <a:lnTo>
                      <a:pt x="9" y="16"/>
                    </a:lnTo>
                    <a:lnTo>
                      <a:pt x="4" y="18"/>
                    </a:lnTo>
                    <a:lnTo>
                      <a:pt x="1" y="23"/>
                    </a:lnTo>
                    <a:lnTo>
                      <a:pt x="0"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66" name="Freeform 3754"/>
              <p:cNvSpPr>
                <a:spLocks/>
              </p:cNvSpPr>
              <p:nvPr/>
            </p:nvSpPr>
            <p:spPr bwMode="auto">
              <a:xfrm>
                <a:off x="4316" y="1755"/>
                <a:ext cx="20" cy="43"/>
              </a:xfrm>
              <a:custGeom>
                <a:avLst/>
                <a:gdLst/>
                <a:ahLst/>
                <a:cxnLst>
                  <a:cxn ang="0">
                    <a:pos x="9" y="0"/>
                  </a:cxn>
                  <a:cxn ang="0">
                    <a:pos x="5" y="2"/>
                  </a:cxn>
                  <a:cxn ang="0">
                    <a:pos x="2" y="8"/>
                  </a:cxn>
                  <a:cxn ang="0">
                    <a:pos x="0" y="18"/>
                  </a:cxn>
                  <a:cxn ang="0">
                    <a:pos x="0" y="25"/>
                  </a:cxn>
                  <a:cxn ang="0">
                    <a:pos x="2" y="35"/>
                  </a:cxn>
                  <a:cxn ang="0">
                    <a:pos x="5" y="41"/>
                  </a:cxn>
                  <a:cxn ang="0">
                    <a:pos x="9" y="43"/>
                  </a:cxn>
                  <a:cxn ang="0">
                    <a:pos x="12" y="43"/>
                  </a:cxn>
                  <a:cxn ang="0">
                    <a:pos x="16" y="41"/>
                  </a:cxn>
                  <a:cxn ang="0">
                    <a:pos x="19" y="35"/>
                  </a:cxn>
                  <a:cxn ang="0">
                    <a:pos x="20" y="25"/>
                  </a:cxn>
                  <a:cxn ang="0">
                    <a:pos x="20" y="18"/>
                  </a:cxn>
                  <a:cxn ang="0">
                    <a:pos x="19" y="8"/>
                  </a:cxn>
                  <a:cxn ang="0">
                    <a:pos x="16" y="2"/>
                  </a:cxn>
                  <a:cxn ang="0">
                    <a:pos x="12" y="0"/>
                  </a:cxn>
                  <a:cxn ang="0">
                    <a:pos x="9" y="0"/>
                  </a:cxn>
                </a:cxnLst>
                <a:rect l="0" t="0" r="r" b="b"/>
                <a:pathLst>
                  <a:path w="20" h="43">
                    <a:moveTo>
                      <a:pt x="9" y="0"/>
                    </a:moveTo>
                    <a:lnTo>
                      <a:pt x="5" y="2"/>
                    </a:lnTo>
                    <a:lnTo>
                      <a:pt x="2" y="8"/>
                    </a:lnTo>
                    <a:lnTo>
                      <a:pt x="0" y="18"/>
                    </a:lnTo>
                    <a:lnTo>
                      <a:pt x="0" y="25"/>
                    </a:lnTo>
                    <a:lnTo>
                      <a:pt x="2" y="35"/>
                    </a:lnTo>
                    <a:lnTo>
                      <a:pt x="5" y="41"/>
                    </a:lnTo>
                    <a:lnTo>
                      <a:pt x="9" y="43"/>
                    </a:lnTo>
                    <a:lnTo>
                      <a:pt x="12" y="43"/>
                    </a:lnTo>
                    <a:lnTo>
                      <a:pt x="16" y="41"/>
                    </a:lnTo>
                    <a:lnTo>
                      <a:pt x="19" y="35"/>
                    </a:lnTo>
                    <a:lnTo>
                      <a:pt x="20" y="25"/>
                    </a:lnTo>
                    <a:lnTo>
                      <a:pt x="20" y="18"/>
                    </a:lnTo>
                    <a:lnTo>
                      <a:pt x="19" y="8"/>
                    </a:lnTo>
                    <a:lnTo>
                      <a:pt x="16" y="2"/>
                    </a:lnTo>
                    <a:lnTo>
                      <a:pt x="12" y="0"/>
                    </a:lnTo>
                    <a:lnTo>
                      <a:pt x="9"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65" name="Freeform 3753"/>
              <p:cNvSpPr>
                <a:spLocks/>
              </p:cNvSpPr>
              <p:nvPr/>
            </p:nvSpPr>
            <p:spPr bwMode="auto">
              <a:xfrm>
                <a:off x="4345" y="1755"/>
                <a:ext cx="20" cy="43"/>
              </a:xfrm>
              <a:custGeom>
                <a:avLst/>
                <a:gdLst/>
                <a:ahLst/>
                <a:cxnLst>
                  <a:cxn ang="0">
                    <a:pos x="8" y="0"/>
                  </a:cxn>
                  <a:cxn ang="0">
                    <a:pos x="4" y="2"/>
                  </a:cxn>
                  <a:cxn ang="0">
                    <a:pos x="1" y="8"/>
                  </a:cxn>
                  <a:cxn ang="0">
                    <a:pos x="0" y="18"/>
                  </a:cxn>
                  <a:cxn ang="0">
                    <a:pos x="0" y="25"/>
                  </a:cxn>
                  <a:cxn ang="0">
                    <a:pos x="1" y="35"/>
                  </a:cxn>
                  <a:cxn ang="0">
                    <a:pos x="4" y="41"/>
                  </a:cxn>
                  <a:cxn ang="0">
                    <a:pos x="8" y="43"/>
                  </a:cxn>
                  <a:cxn ang="0">
                    <a:pos x="11" y="43"/>
                  </a:cxn>
                  <a:cxn ang="0">
                    <a:pos x="16" y="41"/>
                  </a:cxn>
                  <a:cxn ang="0">
                    <a:pos x="18" y="35"/>
                  </a:cxn>
                  <a:cxn ang="0">
                    <a:pos x="20" y="25"/>
                  </a:cxn>
                  <a:cxn ang="0">
                    <a:pos x="20" y="18"/>
                  </a:cxn>
                  <a:cxn ang="0">
                    <a:pos x="18" y="8"/>
                  </a:cxn>
                  <a:cxn ang="0">
                    <a:pos x="16" y="2"/>
                  </a:cxn>
                  <a:cxn ang="0">
                    <a:pos x="11" y="0"/>
                  </a:cxn>
                  <a:cxn ang="0">
                    <a:pos x="8" y="0"/>
                  </a:cxn>
                </a:cxnLst>
                <a:rect l="0" t="0" r="r" b="b"/>
                <a:pathLst>
                  <a:path w="20" h="43">
                    <a:moveTo>
                      <a:pt x="8" y="0"/>
                    </a:moveTo>
                    <a:lnTo>
                      <a:pt x="4" y="2"/>
                    </a:lnTo>
                    <a:lnTo>
                      <a:pt x="1" y="8"/>
                    </a:lnTo>
                    <a:lnTo>
                      <a:pt x="0" y="18"/>
                    </a:lnTo>
                    <a:lnTo>
                      <a:pt x="0" y="25"/>
                    </a:lnTo>
                    <a:lnTo>
                      <a:pt x="1" y="35"/>
                    </a:lnTo>
                    <a:lnTo>
                      <a:pt x="4" y="41"/>
                    </a:lnTo>
                    <a:lnTo>
                      <a:pt x="8" y="43"/>
                    </a:lnTo>
                    <a:lnTo>
                      <a:pt x="11" y="43"/>
                    </a:lnTo>
                    <a:lnTo>
                      <a:pt x="16" y="41"/>
                    </a:lnTo>
                    <a:lnTo>
                      <a:pt x="18" y="35"/>
                    </a:lnTo>
                    <a:lnTo>
                      <a:pt x="20" y="25"/>
                    </a:lnTo>
                    <a:lnTo>
                      <a:pt x="20" y="18"/>
                    </a:lnTo>
                    <a:lnTo>
                      <a:pt x="18" y="8"/>
                    </a:lnTo>
                    <a:lnTo>
                      <a:pt x="16" y="2"/>
                    </a:lnTo>
                    <a:lnTo>
                      <a:pt x="11" y="0"/>
                    </a:lnTo>
                    <a:lnTo>
                      <a:pt x="8"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64" name="Freeform 3752"/>
              <p:cNvSpPr>
                <a:spLocks/>
              </p:cNvSpPr>
              <p:nvPr/>
            </p:nvSpPr>
            <p:spPr bwMode="auto">
              <a:xfrm>
                <a:off x="4377" y="1755"/>
                <a:ext cx="8" cy="43"/>
              </a:xfrm>
              <a:custGeom>
                <a:avLst/>
                <a:gdLst/>
                <a:ahLst/>
                <a:cxnLst>
                  <a:cxn ang="0">
                    <a:pos x="0" y="0"/>
                  </a:cxn>
                  <a:cxn ang="0">
                    <a:pos x="0" y="35"/>
                  </a:cxn>
                  <a:cxn ang="0">
                    <a:pos x="2" y="41"/>
                  </a:cxn>
                  <a:cxn ang="0">
                    <a:pos x="5" y="43"/>
                  </a:cxn>
                  <a:cxn ang="0">
                    <a:pos x="8" y="43"/>
                  </a:cxn>
                </a:cxnLst>
                <a:rect l="0" t="0" r="r" b="b"/>
                <a:pathLst>
                  <a:path w="8" h="43">
                    <a:moveTo>
                      <a:pt x="0" y="0"/>
                    </a:moveTo>
                    <a:lnTo>
                      <a:pt x="0" y="35"/>
                    </a:lnTo>
                    <a:lnTo>
                      <a:pt x="2" y="41"/>
                    </a:lnTo>
                    <a:lnTo>
                      <a:pt x="5" y="43"/>
                    </a:lnTo>
                    <a:lnTo>
                      <a:pt x="8"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63" name="Line 3751"/>
              <p:cNvSpPr>
                <a:spLocks noChangeShapeType="1"/>
              </p:cNvSpPr>
              <p:nvPr/>
            </p:nvSpPr>
            <p:spPr bwMode="auto">
              <a:xfrm>
                <a:off x="4373" y="1769"/>
                <a:ext cx="10"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62" name="Line 3750"/>
              <p:cNvSpPr>
                <a:spLocks noChangeShapeType="1"/>
              </p:cNvSpPr>
              <p:nvPr/>
            </p:nvSpPr>
            <p:spPr bwMode="auto">
              <a:xfrm flipH="1">
                <a:off x="4397" y="1751"/>
                <a:ext cx="20" cy="5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61" name="Line 3749"/>
              <p:cNvSpPr>
                <a:spLocks noChangeShapeType="1"/>
              </p:cNvSpPr>
              <p:nvPr/>
            </p:nvSpPr>
            <p:spPr bwMode="auto">
              <a:xfrm>
                <a:off x="4438" y="1755"/>
                <a:ext cx="1" cy="4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60" name="Freeform 3748"/>
              <p:cNvSpPr>
                <a:spLocks/>
              </p:cNvSpPr>
              <p:nvPr/>
            </p:nvSpPr>
            <p:spPr bwMode="auto">
              <a:xfrm>
                <a:off x="4421" y="1769"/>
                <a:ext cx="17" cy="29"/>
              </a:xfrm>
              <a:custGeom>
                <a:avLst/>
                <a:gdLst/>
                <a:ahLst/>
                <a:cxnLst>
                  <a:cxn ang="0">
                    <a:pos x="17" y="7"/>
                  </a:cxn>
                  <a:cxn ang="0">
                    <a:pos x="14" y="2"/>
                  </a:cxn>
                  <a:cxn ang="0">
                    <a:pos x="12" y="0"/>
                  </a:cxn>
                  <a:cxn ang="0">
                    <a:pos x="7" y="0"/>
                  </a:cxn>
                  <a:cxn ang="0">
                    <a:pos x="5" y="2"/>
                  </a:cxn>
                  <a:cxn ang="0">
                    <a:pos x="2" y="7"/>
                  </a:cxn>
                  <a:cxn ang="0">
                    <a:pos x="0" y="13"/>
                  </a:cxn>
                  <a:cxn ang="0">
                    <a:pos x="0" y="17"/>
                  </a:cxn>
                  <a:cxn ang="0">
                    <a:pos x="2" y="23"/>
                  </a:cxn>
                  <a:cxn ang="0">
                    <a:pos x="5" y="27"/>
                  </a:cxn>
                  <a:cxn ang="0">
                    <a:pos x="7" y="29"/>
                  </a:cxn>
                  <a:cxn ang="0">
                    <a:pos x="12" y="29"/>
                  </a:cxn>
                  <a:cxn ang="0">
                    <a:pos x="14" y="27"/>
                  </a:cxn>
                  <a:cxn ang="0">
                    <a:pos x="17" y="23"/>
                  </a:cxn>
                </a:cxnLst>
                <a:rect l="0" t="0" r="r" b="b"/>
                <a:pathLst>
                  <a:path w="17" h="29">
                    <a:moveTo>
                      <a:pt x="17" y="7"/>
                    </a:moveTo>
                    <a:lnTo>
                      <a:pt x="14" y="2"/>
                    </a:lnTo>
                    <a:lnTo>
                      <a:pt x="12" y="0"/>
                    </a:lnTo>
                    <a:lnTo>
                      <a:pt x="7" y="0"/>
                    </a:lnTo>
                    <a:lnTo>
                      <a:pt x="5" y="2"/>
                    </a:lnTo>
                    <a:lnTo>
                      <a:pt x="2" y="7"/>
                    </a:lnTo>
                    <a:lnTo>
                      <a:pt x="0" y="13"/>
                    </a:lnTo>
                    <a:lnTo>
                      <a:pt x="0" y="17"/>
                    </a:lnTo>
                    <a:lnTo>
                      <a:pt x="2" y="23"/>
                    </a:lnTo>
                    <a:lnTo>
                      <a:pt x="5" y="27"/>
                    </a:lnTo>
                    <a:lnTo>
                      <a:pt x="7" y="29"/>
                    </a:lnTo>
                    <a:lnTo>
                      <a:pt x="12" y="29"/>
                    </a:lnTo>
                    <a:lnTo>
                      <a:pt x="14" y="27"/>
                    </a:lnTo>
                    <a:lnTo>
                      <a:pt x="17" y="2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59" name="Freeform 3747"/>
              <p:cNvSpPr>
                <a:spLocks/>
              </p:cNvSpPr>
              <p:nvPr/>
            </p:nvSpPr>
            <p:spPr bwMode="auto">
              <a:xfrm>
                <a:off x="4455" y="1750"/>
                <a:ext cx="20" cy="24"/>
              </a:xfrm>
              <a:custGeom>
                <a:avLst/>
                <a:gdLst/>
                <a:ahLst/>
                <a:cxnLst>
                  <a:cxn ang="0">
                    <a:pos x="11" y="0"/>
                  </a:cxn>
                  <a:cxn ang="0">
                    <a:pos x="11" y="3"/>
                  </a:cxn>
                  <a:cxn ang="0">
                    <a:pos x="9" y="8"/>
                  </a:cxn>
                  <a:cxn ang="0">
                    <a:pos x="6" y="15"/>
                  </a:cxn>
                  <a:cxn ang="0">
                    <a:pos x="4" y="19"/>
                  </a:cxn>
                  <a:cxn ang="0">
                    <a:pos x="1" y="24"/>
                  </a:cxn>
                  <a:cxn ang="0">
                    <a:pos x="0" y="24"/>
                  </a:cxn>
                  <a:cxn ang="0">
                    <a:pos x="8" y="22"/>
                  </a:cxn>
                  <a:cxn ang="0">
                    <a:pos x="20" y="20"/>
                  </a:cxn>
                </a:cxnLst>
                <a:rect l="0" t="0" r="r" b="b"/>
                <a:pathLst>
                  <a:path w="20" h="24">
                    <a:moveTo>
                      <a:pt x="11" y="0"/>
                    </a:moveTo>
                    <a:lnTo>
                      <a:pt x="11" y="3"/>
                    </a:lnTo>
                    <a:lnTo>
                      <a:pt x="9" y="8"/>
                    </a:lnTo>
                    <a:lnTo>
                      <a:pt x="6" y="15"/>
                    </a:lnTo>
                    <a:lnTo>
                      <a:pt x="4" y="19"/>
                    </a:lnTo>
                    <a:lnTo>
                      <a:pt x="1" y="24"/>
                    </a:lnTo>
                    <a:lnTo>
                      <a:pt x="0" y="24"/>
                    </a:lnTo>
                    <a:lnTo>
                      <a:pt x="8" y="22"/>
                    </a:lnTo>
                    <a:lnTo>
                      <a:pt x="20" y="2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58" name="Freeform 3746"/>
              <p:cNvSpPr>
                <a:spLocks/>
              </p:cNvSpPr>
              <p:nvPr/>
            </p:nvSpPr>
            <p:spPr bwMode="auto">
              <a:xfrm>
                <a:off x="4469" y="1761"/>
                <a:ext cx="10" cy="16"/>
              </a:xfrm>
              <a:custGeom>
                <a:avLst/>
                <a:gdLst/>
                <a:ahLst/>
                <a:cxnLst>
                  <a:cxn ang="0">
                    <a:pos x="0" y="0"/>
                  </a:cxn>
                  <a:cxn ang="0">
                    <a:pos x="7" y="10"/>
                  </a:cxn>
                  <a:cxn ang="0">
                    <a:pos x="9" y="12"/>
                  </a:cxn>
                  <a:cxn ang="0">
                    <a:pos x="9" y="14"/>
                  </a:cxn>
                  <a:cxn ang="0">
                    <a:pos x="10" y="16"/>
                  </a:cxn>
                </a:cxnLst>
                <a:rect l="0" t="0" r="r" b="b"/>
                <a:pathLst>
                  <a:path w="10" h="16">
                    <a:moveTo>
                      <a:pt x="0" y="0"/>
                    </a:moveTo>
                    <a:lnTo>
                      <a:pt x="7" y="10"/>
                    </a:lnTo>
                    <a:lnTo>
                      <a:pt x="9" y="12"/>
                    </a:lnTo>
                    <a:lnTo>
                      <a:pt x="9" y="14"/>
                    </a:lnTo>
                    <a:lnTo>
                      <a:pt x="10" y="1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57" name="Freeform 3745"/>
              <p:cNvSpPr>
                <a:spLocks/>
              </p:cNvSpPr>
              <p:nvPr/>
            </p:nvSpPr>
            <p:spPr bwMode="auto">
              <a:xfrm>
                <a:off x="4458" y="1778"/>
                <a:ext cx="16" cy="23"/>
              </a:xfrm>
              <a:custGeom>
                <a:avLst/>
                <a:gdLst/>
                <a:ahLst/>
                <a:cxnLst>
                  <a:cxn ang="0">
                    <a:pos x="0" y="0"/>
                  </a:cxn>
                  <a:cxn ang="0">
                    <a:pos x="1" y="5"/>
                  </a:cxn>
                  <a:cxn ang="0">
                    <a:pos x="1" y="23"/>
                  </a:cxn>
                  <a:cxn ang="0">
                    <a:pos x="1" y="19"/>
                  </a:cxn>
                  <a:cxn ang="0">
                    <a:pos x="15" y="18"/>
                  </a:cxn>
                  <a:cxn ang="0">
                    <a:pos x="14" y="18"/>
                  </a:cxn>
                  <a:cxn ang="0">
                    <a:pos x="16" y="1"/>
                  </a:cxn>
                  <a:cxn ang="0">
                    <a:pos x="16" y="3"/>
                  </a:cxn>
                  <a:cxn ang="0">
                    <a:pos x="1" y="4"/>
                  </a:cxn>
                </a:cxnLst>
                <a:rect l="0" t="0" r="r" b="b"/>
                <a:pathLst>
                  <a:path w="16" h="23">
                    <a:moveTo>
                      <a:pt x="0" y="0"/>
                    </a:moveTo>
                    <a:lnTo>
                      <a:pt x="1" y="5"/>
                    </a:lnTo>
                    <a:lnTo>
                      <a:pt x="1" y="23"/>
                    </a:lnTo>
                    <a:lnTo>
                      <a:pt x="1" y="19"/>
                    </a:lnTo>
                    <a:lnTo>
                      <a:pt x="15" y="18"/>
                    </a:lnTo>
                    <a:lnTo>
                      <a:pt x="14" y="18"/>
                    </a:lnTo>
                    <a:lnTo>
                      <a:pt x="16" y="1"/>
                    </a:lnTo>
                    <a:lnTo>
                      <a:pt x="16" y="3"/>
                    </a:lnTo>
                    <a:lnTo>
                      <a:pt x="1"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56" name="Freeform 3744"/>
              <p:cNvSpPr>
                <a:spLocks/>
              </p:cNvSpPr>
              <p:nvPr/>
            </p:nvSpPr>
            <p:spPr bwMode="auto">
              <a:xfrm>
                <a:off x="4498" y="1798"/>
                <a:ext cx="3" cy="12"/>
              </a:xfrm>
              <a:custGeom>
                <a:avLst/>
                <a:gdLst/>
                <a:ahLst/>
                <a:cxnLst>
                  <a:cxn ang="0">
                    <a:pos x="1" y="12"/>
                  </a:cxn>
                  <a:cxn ang="0">
                    <a:pos x="2" y="11"/>
                  </a:cxn>
                  <a:cxn ang="0">
                    <a:pos x="3" y="7"/>
                  </a:cxn>
                  <a:cxn ang="0">
                    <a:pos x="3" y="3"/>
                  </a:cxn>
                  <a:cxn ang="0">
                    <a:pos x="2" y="0"/>
                  </a:cxn>
                  <a:cxn ang="0">
                    <a:pos x="0" y="3"/>
                  </a:cxn>
                  <a:cxn ang="0">
                    <a:pos x="2" y="5"/>
                  </a:cxn>
                  <a:cxn ang="0">
                    <a:pos x="3" y="3"/>
                  </a:cxn>
                </a:cxnLst>
                <a:rect l="0" t="0" r="r" b="b"/>
                <a:pathLst>
                  <a:path w="3" h="12">
                    <a:moveTo>
                      <a:pt x="1" y="12"/>
                    </a:moveTo>
                    <a:lnTo>
                      <a:pt x="2" y="11"/>
                    </a:lnTo>
                    <a:lnTo>
                      <a:pt x="3" y="7"/>
                    </a:lnTo>
                    <a:lnTo>
                      <a:pt x="3" y="3"/>
                    </a:lnTo>
                    <a:lnTo>
                      <a:pt x="2" y="0"/>
                    </a:lnTo>
                    <a:lnTo>
                      <a:pt x="0" y="3"/>
                    </a:lnTo>
                    <a:lnTo>
                      <a:pt x="2" y="5"/>
                    </a:lnTo>
                    <a:lnTo>
                      <a:pt x="3"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55" name="Freeform 3743"/>
              <p:cNvSpPr>
                <a:spLocks/>
              </p:cNvSpPr>
              <p:nvPr/>
            </p:nvSpPr>
            <p:spPr bwMode="auto">
              <a:xfrm>
                <a:off x="4526" y="1752"/>
                <a:ext cx="29" cy="3"/>
              </a:xfrm>
              <a:custGeom>
                <a:avLst/>
                <a:gdLst/>
                <a:ahLst/>
                <a:cxnLst>
                  <a:cxn ang="0">
                    <a:pos x="0" y="3"/>
                  </a:cxn>
                  <a:cxn ang="0">
                    <a:pos x="29" y="0"/>
                  </a:cxn>
                  <a:cxn ang="0">
                    <a:pos x="28" y="0"/>
                  </a:cxn>
                  <a:cxn ang="0">
                    <a:pos x="25" y="1"/>
                  </a:cxn>
                </a:cxnLst>
                <a:rect l="0" t="0" r="r" b="b"/>
                <a:pathLst>
                  <a:path w="29" h="3">
                    <a:moveTo>
                      <a:pt x="0" y="3"/>
                    </a:moveTo>
                    <a:lnTo>
                      <a:pt x="29" y="0"/>
                    </a:lnTo>
                    <a:lnTo>
                      <a:pt x="28" y="0"/>
                    </a:lnTo>
                    <a:lnTo>
                      <a:pt x="25"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54" name="Freeform 3742"/>
              <p:cNvSpPr>
                <a:spLocks/>
              </p:cNvSpPr>
              <p:nvPr/>
            </p:nvSpPr>
            <p:spPr bwMode="auto">
              <a:xfrm>
                <a:off x="4530" y="1755"/>
                <a:ext cx="6" cy="35"/>
              </a:xfrm>
              <a:custGeom>
                <a:avLst/>
                <a:gdLst/>
                <a:ahLst/>
                <a:cxnLst>
                  <a:cxn ang="0">
                    <a:pos x="6" y="0"/>
                  </a:cxn>
                  <a:cxn ang="0">
                    <a:pos x="6" y="9"/>
                  </a:cxn>
                  <a:cxn ang="0">
                    <a:pos x="6" y="16"/>
                  </a:cxn>
                  <a:cxn ang="0">
                    <a:pos x="5" y="22"/>
                  </a:cxn>
                  <a:cxn ang="0">
                    <a:pos x="4" y="26"/>
                  </a:cxn>
                  <a:cxn ang="0">
                    <a:pos x="3" y="30"/>
                  </a:cxn>
                  <a:cxn ang="0">
                    <a:pos x="1" y="33"/>
                  </a:cxn>
                  <a:cxn ang="0">
                    <a:pos x="0" y="35"/>
                  </a:cxn>
                </a:cxnLst>
                <a:rect l="0" t="0" r="r" b="b"/>
                <a:pathLst>
                  <a:path w="6" h="35">
                    <a:moveTo>
                      <a:pt x="6" y="0"/>
                    </a:moveTo>
                    <a:lnTo>
                      <a:pt x="6" y="9"/>
                    </a:lnTo>
                    <a:lnTo>
                      <a:pt x="6" y="16"/>
                    </a:lnTo>
                    <a:lnTo>
                      <a:pt x="5" y="22"/>
                    </a:lnTo>
                    <a:lnTo>
                      <a:pt x="4" y="26"/>
                    </a:lnTo>
                    <a:lnTo>
                      <a:pt x="3" y="30"/>
                    </a:lnTo>
                    <a:lnTo>
                      <a:pt x="1" y="33"/>
                    </a:lnTo>
                    <a:lnTo>
                      <a:pt x="0" y="3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53" name="Freeform 3741"/>
              <p:cNvSpPr>
                <a:spLocks/>
              </p:cNvSpPr>
              <p:nvPr/>
            </p:nvSpPr>
            <p:spPr bwMode="auto">
              <a:xfrm>
                <a:off x="4536" y="1754"/>
                <a:ext cx="8" cy="39"/>
              </a:xfrm>
              <a:custGeom>
                <a:avLst/>
                <a:gdLst/>
                <a:ahLst/>
                <a:cxnLst>
                  <a:cxn ang="0">
                    <a:pos x="0" y="39"/>
                  </a:cxn>
                  <a:cxn ang="0">
                    <a:pos x="2" y="35"/>
                  </a:cxn>
                  <a:cxn ang="0">
                    <a:pos x="4" y="32"/>
                  </a:cxn>
                  <a:cxn ang="0">
                    <a:pos x="5" y="27"/>
                  </a:cxn>
                  <a:cxn ang="0">
                    <a:pos x="6" y="22"/>
                  </a:cxn>
                  <a:cxn ang="0">
                    <a:pos x="7" y="16"/>
                  </a:cxn>
                  <a:cxn ang="0">
                    <a:pos x="8" y="9"/>
                  </a:cxn>
                  <a:cxn ang="0">
                    <a:pos x="8" y="0"/>
                  </a:cxn>
                </a:cxnLst>
                <a:rect l="0" t="0" r="r" b="b"/>
                <a:pathLst>
                  <a:path w="8" h="39">
                    <a:moveTo>
                      <a:pt x="0" y="39"/>
                    </a:moveTo>
                    <a:lnTo>
                      <a:pt x="2" y="35"/>
                    </a:lnTo>
                    <a:lnTo>
                      <a:pt x="4" y="32"/>
                    </a:lnTo>
                    <a:lnTo>
                      <a:pt x="5" y="27"/>
                    </a:lnTo>
                    <a:lnTo>
                      <a:pt x="6" y="22"/>
                    </a:lnTo>
                    <a:lnTo>
                      <a:pt x="7" y="16"/>
                    </a:lnTo>
                    <a:lnTo>
                      <a:pt x="8" y="9"/>
                    </a:lnTo>
                    <a:lnTo>
                      <a:pt x="8"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52" name="Freeform 3740"/>
              <p:cNvSpPr>
                <a:spLocks/>
              </p:cNvSpPr>
              <p:nvPr/>
            </p:nvSpPr>
            <p:spPr bwMode="auto">
              <a:xfrm>
                <a:off x="4543" y="1775"/>
                <a:ext cx="4" cy="9"/>
              </a:xfrm>
              <a:custGeom>
                <a:avLst/>
                <a:gdLst/>
                <a:ahLst/>
                <a:cxnLst>
                  <a:cxn ang="0">
                    <a:pos x="0" y="0"/>
                  </a:cxn>
                  <a:cxn ang="0">
                    <a:pos x="4" y="6"/>
                  </a:cxn>
                  <a:cxn ang="0">
                    <a:pos x="4" y="9"/>
                  </a:cxn>
                  <a:cxn ang="0">
                    <a:pos x="4" y="6"/>
                  </a:cxn>
                </a:cxnLst>
                <a:rect l="0" t="0" r="r" b="b"/>
                <a:pathLst>
                  <a:path w="4" h="9">
                    <a:moveTo>
                      <a:pt x="0" y="0"/>
                    </a:moveTo>
                    <a:lnTo>
                      <a:pt x="4" y="6"/>
                    </a:lnTo>
                    <a:lnTo>
                      <a:pt x="4" y="9"/>
                    </a:lnTo>
                    <a:lnTo>
                      <a:pt x="4"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51" name="Freeform 3739"/>
              <p:cNvSpPr>
                <a:spLocks/>
              </p:cNvSpPr>
              <p:nvPr/>
            </p:nvSpPr>
            <p:spPr bwMode="auto">
              <a:xfrm>
                <a:off x="4535" y="1776"/>
                <a:ext cx="4" cy="6"/>
              </a:xfrm>
              <a:custGeom>
                <a:avLst/>
                <a:gdLst/>
                <a:ahLst/>
                <a:cxnLst>
                  <a:cxn ang="0">
                    <a:pos x="0" y="0"/>
                  </a:cxn>
                  <a:cxn ang="0">
                    <a:pos x="3" y="3"/>
                  </a:cxn>
                  <a:cxn ang="0">
                    <a:pos x="4" y="6"/>
                  </a:cxn>
                  <a:cxn ang="0">
                    <a:pos x="3" y="3"/>
                  </a:cxn>
                </a:cxnLst>
                <a:rect l="0" t="0" r="r" b="b"/>
                <a:pathLst>
                  <a:path w="4" h="6">
                    <a:moveTo>
                      <a:pt x="0" y="0"/>
                    </a:moveTo>
                    <a:lnTo>
                      <a:pt x="3" y="3"/>
                    </a:lnTo>
                    <a:lnTo>
                      <a:pt x="4" y="6"/>
                    </a:lnTo>
                    <a:lnTo>
                      <a:pt x="3"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50" name="Freeform 3738"/>
              <p:cNvSpPr>
                <a:spLocks/>
              </p:cNvSpPr>
              <p:nvPr/>
            </p:nvSpPr>
            <p:spPr bwMode="auto">
              <a:xfrm>
                <a:off x="4528" y="1765"/>
                <a:ext cx="1" cy="34"/>
              </a:xfrm>
              <a:custGeom>
                <a:avLst/>
                <a:gdLst/>
                <a:ahLst/>
                <a:cxnLst>
                  <a:cxn ang="0">
                    <a:pos x="0" y="0"/>
                  </a:cxn>
                  <a:cxn ang="0">
                    <a:pos x="0" y="0"/>
                  </a:cxn>
                  <a:cxn ang="0">
                    <a:pos x="0" y="4"/>
                  </a:cxn>
                  <a:cxn ang="0">
                    <a:pos x="1" y="17"/>
                  </a:cxn>
                  <a:cxn ang="0">
                    <a:pos x="1" y="29"/>
                  </a:cxn>
                  <a:cxn ang="0">
                    <a:pos x="1" y="34"/>
                  </a:cxn>
                  <a:cxn ang="0">
                    <a:pos x="0" y="31"/>
                  </a:cxn>
                  <a:cxn ang="0">
                    <a:pos x="1" y="26"/>
                  </a:cxn>
                </a:cxnLst>
                <a:rect l="0" t="0" r="r" b="b"/>
                <a:pathLst>
                  <a:path w="1" h="34">
                    <a:moveTo>
                      <a:pt x="0" y="0"/>
                    </a:moveTo>
                    <a:lnTo>
                      <a:pt x="0" y="0"/>
                    </a:lnTo>
                    <a:lnTo>
                      <a:pt x="0" y="4"/>
                    </a:lnTo>
                    <a:lnTo>
                      <a:pt x="1" y="17"/>
                    </a:lnTo>
                    <a:lnTo>
                      <a:pt x="1" y="29"/>
                    </a:lnTo>
                    <a:lnTo>
                      <a:pt x="1" y="34"/>
                    </a:lnTo>
                    <a:lnTo>
                      <a:pt x="0" y="31"/>
                    </a:lnTo>
                    <a:lnTo>
                      <a:pt x="1"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49" name="Freeform 3737"/>
              <p:cNvSpPr>
                <a:spLocks/>
              </p:cNvSpPr>
              <p:nvPr/>
            </p:nvSpPr>
            <p:spPr bwMode="auto">
              <a:xfrm>
                <a:off x="4528" y="1764"/>
                <a:ext cx="24" cy="35"/>
              </a:xfrm>
              <a:custGeom>
                <a:avLst/>
                <a:gdLst/>
                <a:ahLst/>
                <a:cxnLst>
                  <a:cxn ang="0">
                    <a:pos x="0" y="5"/>
                  </a:cxn>
                  <a:cxn ang="0">
                    <a:pos x="12" y="4"/>
                  </a:cxn>
                  <a:cxn ang="0">
                    <a:pos x="12" y="4"/>
                  </a:cxn>
                  <a:cxn ang="0">
                    <a:pos x="12" y="3"/>
                  </a:cxn>
                  <a:cxn ang="0">
                    <a:pos x="24" y="1"/>
                  </a:cxn>
                  <a:cxn ang="0">
                    <a:pos x="24" y="1"/>
                  </a:cxn>
                  <a:cxn ang="0">
                    <a:pos x="24" y="0"/>
                  </a:cxn>
                  <a:cxn ang="0">
                    <a:pos x="24" y="2"/>
                  </a:cxn>
                  <a:cxn ang="0">
                    <a:pos x="23" y="15"/>
                  </a:cxn>
                  <a:cxn ang="0">
                    <a:pos x="23" y="21"/>
                  </a:cxn>
                  <a:cxn ang="0">
                    <a:pos x="23" y="28"/>
                  </a:cxn>
                  <a:cxn ang="0">
                    <a:pos x="22" y="35"/>
                  </a:cxn>
                  <a:cxn ang="0">
                    <a:pos x="17" y="29"/>
                  </a:cxn>
                  <a:cxn ang="0">
                    <a:pos x="22" y="34"/>
                  </a:cxn>
                </a:cxnLst>
                <a:rect l="0" t="0" r="r" b="b"/>
                <a:pathLst>
                  <a:path w="24" h="35">
                    <a:moveTo>
                      <a:pt x="0" y="5"/>
                    </a:moveTo>
                    <a:lnTo>
                      <a:pt x="12" y="4"/>
                    </a:lnTo>
                    <a:lnTo>
                      <a:pt x="12" y="3"/>
                    </a:lnTo>
                    <a:lnTo>
                      <a:pt x="24" y="1"/>
                    </a:lnTo>
                    <a:lnTo>
                      <a:pt x="24" y="0"/>
                    </a:lnTo>
                    <a:lnTo>
                      <a:pt x="24" y="2"/>
                    </a:lnTo>
                    <a:lnTo>
                      <a:pt x="23" y="15"/>
                    </a:lnTo>
                    <a:lnTo>
                      <a:pt x="23" y="21"/>
                    </a:lnTo>
                    <a:lnTo>
                      <a:pt x="23" y="28"/>
                    </a:lnTo>
                    <a:lnTo>
                      <a:pt x="22" y="35"/>
                    </a:lnTo>
                    <a:lnTo>
                      <a:pt x="17" y="29"/>
                    </a:lnTo>
                    <a:lnTo>
                      <a:pt x="22" y="3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48" name="Freeform 3736"/>
              <p:cNvSpPr>
                <a:spLocks/>
              </p:cNvSpPr>
              <p:nvPr/>
            </p:nvSpPr>
            <p:spPr bwMode="auto">
              <a:xfrm>
                <a:off x="4564" y="1753"/>
                <a:ext cx="6" cy="46"/>
              </a:xfrm>
              <a:custGeom>
                <a:avLst/>
                <a:gdLst/>
                <a:ahLst/>
                <a:cxnLst>
                  <a:cxn ang="0">
                    <a:pos x="5" y="0"/>
                  </a:cxn>
                  <a:cxn ang="0">
                    <a:pos x="6" y="5"/>
                  </a:cxn>
                  <a:cxn ang="0">
                    <a:pos x="6" y="10"/>
                  </a:cxn>
                  <a:cxn ang="0">
                    <a:pos x="6" y="19"/>
                  </a:cxn>
                  <a:cxn ang="0">
                    <a:pos x="6" y="27"/>
                  </a:cxn>
                  <a:cxn ang="0">
                    <a:pos x="5" y="32"/>
                  </a:cxn>
                  <a:cxn ang="0">
                    <a:pos x="4" y="37"/>
                  </a:cxn>
                  <a:cxn ang="0">
                    <a:pos x="3" y="41"/>
                  </a:cxn>
                  <a:cxn ang="0">
                    <a:pos x="2" y="44"/>
                  </a:cxn>
                  <a:cxn ang="0">
                    <a:pos x="0" y="46"/>
                  </a:cxn>
                </a:cxnLst>
                <a:rect l="0" t="0" r="r" b="b"/>
                <a:pathLst>
                  <a:path w="6" h="46">
                    <a:moveTo>
                      <a:pt x="5" y="0"/>
                    </a:moveTo>
                    <a:lnTo>
                      <a:pt x="6" y="5"/>
                    </a:lnTo>
                    <a:lnTo>
                      <a:pt x="6" y="10"/>
                    </a:lnTo>
                    <a:lnTo>
                      <a:pt x="6" y="19"/>
                    </a:lnTo>
                    <a:lnTo>
                      <a:pt x="6" y="27"/>
                    </a:lnTo>
                    <a:lnTo>
                      <a:pt x="5" y="32"/>
                    </a:lnTo>
                    <a:lnTo>
                      <a:pt x="4" y="37"/>
                    </a:lnTo>
                    <a:lnTo>
                      <a:pt x="3" y="41"/>
                    </a:lnTo>
                    <a:lnTo>
                      <a:pt x="2" y="44"/>
                    </a:lnTo>
                    <a:lnTo>
                      <a:pt x="0" y="4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2446" name="Group 3534"/>
            <p:cNvGrpSpPr>
              <a:grpSpLocks/>
            </p:cNvGrpSpPr>
            <p:nvPr/>
          </p:nvGrpSpPr>
          <p:grpSpPr bwMode="auto">
            <a:xfrm>
              <a:off x="2970" y="1446"/>
              <a:ext cx="1746" cy="946"/>
              <a:chOff x="2970" y="1446"/>
              <a:chExt cx="1746" cy="946"/>
            </a:xfrm>
          </p:grpSpPr>
          <p:sp>
            <p:nvSpPr>
              <p:cNvPr id="42646" name="Freeform 3734"/>
              <p:cNvSpPr>
                <a:spLocks/>
              </p:cNvSpPr>
              <p:nvPr/>
            </p:nvSpPr>
            <p:spPr bwMode="auto">
              <a:xfrm>
                <a:off x="4570" y="1752"/>
                <a:ext cx="20" cy="46"/>
              </a:xfrm>
              <a:custGeom>
                <a:avLst/>
                <a:gdLst/>
                <a:ahLst/>
                <a:cxnLst>
                  <a:cxn ang="0">
                    <a:pos x="0" y="5"/>
                  </a:cxn>
                  <a:cxn ang="0">
                    <a:pos x="20" y="1"/>
                  </a:cxn>
                  <a:cxn ang="0">
                    <a:pos x="19" y="0"/>
                  </a:cxn>
                  <a:cxn ang="0">
                    <a:pos x="19" y="6"/>
                  </a:cxn>
                  <a:cxn ang="0">
                    <a:pos x="19" y="23"/>
                  </a:cxn>
                  <a:cxn ang="0">
                    <a:pos x="19" y="32"/>
                  </a:cxn>
                  <a:cxn ang="0">
                    <a:pos x="19" y="34"/>
                  </a:cxn>
                  <a:cxn ang="0">
                    <a:pos x="20" y="40"/>
                  </a:cxn>
                  <a:cxn ang="0">
                    <a:pos x="19" y="44"/>
                  </a:cxn>
                  <a:cxn ang="0">
                    <a:pos x="19" y="46"/>
                  </a:cxn>
                  <a:cxn ang="0">
                    <a:pos x="15" y="40"/>
                  </a:cxn>
                  <a:cxn ang="0">
                    <a:pos x="19" y="45"/>
                  </a:cxn>
                </a:cxnLst>
                <a:rect l="0" t="0" r="r" b="b"/>
                <a:pathLst>
                  <a:path w="20" h="46">
                    <a:moveTo>
                      <a:pt x="0" y="5"/>
                    </a:moveTo>
                    <a:lnTo>
                      <a:pt x="20" y="1"/>
                    </a:lnTo>
                    <a:lnTo>
                      <a:pt x="19" y="0"/>
                    </a:lnTo>
                    <a:lnTo>
                      <a:pt x="19" y="6"/>
                    </a:lnTo>
                    <a:lnTo>
                      <a:pt x="19" y="23"/>
                    </a:lnTo>
                    <a:lnTo>
                      <a:pt x="19" y="32"/>
                    </a:lnTo>
                    <a:lnTo>
                      <a:pt x="19" y="34"/>
                    </a:lnTo>
                    <a:lnTo>
                      <a:pt x="20" y="40"/>
                    </a:lnTo>
                    <a:lnTo>
                      <a:pt x="19" y="44"/>
                    </a:lnTo>
                    <a:lnTo>
                      <a:pt x="19" y="46"/>
                    </a:lnTo>
                    <a:lnTo>
                      <a:pt x="15" y="40"/>
                    </a:lnTo>
                    <a:lnTo>
                      <a:pt x="19" y="4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45" name="Line 3733"/>
              <p:cNvSpPr>
                <a:spLocks noChangeShapeType="1"/>
              </p:cNvSpPr>
              <p:nvPr/>
            </p:nvSpPr>
            <p:spPr bwMode="auto">
              <a:xfrm flipH="1">
                <a:off x="4573" y="1765"/>
                <a:ext cx="12" cy="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44" name="Line 3732"/>
              <p:cNvSpPr>
                <a:spLocks noChangeShapeType="1"/>
              </p:cNvSpPr>
              <p:nvPr/>
            </p:nvSpPr>
            <p:spPr bwMode="auto">
              <a:xfrm flipV="1">
                <a:off x="4572" y="1776"/>
                <a:ext cx="14"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43" name="Freeform 3731"/>
              <p:cNvSpPr>
                <a:spLocks/>
              </p:cNvSpPr>
              <p:nvPr/>
            </p:nvSpPr>
            <p:spPr bwMode="auto">
              <a:xfrm>
                <a:off x="4579" y="1756"/>
                <a:ext cx="1" cy="39"/>
              </a:xfrm>
              <a:custGeom>
                <a:avLst/>
                <a:gdLst/>
                <a:ahLst/>
                <a:cxnLst>
                  <a:cxn ang="0">
                    <a:pos x="0" y="0"/>
                  </a:cxn>
                  <a:cxn ang="0">
                    <a:pos x="0" y="33"/>
                  </a:cxn>
                  <a:cxn ang="0">
                    <a:pos x="0" y="39"/>
                  </a:cxn>
                  <a:cxn ang="0">
                    <a:pos x="0" y="37"/>
                  </a:cxn>
                  <a:cxn ang="0">
                    <a:pos x="0" y="32"/>
                  </a:cxn>
                </a:cxnLst>
                <a:rect l="0" t="0" r="r" b="b"/>
                <a:pathLst>
                  <a:path h="39">
                    <a:moveTo>
                      <a:pt x="0" y="0"/>
                    </a:moveTo>
                    <a:lnTo>
                      <a:pt x="0" y="33"/>
                    </a:lnTo>
                    <a:lnTo>
                      <a:pt x="0" y="39"/>
                    </a:lnTo>
                    <a:lnTo>
                      <a:pt x="0" y="37"/>
                    </a:lnTo>
                    <a:lnTo>
                      <a:pt x="0" y="3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42" name="Freeform 3730"/>
              <p:cNvSpPr>
                <a:spLocks/>
              </p:cNvSpPr>
              <p:nvPr/>
            </p:nvSpPr>
            <p:spPr bwMode="auto">
              <a:xfrm>
                <a:off x="4599" y="1773"/>
                <a:ext cx="31" cy="5"/>
              </a:xfrm>
              <a:custGeom>
                <a:avLst/>
                <a:gdLst/>
                <a:ahLst/>
                <a:cxnLst>
                  <a:cxn ang="0">
                    <a:pos x="0" y="5"/>
                  </a:cxn>
                  <a:cxn ang="0">
                    <a:pos x="13" y="3"/>
                  </a:cxn>
                  <a:cxn ang="0">
                    <a:pos x="13" y="3"/>
                  </a:cxn>
                  <a:cxn ang="0">
                    <a:pos x="31" y="1"/>
                  </a:cxn>
                  <a:cxn ang="0">
                    <a:pos x="29" y="0"/>
                  </a:cxn>
                  <a:cxn ang="0">
                    <a:pos x="26" y="2"/>
                  </a:cxn>
                </a:cxnLst>
                <a:rect l="0" t="0" r="r" b="b"/>
                <a:pathLst>
                  <a:path w="31" h="5">
                    <a:moveTo>
                      <a:pt x="0" y="5"/>
                    </a:moveTo>
                    <a:lnTo>
                      <a:pt x="13" y="3"/>
                    </a:lnTo>
                    <a:lnTo>
                      <a:pt x="31" y="1"/>
                    </a:lnTo>
                    <a:lnTo>
                      <a:pt x="29" y="0"/>
                    </a:lnTo>
                    <a:lnTo>
                      <a:pt x="26" y="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41" name="Freeform 3729"/>
              <p:cNvSpPr>
                <a:spLocks/>
              </p:cNvSpPr>
              <p:nvPr/>
            </p:nvSpPr>
            <p:spPr bwMode="auto">
              <a:xfrm>
                <a:off x="4637" y="1749"/>
                <a:ext cx="12" cy="23"/>
              </a:xfrm>
              <a:custGeom>
                <a:avLst/>
                <a:gdLst/>
                <a:ahLst/>
                <a:cxnLst>
                  <a:cxn ang="0">
                    <a:pos x="12" y="0"/>
                  </a:cxn>
                  <a:cxn ang="0">
                    <a:pos x="11" y="3"/>
                  </a:cxn>
                  <a:cxn ang="0">
                    <a:pos x="10" y="8"/>
                  </a:cxn>
                  <a:cxn ang="0">
                    <a:pos x="8" y="11"/>
                  </a:cxn>
                  <a:cxn ang="0">
                    <a:pos x="6" y="15"/>
                  </a:cxn>
                  <a:cxn ang="0">
                    <a:pos x="3" y="19"/>
                  </a:cxn>
                  <a:cxn ang="0">
                    <a:pos x="1" y="21"/>
                  </a:cxn>
                  <a:cxn ang="0">
                    <a:pos x="0" y="23"/>
                  </a:cxn>
                </a:cxnLst>
                <a:rect l="0" t="0" r="r" b="b"/>
                <a:pathLst>
                  <a:path w="12" h="23">
                    <a:moveTo>
                      <a:pt x="12" y="0"/>
                    </a:moveTo>
                    <a:lnTo>
                      <a:pt x="11" y="3"/>
                    </a:lnTo>
                    <a:lnTo>
                      <a:pt x="10" y="8"/>
                    </a:lnTo>
                    <a:lnTo>
                      <a:pt x="8" y="11"/>
                    </a:lnTo>
                    <a:lnTo>
                      <a:pt x="6" y="15"/>
                    </a:lnTo>
                    <a:lnTo>
                      <a:pt x="3" y="19"/>
                    </a:lnTo>
                    <a:lnTo>
                      <a:pt x="1" y="21"/>
                    </a:lnTo>
                    <a:lnTo>
                      <a:pt x="0" y="2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40" name="Freeform 3728"/>
              <p:cNvSpPr>
                <a:spLocks/>
              </p:cNvSpPr>
              <p:nvPr/>
            </p:nvSpPr>
            <p:spPr bwMode="auto">
              <a:xfrm>
                <a:off x="4633" y="1757"/>
                <a:ext cx="26" cy="28"/>
              </a:xfrm>
              <a:custGeom>
                <a:avLst/>
                <a:gdLst/>
                <a:ahLst/>
                <a:cxnLst>
                  <a:cxn ang="0">
                    <a:pos x="12" y="3"/>
                  </a:cxn>
                  <a:cxn ang="0">
                    <a:pos x="25" y="1"/>
                  </a:cxn>
                  <a:cxn ang="0">
                    <a:pos x="24" y="1"/>
                  </a:cxn>
                  <a:cxn ang="0">
                    <a:pos x="26" y="0"/>
                  </a:cxn>
                  <a:cxn ang="0">
                    <a:pos x="20" y="8"/>
                  </a:cxn>
                  <a:cxn ang="0">
                    <a:pos x="18" y="11"/>
                  </a:cxn>
                  <a:cxn ang="0">
                    <a:pos x="15" y="15"/>
                  </a:cxn>
                  <a:cxn ang="0">
                    <a:pos x="15" y="15"/>
                  </a:cxn>
                  <a:cxn ang="0">
                    <a:pos x="12" y="19"/>
                  </a:cxn>
                  <a:cxn ang="0">
                    <a:pos x="8" y="23"/>
                  </a:cxn>
                  <a:cxn ang="0">
                    <a:pos x="5" y="25"/>
                  </a:cxn>
                  <a:cxn ang="0">
                    <a:pos x="2" y="27"/>
                  </a:cxn>
                  <a:cxn ang="0">
                    <a:pos x="0" y="28"/>
                  </a:cxn>
                </a:cxnLst>
                <a:rect l="0" t="0" r="r" b="b"/>
                <a:pathLst>
                  <a:path w="26" h="28">
                    <a:moveTo>
                      <a:pt x="12" y="3"/>
                    </a:moveTo>
                    <a:lnTo>
                      <a:pt x="25" y="1"/>
                    </a:lnTo>
                    <a:lnTo>
                      <a:pt x="24" y="1"/>
                    </a:lnTo>
                    <a:lnTo>
                      <a:pt x="26" y="0"/>
                    </a:lnTo>
                    <a:lnTo>
                      <a:pt x="20" y="8"/>
                    </a:lnTo>
                    <a:lnTo>
                      <a:pt x="18" y="11"/>
                    </a:lnTo>
                    <a:lnTo>
                      <a:pt x="15" y="15"/>
                    </a:lnTo>
                    <a:lnTo>
                      <a:pt x="12" y="19"/>
                    </a:lnTo>
                    <a:lnTo>
                      <a:pt x="8" y="23"/>
                    </a:lnTo>
                    <a:lnTo>
                      <a:pt x="5" y="25"/>
                    </a:lnTo>
                    <a:lnTo>
                      <a:pt x="2" y="27"/>
                    </a:lnTo>
                    <a:lnTo>
                      <a:pt x="0" y="2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39" name="Freeform 3727"/>
              <p:cNvSpPr>
                <a:spLocks/>
              </p:cNvSpPr>
              <p:nvPr/>
            </p:nvSpPr>
            <p:spPr bwMode="auto">
              <a:xfrm>
                <a:off x="4643" y="1763"/>
                <a:ext cx="26" cy="39"/>
              </a:xfrm>
              <a:custGeom>
                <a:avLst/>
                <a:gdLst/>
                <a:ahLst/>
                <a:cxnLst>
                  <a:cxn ang="0">
                    <a:pos x="2" y="0"/>
                  </a:cxn>
                  <a:cxn ang="0">
                    <a:pos x="4" y="1"/>
                  </a:cxn>
                  <a:cxn ang="0">
                    <a:pos x="8" y="5"/>
                  </a:cxn>
                  <a:cxn ang="0">
                    <a:pos x="9" y="7"/>
                  </a:cxn>
                  <a:cxn ang="0">
                    <a:pos x="11" y="9"/>
                  </a:cxn>
                  <a:cxn ang="0">
                    <a:pos x="14" y="11"/>
                  </a:cxn>
                  <a:cxn ang="0">
                    <a:pos x="21" y="18"/>
                  </a:cxn>
                  <a:cxn ang="0">
                    <a:pos x="26" y="17"/>
                  </a:cxn>
                  <a:cxn ang="0">
                    <a:pos x="26" y="17"/>
                  </a:cxn>
                  <a:cxn ang="0">
                    <a:pos x="21" y="17"/>
                  </a:cxn>
                  <a:cxn ang="0">
                    <a:pos x="16" y="14"/>
                  </a:cxn>
                  <a:cxn ang="0">
                    <a:pos x="15" y="16"/>
                  </a:cxn>
                  <a:cxn ang="0">
                    <a:pos x="1" y="17"/>
                  </a:cxn>
                  <a:cxn ang="0">
                    <a:pos x="0" y="16"/>
                  </a:cxn>
                  <a:cxn ang="0">
                    <a:pos x="1" y="17"/>
                  </a:cxn>
                  <a:cxn ang="0">
                    <a:pos x="1" y="39"/>
                  </a:cxn>
                  <a:cxn ang="0">
                    <a:pos x="1" y="35"/>
                  </a:cxn>
                  <a:cxn ang="0">
                    <a:pos x="1" y="35"/>
                  </a:cxn>
                  <a:cxn ang="0">
                    <a:pos x="1" y="35"/>
                  </a:cxn>
                  <a:cxn ang="0">
                    <a:pos x="15" y="34"/>
                  </a:cxn>
                  <a:cxn ang="0">
                    <a:pos x="15" y="39"/>
                  </a:cxn>
                  <a:cxn ang="0">
                    <a:pos x="15" y="16"/>
                  </a:cxn>
                </a:cxnLst>
                <a:rect l="0" t="0" r="r" b="b"/>
                <a:pathLst>
                  <a:path w="26" h="39">
                    <a:moveTo>
                      <a:pt x="2" y="0"/>
                    </a:moveTo>
                    <a:lnTo>
                      <a:pt x="4" y="1"/>
                    </a:lnTo>
                    <a:lnTo>
                      <a:pt x="8" y="5"/>
                    </a:lnTo>
                    <a:lnTo>
                      <a:pt x="9" y="7"/>
                    </a:lnTo>
                    <a:lnTo>
                      <a:pt x="11" y="9"/>
                    </a:lnTo>
                    <a:lnTo>
                      <a:pt x="14" y="11"/>
                    </a:lnTo>
                    <a:lnTo>
                      <a:pt x="21" y="18"/>
                    </a:lnTo>
                    <a:lnTo>
                      <a:pt x="26" y="17"/>
                    </a:lnTo>
                    <a:lnTo>
                      <a:pt x="21" y="17"/>
                    </a:lnTo>
                    <a:lnTo>
                      <a:pt x="16" y="14"/>
                    </a:lnTo>
                    <a:lnTo>
                      <a:pt x="15" y="16"/>
                    </a:lnTo>
                    <a:lnTo>
                      <a:pt x="1" y="17"/>
                    </a:lnTo>
                    <a:lnTo>
                      <a:pt x="0" y="16"/>
                    </a:lnTo>
                    <a:lnTo>
                      <a:pt x="1" y="17"/>
                    </a:lnTo>
                    <a:lnTo>
                      <a:pt x="1" y="39"/>
                    </a:lnTo>
                    <a:lnTo>
                      <a:pt x="1" y="35"/>
                    </a:lnTo>
                    <a:lnTo>
                      <a:pt x="15" y="34"/>
                    </a:lnTo>
                    <a:lnTo>
                      <a:pt x="15" y="39"/>
                    </a:lnTo>
                    <a:lnTo>
                      <a:pt x="15" y="1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38" name="Line 3726"/>
              <p:cNvSpPr>
                <a:spLocks noChangeShapeType="1"/>
              </p:cNvSpPr>
              <p:nvPr/>
            </p:nvSpPr>
            <p:spPr bwMode="auto">
              <a:xfrm>
                <a:off x="4651" y="1780"/>
                <a:ext cx="1" cy="1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37" name="Line 3725"/>
              <p:cNvSpPr>
                <a:spLocks noChangeShapeType="1"/>
              </p:cNvSpPr>
              <p:nvPr/>
            </p:nvSpPr>
            <p:spPr bwMode="auto">
              <a:xfrm flipV="1">
                <a:off x="4645" y="1788"/>
                <a:ext cx="1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36" name="Freeform 3724"/>
              <p:cNvSpPr>
                <a:spLocks/>
              </p:cNvSpPr>
              <p:nvPr/>
            </p:nvSpPr>
            <p:spPr bwMode="auto">
              <a:xfrm>
                <a:off x="4121" y="1454"/>
                <a:ext cx="5" cy="7"/>
              </a:xfrm>
              <a:custGeom>
                <a:avLst/>
                <a:gdLst/>
                <a:ahLst/>
                <a:cxnLst>
                  <a:cxn ang="0">
                    <a:pos x="0" y="0"/>
                  </a:cxn>
                  <a:cxn ang="0">
                    <a:pos x="4" y="5"/>
                  </a:cxn>
                  <a:cxn ang="0">
                    <a:pos x="5" y="7"/>
                  </a:cxn>
                  <a:cxn ang="0">
                    <a:pos x="4" y="4"/>
                  </a:cxn>
                </a:cxnLst>
                <a:rect l="0" t="0" r="r" b="b"/>
                <a:pathLst>
                  <a:path w="5" h="7">
                    <a:moveTo>
                      <a:pt x="0" y="0"/>
                    </a:moveTo>
                    <a:lnTo>
                      <a:pt x="4" y="5"/>
                    </a:lnTo>
                    <a:lnTo>
                      <a:pt x="5" y="7"/>
                    </a:lnTo>
                    <a:lnTo>
                      <a:pt x="4"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35" name="Freeform 3723"/>
              <p:cNvSpPr>
                <a:spLocks/>
              </p:cNvSpPr>
              <p:nvPr/>
            </p:nvSpPr>
            <p:spPr bwMode="auto">
              <a:xfrm>
                <a:off x="4116" y="1471"/>
                <a:ext cx="16" cy="30"/>
              </a:xfrm>
              <a:custGeom>
                <a:avLst/>
                <a:gdLst/>
                <a:ahLst/>
                <a:cxnLst>
                  <a:cxn ang="0">
                    <a:pos x="0" y="3"/>
                  </a:cxn>
                  <a:cxn ang="0">
                    <a:pos x="1" y="4"/>
                  </a:cxn>
                  <a:cxn ang="0">
                    <a:pos x="11" y="1"/>
                  </a:cxn>
                  <a:cxn ang="0">
                    <a:pos x="9" y="0"/>
                  </a:cxn>
                  <a:cxn ang="0">
                    <a:pos x="9" y="30"/>
                  </a:cxn>
                  <a:cxn ang="0">
                    <a:pos x="8" y="30"/>
                  </a:cxn>
                  <a:cxn ang="0">
                    <a:pos x="16" y="16"/>
                  </a:cxn>
                </a:cxnLst>
                <a:rect l="0" t="0" r="r" b="b"/>
                <a:pathLst>
                  <a:path w="16" h="30">
                    <a:moveTo>
                      <a:pt x="0" y="3"/>
                    </a:moveTo>
                    <a:lnTo>
                      <a:pt x="1" y="4"/>
                    </a:lnTo>
                    <a:lnTo>
                      <a:pt x="11" y="1"/>
                    </a:lnTo>
                    <a:lnTo>
                      <a:pt x="9" y="0"/>
                    </a:lnTo>
                    <a:lnTo>
                      <a:pt x="9" y="30"/>
                    </a:lnTo>
                    <a:lnTo>
                      <a:pt x="8" y="30"/>
                    </a:lnTo>
                    <a:lnTo>
                      <a:pt x="16" y="1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34" name="Freeform 3722"/>
              <p:cNvSpPr>
                <a:spLocks/>
              </p:cNvSpPr>
              <p:nvPr/>
            </p:nvSpPr>
            <p:spPr bwMode="auto">
              <a:xfrm>
                <a:off x="4134" y="1450"/>
                <a:ext cx="4" cy="11"/>
              </a:xfrm>
              <a:custGeom>
                <a:avLst/>
                <a:gdLst/>
                <a:ahLst/>
                <a:cxnLst>
                  <a:cxn ang="0">
                    <a:pos x="0" y="0"/>
                  </a:cxn>
                  <a:cxn ang="0">
                    <a:pos x="0" y="1"/>
                  </a:cxn>
                  <a:cxn ang="0">
                    <a:pos x="4" y="7"/>
                  </a:cxn>
                  <a:cxn ang="0">
                    <a:pos x="4" y="11"/>
                  </a:cxn>
                </a:cxnLst>
                <a:rect l="0" t="0" r="r" b="b"/>
                <a:pathLst>
                  <a:path w="4" h="11">
                    <a:moveTo>
                      <a:pt x="0" y="0"/>
                    </a:moveTo>
                    <a:lnTo>
                      <a:pt x="0" y="1"/>
                    </a:lnTo>
                    <a:lnTo>
                      <a:pt x="4" y="7"/>
                    </a:lnTo>
                    <a:lnTo>
                      <a:pt x="4" y="1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33" name="Freeform 3721"/>
              <p:cNvSpPr>
                <a:spLocks/>
              </p:cNvSpPr>
              <p:nvPr/>
            </p:nvSpPr>
            <p:spPr bwMode="auto">
              <a:xfrm>
                <a:off x="4142" y="1446"/>
                <a:ext cx="4" cy="19"/>
              </a:xfrm>
              <a:custGeom>
                <a:avLst/>
                <a:gdLst/>
                <a:ahLst/>
                <a:cxnLst>
                  <a:cxn ang="0">
                    <a:pos x="4" y="0"/>
                  </a:cxn>
                  <a:cxn ang="0">
                    <a:pos x="4" y="4"/>
                  </a:cxn>
                  <a:cxn ang="0">
                    <a:pos x="0" y="19"/>
                  </a:cxn>
                </a:cxnLst>
                <a:rect l="0" t="0" r="r" b="b"/>
                <a:pathLst>
                  <a:path w="4" h="19">
                    <a:moveTo>
                      <a:pt x="4" y="0"/>
                    </a:moveTo>
                    <a:lnTo>
                      <a:pt x="4" y="4"/>
                    </a:lnTo>
                    <a:lnTo>
                      <a:pt x="0" y="1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32" name="Freeform 3720"/>
              <p:cNvSpPr>
                <a:spLocks/>
              </p:cNvSpPr>
              <p:nvPr/>
            </p:nvSpPr>
            <p:spPr bwMode="auto">
              <a:xfrm>
                <a:off x="4133" y="1463"/>
                <a:ext cx="15" cy="19"/>
              </a:xfrm>
              <a:custGeom>
                <a:avLst/>
                <a:gdLst/>
                <a:ahLst/>
                <a:cxnLst>
                  <a:cxn ang="0">
                    <a:pos x="0" y="0"/>
                  </a:cxn>
                  <a:cxn ang="0">
                    <a:pos x="1" y="3"/>
                  </a:cxn>
                  <a:cxn ang="0">
                    <a:pos x="1" y="19"/>
                  </a:cxn>
                  <a:cxn ang="0">
                    <a:pos x="1" y="16"/>
                  </a:cxn>
                  <a:cxn ang="0">
                    <a:pos x="14" y="14"/>
                  </a:cxn>
                  <a:cxn ang="0">
                    <a:pos x="13" y="14"/>
                  </a:cxn>
                  <a:cxn ang="0">
                    <a:pos x="14" y="0"/>
                  </a:cxn>
                  <a:cxn ang="0">
                    <a:pos x="15" y="1"/>
                  </a:cxn>
                  <a:cxn ang="0">
                    <a:pos x="1" y="3"/>
                  </a:cxn>
                </a:cxnLst>
                <a:rect l="0" t="0" r="r" b="b"/>
                <a:pathLst>
                  <a:path w="15" h="19">
                    <a:moveTo>
                      <a:pt x="0" y="0"/>
                    </a:moveTo>
                    <a:lnTo>
                      <a:pt x="1" y="3"/>
                    </a:lnTo>
                    <a:lnTo>
                      <a:pt x="1" y="19"/>
                    </a:lnTo>
                    <a:lnTo>
                      <a:pt x="1" y="16"/>
                    </a:lnTo>
                    <a:lnTo>
                      <a:pt x="14" y="14"/>
                    </a:lnTo>
                    <a:lnTo>
                      <a:pt x="13" y="14"/>
                    </a:lnTo>
                    <a:lnTo>
                      <a:pt x="14" y="0"/>
                    </a:lnTo>
                    <a:lnTo>
                      <a:pt x="15" y="1"/>
                    </a:lnTo>
                    <a:lnTo>
                      <a:pt x="1"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31" name="Freeform 3719"/>
              <p:cNvSpPr>
                <a:spLocks/>
              </p:cNvSpPr>
              <p:nvPr/>
            </p:nvSpPr>
            <p:spPr bwMode="auto">
              <a:xfrm>
                <a:off x="4126" y="1480"/>
                <a:ext cx="12" cy="29"/>
              </a:xfrm>
              <a:custGeom>
                <a:avLst/>
                <a:gdLst/>
                <a:ahLst/>
                <a:cxnLst>
                  <a:cxn ang="0">
                    <a:pos x="12" y="0"/>
                  </a:cxn>
                  <a:cxn ang="0">
                    <a:pos x="11" y="5"/>
                  </a:cxn>
                  <a:cxn ang="0">
                    <a:pos x="10" y="11"/>
                  </a:cxn>
                  <a:cxn ang="0">
                    <a:pos x="8" y="17"/>
                  </a:cxn>
                  <a:cxn ang="0">
                    <a:pos x="6" y="21"/>
                  </a:cxn>
                  <a:cxn ang="0">
                    <a:pos x="3" y="25"/>
                  </a:cxn>
                  <a:cxn ang="0">
                    <a:pos x="0" y="29"/>
                  </a:cxn>
                </a:cxnLst>
                <a:rect l="0" t="0" r="r" b="b"/>
                <a:pathLst>
                  <a:path w="12" h="29">
                    <a:moveTo>
                      <a:pt x="12" y="0"/>
                    </a:moveTo>
                    <a:lnTo>
                      <a:pt x="11" y="5"/>
                    </a:lnTo>
                    <a:lnTo>
                      <a:pt x="10" y="11"/>
                    </a:lnTo>
                    <a:lnTo>
                      <a:pt x="8" y="17"/>
                    </a:lnTo>
                    <a:lnTo>
                      <a:pt x="6" y="21"/>
                    </a:lnTo>
                    <a:lnTo>
                      <a:pt x="3" y="25"/>
                    </a:lnTo>
                    <a:lnTo>
                      <a:pt x="0"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30" name="Freeform 3718"/>
              <p:cNvSpPr>
                <a:spLocks/>
              </p:cNvSpPr>
              <p:nvPr/>
            </p:nvSpPr>
            <p:spPr bwMode="auto">
              <a:xfrm>
                <a:off x="4142" y="1480"/>
                <a:ext cx="12" cy="25"/>
              </a:xfrm>
              <a:custGeom>
                <a:avLst/>
                <a:gdLst/>
                <a:ahLst/>
                <a:cxnLst>
                  <a:cxn ang="0">
                    <a:pos x="0" y="0"/>
                  </a:cxn>
                  <a:cxn ang="0">
                    <a:pos x="0" y="3"/>
                  </a:cxn>
                  <a:cxn ang="0">
                    <a:pos x="0" y="19"/>
                  </a:cxn>
                  <a:cxn ang="0">
                    <a:pos x="0" y="22"/>
                  </a:cxn>
                  <a:cxn ang="0">
                    <a:pos x="1" y="24"/>
                  </a:cxn>
                  <a:cxn ang="0">
                    <a:pos x="3" y="25"/>
                  </a:cxn>
                  <a:cxn ang="0">
                    <a:pos x="12" y="25"/>
                  </a:cxn>
                  <a:cxn ang="0">
                    <a:pos x="11" y="11"/>
                  </a:cxn>
                </a:cxnLst>
                <a:rect l="0" t="0" r="r" b="b"/>
                <a:pathLst>
                  <a:path w="12" h="25">
                    <a:moveTo>
                      <a:pt x="0" y="0"/>
                    </a:moveTo>
                    <a:lnTo>
                      <a:pt x="0" y="3"/>
                    </a:lnTo>
                    <a:lnTo>
                      <a:pt x="0" y="19"/>
                    </a:lnTo>
                    <a:lnTo>
                      <a:pt x="0" y="22"/>
                    </a:lnTo>
                    <a:lnTo>
                      <a:pt x="1" y="24"/>
                    </a:lnTo>
                    <a:lnTo>
                      <a:pt x="3" y="25"/>
                    </a:lnTo>
                    <a:lnTo>
                      <a:pt x="12" y="25"/>
                    </a:lnTo>
                    <a:lnTo>
                      <a:pt x="11" y="1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29" name="Freeform 3717"/>
              <p:cNvSpPr>
                <a:spLocks/>
              </p:cNvSpPr>
              <p:nvPr/>
            </p:nvSpPr>
            <p:spPr bwMode="auto">
              <a:xfrm>
                <a:off x="4163" y="1453"/>
                <a:ext cx="11" cy="39"/>
              </a:xfrm>
              <a:custGeom>
                <a:avLst/>
                <a:gdLst/>
                <a:ahLst/>
                <a:cxnLst>
                  <a:cxn ang="0">
                    <a:pos x="0" y="0"/>
                  </a:cxn>
                  <a:cxn ang="0">
                    <a:pos x="1" y="6"/>
                  </a:cxn>
                  <a:cxn ang="0">
                    <a:pos x="1" y="39"/>
                  </a:cxn>
                  <a:cxn ang="0">
                    <a:pos x="1" y="35"/>
                  </a:cxn>
                  <a:cxn ang="0">
                    <a:pos x="1" y="34"/>
                  </a:cxn>
                  <a:cxn ang="0">
                    <a:pos x="7" y="33"/>
                  </a:cxn>
                  <a:cxn ang="0">
                    <a:pos x="9" y="37"/>
                  </a:cxn>
                  <a:cxn ang="0">
                    <a:pos x="10" y="35"/>
                  </a:cxn>
                  <a:cxn ang="0">
                    <a:pos x="10" y="19"/>
                  </a:cxn>
                  <a:cxn ang="0">
                    <a:pos x="10" y="2"/>
                  </a:cxn>
                  <a:cxn ang="0">
                    <a:pos x="11" y="4"/>
                  </a:cxn>
                  <a:cxn ang="0">
                    <a:pos x="9" y="5"/>
                  </a:cxn>
                  <a:cxn ang="0">
                    <a:pos x="1" y="6"/>
                  </a:cxn>
                </a:cxnLst>
                <a:rect l="0" t="0" r="r" b="b"/>
                <a:pathLst>
                  <a:path w="11" h="39">
                    <a:moveTo>
                      <a:pt x="0" y="0"/>
                    </a:moveTo>
                    <a:lnTo>
                      <a:pt x="1" y="6"/>
                    </a:lnTo>
                    <a:lnTo>
                      <a:pt x="1" y="39"/>
                    </a:lnTo>
                    <a:lnTo>
                      <a:pt x="1" y="35"/>
                    </a:lnTo>
                    <a:lnTo>
                      <a:pt x="1" y="34"/>
                    </a:lnTo>
                    <a:lnTo>
                      <a:pt x="7" y="33"/>
                    </a:lnTo>
                    <a:lnTo>
                      <a:pt x="9" y="37"/>
                    </a:lnTo>
                    <a:lnTo>
                      <a:pt x="10" y="35"/>
                    </a:lnTo>
                    <a:lnTo>
                      <a:pt x="10" y="19"/>
                    </a:lnTo>
                    <a:lnTo>
                      <a:pt x="10" y="2"/>
                    </a:lnTo>
                    <a:lnTo>
                      <a:pt x="11" y="4"/>
                    </a:lnTo>
                    <a:lnTo>
                      <a:pt x="9" y="5"/>
                    </a:lnTo>
                    <a:lnTo>
                      <a:pt x="1"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28" name="Freeform 3716"/>
              <p:cNvSpPr>
                <a:spLocks/>
              </p:cNvSpPr>
              <p:nvPr/>
            </p:nvSpPr>
            <p:spPr bwMode="auto">
              <a:xfrm>
                <a:off x="4165" y="1471"/>
                <a:ext cx="5" cy="1"/>
              </a:xfrm>
              <a:custGeom>
                <a:avLst/>
                <a:gdLst/>
                <a:ahLst/>
                <a:cxnLst>
                  <a:cxn ang="0">
                    <a:pos x="0" y="1"/>
                  </a:cxn>
                  <a:cxn ang="0">
                    <a:pos x="5" y="0"/>
                  </a:cxn>
                  <a:cxn ang="0">
                    <a:pos x="5" y="0"/>
                  </a:cxn>
                </a:cxnLst>
                <a:rect l="0" t="0" r="r" b="b"/>
                <a:pathLst>
                  <a:path w="5" h="1">
                    <a:moveTo>
                      <a:pt x="0" y="1"/>
                    </a:moveTo>
                    <a:lnTo>
                      <a:pt x="5"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27" name="Freeform 3715"/>
              <p:cNvSpPr>
                <a:spLocks/>
              </p:cNvSpPr>
              <p:nvPr/>
            </p:nvSpPr>
            <p:spPr bwMode="auto">
              <a:xfrm>
                <a:off x="4168" y="1447"/>
                <a:ext cx="13" cy="60"/>
              </a:xfrm>
              <a:custGeom>
                <a:avLst/>
                <a:gdLst/>
                <a:ahLst/>
                <a:cxnLst>
                  <a:cxn ang="0">
                    <a:pos x="12" y="0"/>
                  </a:cxn>
                  <a:cxn ang="0">
                    <a:pos x="13" y="6"/>
                  </a:cxn>
                  <a:cxn ang="0">
                    <a:pos x="13" y="18"/>
                  </a:cxn>
                  <a:cxn ang="0">
                    <a:pos x="13" y="27"/>
                  </a:cxn>
                  <a:cxn ang="0">
                    <a:pos x="12" y="35"/>
                  </a:cxn>
                  <a:cxn ang="0">
                    <a:pos x="10" y="42"/>
                  </a:cxn>
                  <a:cxn ang="0">
                    <a:pos x="7" y="49"/>
                  </a:cxn>
                  <a:cxn ang="0">
                    <a:pos x="4" y="55"/>
                  </a:cxn>
                  <a:cxn ang="0">
                    <a:pos x="1" y="59"/>
                  </a:cxn>
                  <a:cxn ang="0">
                    <a:pos x="0" y="60"/>
                  </a:cxn>
                </a:cxnLst>
                <a:rect l="0" t="0" r="r" b="b"/>
                <a:pathLst>
                  <a:path w="13" h="60">
                    <a:moveTo>
                      <a:pt x="12" y="0"/>
                    </a:moveTo>
                    <a:lnTo>
                      <a:pt x="13" y="6"/>
                    </a:lnTo>
                    <a:lnTo>
                      <a:pt x="13" y="18"/>
                    </a:lnTo>
                    <a:lnTo>
                      <a:pt x="13" y="27"/>
                    </a:lnTo>
                    <a:lnTo>
                      <a:pt x="12" y="35"/>
                    </a:lnTo>
                    <a:lnTo>
                      <a:pt x="10" y="42"/>
                    </a:lnTo>
                    <a:lnTo>
                      <a:pt x="7" y="49"/>
                    </a:lnTo>
                    <a:lnTo>
                      <a:pt x="4" y="55"/>
                    </a:lnTo>
                    <a:lnTo>
                      <a:pt x="1" y="59"/>
                    </a:lnTo>
                    <a:lnTo>
                      <a:pt x="0" y="6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26" name="Freeform 3714"/>
              <p:cNvSpPr>
                <a:spLocks/>
              </p:cNvSpPr>
              <p:nvPr/>
            </p:nvSpPr>
            <p:spPr bwMode="auto">
              <a:xfrm>
                <a:off x="4181" y="1478"/>
                <a:ext cx="8" cy="2"/>
              </a:xfrm>
              <a:custGeom>
                <a:avLst/>
                <a:gdLst/>
                <a:ahLst/>
                <a:cxnLst>
                  <a:cxn ang="0">
                    <a:pos x="0" y="2"/>
                  </a:cxn>
                  <a:cxn ang="0">
                    <a:pos x="0" y="2"/>
                  </a:cxn>
                  <a:cxn ang="0">
                    <a:pos x="8" y="0"/>
                  </a:cxn>
                  <a:cxn ang="0">
                    <a:pos x="7" y="0"/>
                  </a:cxn>
                  <a:cxn ang="0">
                    <a:pos x="5" y="1"/>
                  </a:cxn>
                </a:cxnLst>
                <a:rect l="0" t="0" r="r" b="b"/>
                <a:pathLst>
                  <a:path w="8" h="2">
                    <a:moveTo>
                      <a:pt x="0" y="2"/>
                    </a:moveTo>
                    <a:lnTo>
                      <a:pt x="0" y="2"/>
                    </a:lnTo>
                    <a:lnTo>
                      <a:pt x="8" y="0"/>
                    </a:lnTo>
                    <a:lnTo>
                      <a:pt x="7" y="0"/>
                    </a:lnTo>
                    <a:lnTo>
                      <a:pt x="5"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25" name="Freeform 3713"/>
              <p:cNvSpPr>
                <a:spLocks/>
              </p:cNvSpPr>
              <p:nvPr/>
            </p:nvSpPr>
            <p:spPr bwMode="auto">
              <a:xfrm>
                <a:off x="4181" y="1465"/>
                <a:ext cx="9" cy="3"/>
              </a:xfrm>
              <a:custGeom>
                <a:avLst/>
                <a:gdLst/>
                <a:ahLst/>
                <a:cxnLst>
                  <a:cxn ang="0">
                    <a:pos x="0" y="3"/>
                  </a:cxn>
                  <a:cxn ang="0">
                    <a:pos x="1" y="3"/>
                  </a:cxn>
                  <a:cxn ang="0">
                    <a:pos x="9" y="1"/>
                  </a:cxn>
                  <a:cxn ang="0">
                    <a:pos x="8" y="0"/>
                  </a:cxn>
                  <a:cxn ang="0">
                    <a:pos x="6" y="1"/>
                  </a:cxn>
                </a:cxnLst>
                <a:rect l="0" t="0" r="r" b="b"/>
                <a:pathLst>
                  <a:path w="9" h="3">
                    <a:moveTo>
                      <a:pt x="0" y="3"/>
                    </a:moveTo>
                    <a:lnTo>
                      <a:pt x="1" y="3"/>
                    </a:lnTo>
                    <a:lnTo>
                      <a:pt x="9" y="1"/>
                    </a:lnTo>
                    <a:lnTo>
                      <a:pt x="8" y="0"/>
                    </a:lnTo>
                    <a:lnTo>
                      <a:pt x="6"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24" name="Freeform 3712"/>
              <p:cNvSpPr>
                <a:spLocks/>
              </p:cNvSpPr>
              <p:nvPr/>
            </p:nvSpPr>
            <p:spPr bwMode="auto">
              <a:xfrm>
                <a:off x="4181" y="1449"/>
                <a:ext cx="13" cy="59"/>
              </a:xfrm>
              <a:custGeom>
                <a:avLst/>
                <a:gdLst/>
                <a:ahLst/>
                <a:cxnLst>
                  <a:cxn ang="0">
                    <a:pos x="0" y="4"/>
                  </a:cxn>
                  <a:cxn ang="0">
                    <a:pos x="1" y="3"/>
                  </a:cxn>
                  <a:cxn ang="0">
                    <a:pos x="13" y="2"/>
                  </a:cxn>
                  <a:cxn ang="0">
                    <a:pos x="11" y="0"/>
                  </a:cxn>
                  <a:cxn ang="0">
                    <a:pos x="11" y="3"/>
                  </a:cxn>
                  <a:cxn ang="0">
                    <a:pos x="11" y="41"/>
                  </a:cxn>
                  <a:cxn ang="0">
                    <a:pos x="11" y="48"/>
                  </a:cxn>
                  <a:cxn ang="0">
                    <a:pos x="11" y="53"/>
                  </a:cxn>
                  <a:cxn ang="0">
                    <a:pos x="10" y="59"/>
                  </a:cxn>
                  <a:cxn ang="0">
                    <a:pos x="4" y="50"/>
                  </a:cxn>
                </a:cxnLst>
                <a:rect l="0" t="0" r="r" b="b"/>
                <a:pathLst>
                  <a:path w="13" h="59">
                    <a:moveTo>
                      <a:pt x="0" y="4"/>
                    </a:moveTo>
                    <a:lnTo>
                      <a:pt x="1" y="3"/>
                    </a:lnTo>
                    <a:lnTo>
                      <a:pt x="13" y="2"/>
                    </a:lnTo>
                    <a:lnTo>
                      <a:pt x="11" y="0"/>
                    </a:lnTo>
                    <a:lnTo>
                      <a:pt x="11" y="3"/>
                    </a:lnTo>
                    <a:lnTo>
                      <a:pt x="11" y="41"/>
                    </a:lnTo>
                    <a:lnTo>
                      <a:pt x="11" y="48"/>
                    </a:lnTo>
                    <a:lnTo>
                      <a:pt x="11" y="53"/>
                    </a:lnTo>
                    <a:lnTo>
                      <a:pt x="10" y="59"/>
                    </a:lnTo>
                    <a:lnTo>
                      <a:pt x="4" y="5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23" name="Freeform 3711"/>
              <p:cNvSpPr>
                <a:spLocks/>
              </p:cNvSpPr>
              <p:nvPr/>
            </p:nvSpPr>
            <p:spPr bwMode="auto">
              <a:xfrm>
                <a:off x="4200" y="1470"/>
                <a:ext cx="4" cy="5"/>
              </a:xfrm>
              <a:custGeom>
                <a:avLst/>
                <a:gdLst/>
                <a:ahLst/>
                <a:cxnLst>
                  <a:cxn ang="0">
                    <a:pos x="2" y="0"/>
                  </a:cxn>
                  <a:cxn ang="0">
                    <a:pos x="0" y="2"/>
                  </a:cxn>
                  <a:cxn ang="0">
                    <a:pos x="2" y="5"/>
                  </a:cxn>
                  <a:cxn ang="0">
                    <a:pos x="4" y="2"/>
                  </a:cxn>
                  <a:cxn ang="0">
                    <a:pos x="2" y="0"/>
                  </a:cxn>
                </a:cxnLst>
                <a:rect l="0" t="0" r="r" b="b"/>
                <a:pathLst>
                  <a:path w="4" h="5">
                    <a:moveTo>
                      <a:pt x="2" y="0"/>
                    </a:moveTo>
                    <a:lnTo>
                      <a:pt x="0" y="2"/>
                    </a:lnTo>
                    <a:lnTo>
                      <a:pt x="2" y="5"/>
                    </a:lnTo>
                    <a:lnTo>
                      <a:pt x="4" y="2"/>
                    </a:lnTo>
                    <a:lnTo>
                      <a:pt x="2"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22" name="Freeform 3710"/>
              <p:cNvSpPr>
                <a:spLocks/>
              </p:cNvSpPr>
              <p:nvPr/>
            </p:nvSpPr>
            <p:spPr bwMode="auto">
              <a:xfrm>
                <a:off x="4200" y="1500"/>
                <a:ext cx="4" cy="5"/>
              </a:xfrm>
              <a:custGeom>
                <a:avLst/>
                <a:gdLst/>
                <a:ahLst/>
                <a:cxnLst>
                  <a:cxn ang="0">
                    <a:pos x="2" y="0"/>
                  </a:cxn>
                  <a:cxn ang="0">
                    <a:pos x="0" y="2"/>
                  </a:cxn>
                  <a:cxn ang="0">
                    <a:pos x="2" y="5"/>
                  </a:cxn>
                  <a:cxn ang="0">
                    <a:pos x="4" y="2"/>
                  </a:cxn>
                  <a:cxn ang="0">
                    <a:pos x="2" y="0"/>
                  </a:cxn>
                </a:cxnLst>
                <a:rect l="0" t="0" r="r" b="b"/>
                <a:pathLst>
                  <a:path w="4" h="5">
                    <a:moveTo>
                      <a:pt x="2" y="0"/>
                    </a:moveTo>
                    <a:lnTo>
                      <a:pt x="0" y="2"/>
                    </a:lnTo>
                    <a:lnTo>
                      <a:pt x="2" y="5"/>
                    </a:lnTo>
                    <a:lnTo>
                      <a:pt x="4" y="2"/>
                    </a:lnTo>
                    <a:lnTo>
                      <a:pt x="2"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21" name="Freeform 3709"/>
              <p:cNvSpPr>
                <a:spLocks/>
              </p:cNvSpPr>
              <p:nvPr/>
            </p:nvSpPr>
            <p:spPr bwMode="auto">
              <a:xfrm>
                <a:off x="4125" y="1510"/>
                <a:ext cx="82" cy="5"/>
              </a:xfrm>
              <a:custGeom>
                <a:avLst/>
                <a:gdLst/>
                <a:ahLst/>
                <a:cxnLst>
                  <a:cxn ang="0">
                    <a:pos x="0" y="0"/>
                  </a:cxn>
                  <a:cxn ang="0">
                    <a:pos x="0" y="5"/>
                  </a:cxn>
                  <a:cxn ang="0">
                    <a:pos x="82" y="0"/>
                  </a:cxn>
                  <a:cxn ang="0">
                    <a:pos x="0" y="0"/>
                  </a:cxn>
                </a:cxnLst>
                <a:rect l="0" t="0" r="r" b="b"/>
                <a:pathLst>
                  <a:path w="82" h="5">
                    <a:moveTo>
                      <a:pt x="0" y="0"/>
                    </a:moveTo>
                    <a:lnTo>
                      <a:pt x="0" y="5"/>
                    </a:lnTo>
                    <a:lnTo>
                      <a:pt x="82" y="0"/>
                    </a:lnTo>
                    <a:lnTo>
                      <a:pt x="0" y="0"/>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20" name="Freeform 3708"/>
              <p:cNvSpPr>
                <a:spLocks/>
              </p:cNvSpPr>
              <p:nvPr/>
            </p:nvSpPr>
            <p:spPr bwMode="auto">
              <a:xfrm>
                <a:off x="4125" y="1510"/>
                <a:ext cx="82" cy="5"/>
              </a:xfrm>
              <a:custGeom>
                <a:avLst/>
                <a:gdLst/>
                <a:ahLst/>
                <a:cxnLst>
                  <a:cxn ang="0">
                    <a:pos x="0" y="5"/>
                  </a:cxn>
                  <a:cxn ang="0">
                    <a:pos x="82" y="0"/>
                  </a:cxn>
                  <a:cxn ang="0">
                    <a:pos x="82" y="5"/>
                  </a:cxn>
                  <a:cxn ang="0">
                    <a:pos x="0" y="5"/>
                  </a:cxn>
                </a:cxnLst>
                <a:rect l="0" t="0" r="r" b="b"/>
                <a:pathLst>
                  <a:path w="82" h="5">
                    <a:moveTo>
                      <a:pt x="0" y="5"/>
                    </a:moveTo>
                    <a:lnTo>
                      <a:pt x="82" y="0"/>
                    </a:lnTo>
                    <a:lnTo>
                      <a:pt x="82" y="5"/>
                    </a:lnTo>
                    <a:lnTo>
                      <a:pt x="0" y="5"/>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19" name="Rectangle 3707"/>
              <p:cNvSpPr>
                <a:spLocks noChangeArrowheads="1"/>
              </p:cNvSpPr>
              <p:nvPr/>
            </p:nvSpPr>
            <p:spPr bwMode="auto">
              <a:xfrm>
                <a:off x="4125" y="1510"/>
                <a:ext cx="82" cy="5"/>
              </a:xfrm>
              <a:prstGeom prst="rect">
                <a:avLst/>
              </a:prstGeom>
              <a:no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18" name="Line 3706"/>
              <p:cNvSpPr>
                <a:spLocks noChangeShapeType="1"/>
              </p:cNvSpPr>
              <p:nvPr/>
            </p:nvSpPr>
            <p:spPr bwMode="auto">
              <a:xfrm>
                <a:off x="4125" y="1520"/>
                <a:ext cx="8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17" name="Freeform 3705"/>
              <p:cNvSpPr>
                <a:spLocks/>
              </p:cNvSpPr>
              <p:nvPr/>
            </p:nvSpPr>
            <p:spPr bwMode="auto">
              <a:xfrm>
                <a:off x="4104" y="1838"/>
                <a:ext cx="7" cy="39"/>
              </a:xfrm>
              <a:custGeom>
                <a:avLst/>
                <a:gdLst/>
                <a:ahLst/>
                <a:cxnLst>
                  <a:cxn ang="0">
                    <a:pos x="0" y="8"/>
                  </a:cxn>
                  <a:cxn ang="0">
                    <a:pos x="3" y="6"/>
                  </a:cxn>
                  <a:cxn ang="0">
                    <a:pos x="7" y="0"/>
                  </a:cxn>
                  <a:cxn ang="0">
                    <a:pos x="7" y="39"/>
                  </a:cxn>
                </a:cxnLst>
                <a:rect l="0" t="0" r="r" b="b"/>
                <a:pathLst>
                  <a:path w="7" h="39">
                    <a:moveTo>
                      <a:pt x="0" y="8"/>
                    </a:moveTo>
                    <a:lnTo>
                      <a:pt x="3" y="6"/>
                    </a:lnTo>
                    <a:lnTo>
                      <a:pt x="7" y="0"/>
                    </a:lnTo>
                    <a:lnTo>
                      <a:pt x="7"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16" name="Freeform 3704"/>
              <p:cNvSpPr>
                <a:spLocks/>
              </p:cNvSpPr>
              <p:nvPr/>
            </p:nvSpPr>
            <p:spPr bwMode="auto">
              <a:xfrm>
                <a:off x="4087" y="1834"/>
                <a:ext cx="51" cy="52"/>
              </a:xfrm>
              <a:custGeom>
                <a:avLst/>
                <a:gdLst/>
                <a:ahLst/>
                <a:cxnLst>
                  <a:cxn ang="0">
                    <a:pos x="51" y="23"/>
                  </a:cxn>
                  <a:cxn ang="0">
                    <a:pos x="50" y="19"/>
                  </a:cxn>
                  <a:cxn ang="0">
                    <a:pos x="49" y="15"/>
                  </a:cxn>
                  <a:cxn ang="0">
                    <a:pos x="46" y="11"/>
                  </a:cxn>
                  <a:cxn ang="0">
                    <a:pos x="43" y="7"/>
                  </a:cxn>
                  <a:cxn ang="0">
                    <a:pos x="40" y="4"/>
                  </a:cxn>
                  <a:cxn ang="0">
                    <a:pos x="36" y="2"/>
                  </a:cxn>
                  <a:cxn ang="0">
                    <a:pos x="32" y="0"/>
                  </a:cxn>
                  <a:cxn ang="0">
                    <a:pos x="28" y="0"/>
                  </a:cxn>
                  <a:cxn ang="0">
                    <a:pos x="23" y="0"/>
                  </a:cxn>
                  <a:cxn ang="0">
                    <a:pos x="19" y="0"/>
                  </a:cxn>
                  <a:cxn ang="0">
                    <a:pos x="15" y="2"/>
                  </a:cxn>
                  <a:cxn ang="0">
                    <a:pos x="11" y="4"/>
                  </a:cxn>
                  <a:cxn ang="0">
                    <a:pos x="7" y="7"/>
                  </a:cxn>
                  <a:cxn ang="0">
                    <a:pos x="4" y="11"/>
                  </a:cxn>
                  <a:cxn ang="0">
                    <a:pos x="2" y="15"/>
                  </a:cxn>
                  <a:cxn ang="0">
                    <a:pos x="1" y="19"/>
                  </a:cxn>
                  <a:cxn ang="0">
                    <a:pos x="0" y="23"/>
                  </a:cxn>
                  <a:cxn ang="0">
                    <a:pos x="0" y="28"/>
                  </a:cxn>
                  <a:cxn ang="0">
                    <a:pos x="1" y="33"/>
                  </a:cxn>
                  <a:cxn ang="0">
                    <a:pos x="2" y="37"/>
                  </a:cxn>
                  <a:cxn ang="0">
                    <a:pos x="4" y="41"/>
                  </a:cxn>
                  <a:cxn ang="0">
                    <a:pos x="7" y="45"/>
                  </a:cxn>
                  <a:cxn ang="0">
                    <a:pos x="11" y="47"/>
                  </a:cxn>
                  <a:cxn ang="0">
                    <a:pos x="15" y="50"/>
                  </a:cxn>
                  <a:cxn ang="0">
                    <a:pos x="19" y="51"/>
                  </a:cxn>
                  <a:cxn ang="0">
                    <a:pos x="23" y="52"/>
                  </a:cxn>
                  <a:cxn ang="0">
                    <a:pos x="28" y="52"/>
                  </a:cxn>
                  <a:cxn ang="0">
                    <a:pos x="32" y="51"/>
                  </a:cxn>
                  <a:cxn ang="0">
                    <a:pos x="36" y="50"/>
                  </a:cxn>
                  <a:cxn ang="0">
                    <a:pos x="40" y="47"/>
                  </a:cxn>
                  <a:cxn ang="0">
                    <a:pos x="43" y="45"/>
                  </a:cxn>
                  <a:cxn ang="0">
                    <a:pos x="46" y="41"/>
                  </a:cxn>
                  <a:cxn ang="0">
                    <a:pos x="49" y="37"/>
                  </a:cxn>
                  <a:cxn ang="0">
                    <a:pos x="50" y="33"/>
                  </a:cxn>
                  <a:cxn ang="0">
                    <a:pos x="51" y="28"/>
                  </a:cxn>
                </a:cxnLst>
                <a:rect l="0" t="0" r="r" b="b"/>
                <a:pathLst>
                  <a:path w="51" h="52">
                    <a:moveTo>
                      <a:pt x="51" y="26"/>
                    </a:moveTo>
                    <a:lnTo>
                      <a:pt x="51" y="23"/>
                    </a:lnTo>
                    <a:lnTo>
                      <a:pt x="51" y="21"/>
                    </a:lnTo>
                    <a:lnTo>
                      <a:pt x="50" y="19"/>
                    </a:lnTo>
                    <a:lnTo>
                      <a:pt x="49" y="17"/>
                    </a:lnTo>
                    <a:lnTo>
                      <a:pt x="49" y="15"/>
                    </a:lnTo>
                    <a:lnTo>
                      <a:pt x="48" y="13"/>
                    </a:lnTo>
                    <a:lnTo>
                      <a:pt x="46" y="11"/>
                    </a:lnTo>
                    <a:lnTo>
                      <a:pt x="45" y="9"/>
                    </a:lnTo>
                    <a:lnTo>
                      <a:pt x="43" y="7"/>
                    </a:lnTo>
                    <a:lnTo>
                      <a:pt x="42" y="6"/>
                    </a:lnTo>
                    <a:lnTo>
                      <a:pt x="40" y="4"/>
                    </a:lnTo>
                    <a:lnTo>
                      <a:pt x="38" y="3"/>
                    </a:lnTo>
                    <a:lnTo>
                      <a:pt x="36" y="2"/>
                    </a:lnTo>
                    <a:lnTo>
                      <a:pt x="34" y="1"/>
                    </a:lnTo>
                    <a:lnTo>
                      <a:pt x="32" y="0"/>
                    </a:lnTo>
                    <a:lnTo>
                      <a:pt x="30" y="0"/>
                    </a:lnTo>
                    <a:lnTo>
                      <a:pt x="28" y="0"/>
                    </a:lnTo>
                    <a:lnTo>
                      <a:pt x="25" y="0"/>
                    </a:lnTo>
                    <a:lnTo>
                      <a:pt x="23" y="0"/>
                    </a:lnTo>
                    <a:lnTo>
                      <a:pt x="21" y="0"/>
                    </a:lnTo>
                    <a:lnTo>
                      <a:pt x="19" y="0"/>
                    </a:lnTo>
                    <a:lnTo>
                      <a:pt x="17" y="1"/>
                    </a:lnTo>
                    <a:lnTo>
                      <a:pt x="15" y="2"/>
                    </a:lnTo>
                    <a:lnTo>
                      <a:pt x="13" y="3"/>
                    </a:lnTo>
                    <a:lnTo>
                      <a:pt x="11" y="4"/>
                    </a:lnTo>
                    <a:lnTo>
                      <a:pt x="9" y="6"/>
                    </a:lnTo>
                    <a:lnTo>
                      <a:pt x="7" y="7"/>
                    </a:lnTo>
                    <a:lnTo>
                      <a:pt x="6" y="9"/>
                    </a:lnTo>
                    <a:lnTo>
                      <a:pt x="4" y="11"/>
                    </a:lnTo>
                    <a:lnTo>
                      <a:pt x="3" y="13"/>
                    </a:lnTo>
                    <a:lnTo>
                      <a:pt x="2" y="15"/>
                    </a:lnTo>
                    <a:lnTo>
                      <a:pt x="1" y="17"/>
                    </a:lnTo>
                    <a:lnTo>
                      <a:pt x="1" y="19"/>
                    </a:lnTo>
                    <a:lnTo>
                      <a:pt x="0" y="21"/>
                    </a:lnTo>
                    <a:lnTo>
                      <a:pt x="0" y="23"/>
                    </a:lnTo>
                    <a:lnTo>
                      <a:pt x="0" y="26"/>
                    </a:lnTo>
                    <a:lnTo>
                      <a:pt x="0" y="28"/>
                    </a:lnTo>
                    <a:lnTo>
                      <a:pt x="0" y="30"/>
                    </a:lnTo>
                    <a:lnTo>
                      <a:pt x="1" y="33"/>
                    </a:lnTo>
                    <a:lnTo>
                      <a:pt x="1" y="35"/>
                    </a:lnTo>
                    <a:lnTo>
                      <a:pt x="2" y="37"/>
                    </a:lnTo>
                    <a:lnTo>
                      <a:pt x="3" y="39"/>
                    </a:lnTo>
                    <a:lnTo>
                      <a:pt x="4" y="41"/>
                    </a:lnTo>
                    <a:lnTo>
                      <a:pt x="6" y="43"/>
                    </a:lnTo>
                    <a:lnTo>
                      <a:pt x="7" y="45"/>
                    </a:lnTo>
                    <a:lnTo>
                      <a:pt x="9" y="46"/>
                    </a:lnTo>
                    <a:lnTo>
                      <a:pt x="11" y="47"/>
                    </a:lnTo>
                    <a:lnTo>
                      <a:pt x="13" y="49"/>
                    </a:lnTo>
                    <a:lnTo>
                      <a:pt x="15" y="50"/>
                    </a:lnTo>
                    <a:lnTo>
                      <a:pt x="17" y="51"/>
                    </a:lnTo>
                    <a:lnTo>
                      <a:pt x="19" y="51"/>
                    </a:lnTo>
                    <a:lnTo>
                      <a:pt x="21" y="52"/>
                    </a:lnTo>
                    <a:lnTo>
                      <a:pt x="23" y="52"/>
                    </a:lnTo>
                    <a:lnTo>
                      <a:pt x="25" y="52"/>
                    </a:lnTo>
                    <a:lnTo>
                      <a:pt x="28" y="52"/>
                    </a:lnTo>
                    <a:lnTo>
                      <a:pt x="30" y="52"/>
                    </a:lnTo>
                    <a:lnTo>
                      <a:pt x="32" y="51"/>
                    </a:lnTo>
                    <a:lnTo>
                      <a:pt x="34" y="51"/>
                    </a:lnTo>
                    <a:lnTo>
                      <a:pt x="36" y="50"/>
                    </a:lnTo>
                    <a:lnTo>
                      <a:pt x="38" y="49"/>
                    </a:lnTo>
                    <a:lnTo>
                      <a:pt x="40" y="47"/>
                    </a:lnTo>
                    <a:lnTo>
                      <a:pt x="42" y="46"/>
                    </a:lnTo>
                    <a:lnTo>
                      <a:pt x="43" y="45"/>
                    </a:lnTo>
                    <a:lnTo>
                      <a:pt x="45" y="43"/>
                    </a:lnTo>
                    <a:lnTo>
                      <a:pt x="46" y="41"/>
                    </a:lnTo>
                    <a:lnTo>
                      <a:pt x="48" y="39"/>
                    </a:lnTo>
                    <a:lnTo>
                      <a:pt x="49" y="37"/>
                    </a:lnTo>
                    <a:lnTo>
                      <a:pt x="49" y="35"/>
                    </a:lnTo>
                    <a:lnTo>
                      <a:pt x="50" y="33"/>
                    </a:lnTo>
                    <a:lnTo>
                      <a:pt x="51" y="30"/>
                    </a:lnTo>
                    <a:lnTo>
                      <a:pt x="51" y="28"/>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15" name="Freeform 3703"/>
              <p:cNvSpPr>
                <a:spLocks/>
              </p:cNvSpPr>
              <p:nvPr/>
            </p:nvSpPr>
            <p:spPr bwMode="auto">
              <a:xfrm>
                <a:off x="4160" y="1844"/>
                <a:ext cx="6" cy="23"/>
              </a:xfrm>
              <a:custGeom>
                <a:avLst/>
                <a:gdLst/>
                <a:ahLst/>
                <a:cxnLst>
                  <a:cxn ang="0">
                    <a:pos x="6" y="0"/>
                  </a:cxn>
                  <a:cxn ang="0">
                    <a:pos x="6" y="3"/>
                  </a:cxn>
                  <a:cxn ang="0">
                    <a:pos x="4" y="9"/>
                  </a:cxn>
                  <a:cxn ang="0">
                    <a:pos x="3" y="14"/>
                  </a:cxn>
                  <a:cxn ang="0">
                    <a:pos x="2" y="18"/>
                  </a:cxn>
                  <a:cxn ang="0">
                    <a:pos x="0" y="23"/>
                  </a:cxn>
                </a:cxnLst>
                <a:rect l="0" t="0" r="r" b="b"/>
                <a:pathLst>
                  <a:path w="6" h="23">
                    <a:moveTo>
                      <a:pt x="6" y="0"/>
                    </a:moveTo>
                    <a:lnTo>
                      <a:pt x="6" y="3"/>
                    </a:lnTo>
                    <a:lnTo>
                      <a:pt x="4" y="9"/>
                    </a:lnTo>
                    <a:lnTo>
                      <a:pt x="3" y="14"/>
                    </a:lnTo>
                    <a:lnTo>
                      <a:pt x="2" y="18"/>
                    </a:lnTo>
                    <a:lnTo>
                      <a:pt x="0" y="2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14" name="Freeform 3702"/>
              <p:cNvSpPr>
                <a:spLocks/>
              </p:cNvSpPr>
              <p:nvPr/>
            </p:nvSpPr>
            <p:spPr bwMode="auto">
              <a:xfrm>
                <a:off x="4172" y="1836"/>
                <a:ext cx="2" cy="48"/>
              </a:xfrm>
              <a:custGeom>
                <a:avLst/>
                <a:gdLst/>
                <a:ahLst/>
                <a:cxnLst>
                  <a:cxn ang="0">
                    <a:pos x="1" y="0"/>
                  </a:cxn>
                  <a:cxn ang="0">
                    <a:pos x="2" y="3"/>
                  </a:cxn>
                  <a:cxn ang="0">
                    <a:pos x="0" y="48"/>
                  </a:cxn>
                </a:cxnLst>
                <a:rect l="0" t="0" r="r" b="b"/>
                <a:pathLst>
                  <a:path w="2" h="48">
                    <a:moveTo>
                      <a:pt x="1" y="0"/>
                    </a:moveTo>
                    <a:lnTo>
                      <a:pt x="2" y="3"/>
                    </a:lnTo>
                    <a:lnTo>
                      <a:pt x="0" y="4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13" name="Freeform 3701"/>
              <p:cNvSpPr>
                <a:spLocks/>
              </p:cNvSpPr>
              <p:nvPr/>
            </p:nvSpPr>
            <p:spPr bwMode="auto">
              <a:xfrm>
                <a:off x="4164" y="1854"/>
                <a:ext cx="19" cy="3"/>
              </a:xfrm>
              <a:custGeom>
                <a:avLst/>
                <a:gdLst/>
                <a:ahLst/>
                <a:cxnLst>
                  <a:cxn ang="0">
                    <a:pos x="0" y="3"/>
                  </a:cxn>
                  <a:cxn ang="0">
                    <a:pos x="19" y="0"/>
                  </a:cxn>
                  <a:cxn ang="0">
                    <a:pos x="19" y="0"/>
                  </a:cxn>
                  <a:cxn ang="0">
                    <a:pos x="18" y="0"/>
                  </a:cxn>
                </a:cxnLst>
                <a:rect l="0" t="0" r="r" b="b"/>
                <a:pathLst>
                  <a:path w="19" h="3">
                    <a:moveTo>
                      <a:pt x="0" y="3"/>
                    </a:moveTo>
                    <a:lnTo>
                      <a:pt x="19" y="0"/>
                    </a:lnTo>
                    <a:lnTo>
                      <a:pt x="18"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12" name="Freeform 3700"/>
              <p:cNvSpPr>
                <a:spLocks/>
              </p:cNvSpPr>
              <p:nvPr/>
            </p:nvSpPr>
            <p:spPr bwMode="auto">
              <a:xfrm>
                <a:off x="4165" y="1867"/>
                <a:ext cx="17" cy="4"/>
              </a:xfrm>
              <a:custGeom>
                <a:avLst/>
                <a:gdLst/>
                <a:ahLst/>
                <a:cxnLst>
                  <a:cxn ang="0">
                    <a:pos x="0" y="4"/>
                  </a:cxn>
                  <a:cxn ang="0">
                    <a:pos x="1" y="4"/>
                  </a:cxn>
                  <a:cxn ang="0">
                    <a:pos x="1" y="4"/>
                  </a:cxn>
                  <a:cxn ang="0">
                    <a:pos x="17" y="0"/>
                  </a:cxn>
                  <a:cxn ang="0">
                    <a:pos x="15" y="0"/>
                  </a:cxn>
                  <a:cxn ang="0">
                    <a:pos x="13" y="1"/>
                  </a:cxn>
                </a:cxnLst>
                <a:rect l="0" t="0" r="r" b="b"/>
                <a:pathLst>
                  <a:path w="17" h="4">
                    <a:moveTo>
                      <a:pt x="0" y="4"/>
                    </a:moveTo>
                    <a:lnTo>
                      <a:pt x="1" y="4"/>
                    </a:lnTo>
                    <a:lnTo>
                      <a:pt x="17" y="0"/>
                    </a:lnTo>
                    <a:lnTo>
                      <a:pt x="15" y="0"/>
                    </a:lnTo>
                    <a:lnTo>
                      <a:pt x="13"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11" name="Freeform 3699"/>
              <p:cNvSpPr>
                <a:spLocks/>
              </p:cNvSpPr>
              <p:nvPr/>
            </p:nvSpPr>
            <p:spPr bwMode="auto">
              <a:xfrm>
                <a:off x="4159" y="1882"/>
                <a:ext cx="28" cy="4"/>
              </a:xfrm>
              <a:custGeom>
                <a:avLst/>
                <a:gdLst/>
                <a:ahLst/>
                <a:cxnLst>
                  <a:cxn ang="0">
                    <a:pos x="0" y="4"/>
                  </a:cxn>
                  <a:cxn ang="0">
                    <a:pos x="14" y="2"/>
                  </a:cxn>
                  <a:cxn ang="0">
                    <a:pos x="28" y="1"/>
                  </a:cxn>
                  <a:cxn ang="0">
                    <a:pos x="27" y="0"/>
                  </a:cxn>
                  <a:cxn ang="0">
                    <a:pos x="25" y="1"/>
                  </a:cxn>
                </a:cxnLst>
                <a:rect l="0" t="0" r="r" b="b"/>
                <a:pathLst>
                  <a:path w="28" h="4">
                    <a:moveTo>
                      <a:pt x="0" y="4"/>
                    </a:moveTo>
                    <a:lnTo>
                      <a:pt x="14" y="2"/>
                    </a:lnTo>
                    <a:lnTo>
                      <a:pt x="28" y="1"/>
                    </a:lnTo>
                    <a:lnTo>
                      <a:pt x="27" y="0"/>
                    </a:lnTo>
                    <a:lnTo>
                      <a:pt x="25"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10" name="Freeform 3698"/>
              <p:cNvSpPr>
                <a:spLocks/>
              </p:cNvSpPr>
              <p:nvPr/>
            </p:nvSpPr>
            <p:spPr bwMode="auto">
              <a:xfrm>
                <a:off x="4198" y="1839"/>
                <a:ext cx="4" cy="7"/>
              </a:xfrm>
              <a:custGeom>
                <a:avLst/>
                <a:gdLst/>
                <a:ahLst/>
                <a:cxnLst>
                  <a:cxn ang="0">
                    <a:pos x="0" y="0"/>
                  </a:cxn>
                  <a:cxn ang="0">
                    <a:pos x="3" y="3"/>
                  </a:cxn>
                  <a:cxn ang="0">
                    <a:pos x="4" y="5"/>
                  </a:cxn>
                  <a:cxn ang="0">
                    <a:pos x="4" y="7"/>
                  </a:cxn>
                </a:cxnLst>
                <a:rect l="0" t="0" r="r" b="b"/>
                <a:pathLst>
                  <a:path w="4" h="7">
                    <a:moveTo>
                      <a:pt x="0" y="0"/>
                    </a:moveTo>
                    <a:lnTo>
                      <a:pt x="3" y="3"/>
                    </a:lnTo>
                    <a:lnTo>
                      <a:pt x="4" y="5"/>
                    </a:lnTo>
                    <a:lnTo>
                      <a:pt x="4"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09" name="Freeform 3697"/>
              <p:cNvSpPr>
                <a:spLocks/>
              </p:cNvSpPr>
              <p:nvPr/>
            </p:nvSpPr>
            <p:spPr bwMode="auto">
              <a:xfrm>
                <a:off x="4195" y="1852"/>
                <a:ext cx="5" cy="6"/>
              </a:xfrm>
              <a:custGeom>
                <a:avLst/>
                <a:gdLst/>
                <a:ahLst/>
                <a:cxnLst>
                  <a:cxn ang="0">
                    <a:pos x="0" y="0"/>
                  </a:cxn>
                  <a:cxn ang="0">
                    <a:pos x="2" y="2"/>
                  </a:cxn>
                  <a:cxn ang="0">
                    <a:pos x="4" y="4"/>
                  </a:cxn>
                  <a:cxn ang="0">
                    <a:pos x="5" y="6"/>
                  </a:cxn>
                </a:cxnLst>
                <a:rect l="0" t="0" r="r" b="b"/>
                <a:pathLst>
                  <a:path w="5" h="6">
                    <a:moveTo>
                      <a:pt x="0" y="0"/>
                    </a:moveTo>
                    <a:lnTo>
                      <a:pt x="2" y="2"/>
                    </a:lnTo>
                    <a:lnTo>
                      <a:pt x="4" y="4"/>
                    </a:lnTo>
                    <a:lnTo>
                      <a:pt x="5"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08" name="Freeform 3696"/>
              <p:cNvSpPr>
                <a:spLocks/>
              </p:cNvSpPr>
              <p:nvPr/>
            </p:nvSpPr>
            <p:spPr bwMode="auto">
              <a:xfrm>
                <a:off x="4196" y="1854"/>
                <a:ext cx="8" cy="27"/>
              </a:xfrm>
              <a:custGeom>
                <a:avLst/>
                <a:gdLst/>
                <a:ahLst/>
                <a:cxnLst>
                  <a:cxn ang="0">
                    <a:pos x="0" y="22"/>
                  </a:cxn>
                  <a:cxn ang="0">
                    <a:pos x="3" y="27"/>
                  </a:cxn>
                  <a:cxn ang="0">
                    <a:pos x="8" y="0"/>
                  </a:cxn>
                </a:cxnLst>
                <a:rect l="0" t="0" r="r" b="b"/>
                <a:pathLst>
                  <a:path w="8" h="27">
                    <a:moveTo>
                      <a:pt x="0" y="22"/>
                    </a:moveTo>
                    <a:lnTo>
                      <a:pt x="3" y="27"/>
                    </a:lnTo>
                    <a:lnTo>
                      <a:pt x="8"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07" name="Freeform 3695"/>
              <p:cNvSpPr>
                <a:spLocks/>
              </p:cNvSpPr>
              <p:nvPr/>
            </p:nvSpPr>
            <p:spPr bwMode="auto">
              <a:xfrm>
                <a:off x="4206" y="1838"/>
                <a:ext cx="14" cy="8"/>
              </a:xfrm>
              <a:custGeom>
                <a:avLst/>
                <a:gdLst/>
                <a:ahLst/>
                <a:cxnLst>
                  <a:cxn ang="0">
                    <a:pos x="14" y="0"/>
                  </a:cxn>
                  <a:cxn ang="0">
                    <a:pos x="13" y="1"/>
                  </a:cxn>
                  <a:cxn ang="0">
                    <a:pos x="10" y="4"/>
                  </a:cxn>
                  <a:cxn ang="0">
                    <a:pos x="7" y="5"/>
                  </a:cxn>
                  <a:cxn ang="0">
                    <a:pos x="3" y="7"/>
                  </a:cxn>
                  <a:cxn ang="0">
                    <a:pos x="0" y="8"/>
                  </a:cxn>
                </a:cxnLst>
                <a:rect l="0" t="0" r="r" b="b"/>
                <a:pathLst>
                  <a:path w="14" h="8">
                    <a:moveTo>
                      <a:pt x="14" y="0"/>
                    </a:moveTo>
                    <a:lnTo>
                      <a:pt x="13" y="1"/>
                    </a:lnTo>
                    <a:lnTo>
                      <a:pt x="10" y="4"/>
                    </a:lnTo>
                    <a:lnTo>
                      <a:pt x="7" y="5"/>
                    </a:lnTo>
                    <a:lnTo>
                      <a:pt x="3" y="7"/>
                    </a:lnTo>
                    <a:lnTo>
                      <a:pt x="0"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06" name="Freeform 3694"/>
              <p:cNvSpPr>
                <a:spLocks/>
              </p:cNvSpPr>
              <p:nvPr/>
            </p:nvSpPr>
            <p:spPr bwMode="auto">
              <a:xfrm>
                <a:off x="4206" y="1854"/>
                <a:ext cx="19" cy="3"/>
              </a:xfrm>
              <a:custGeom>
                <a:avLst/>
                <a:gdLst/>
                <a:ahLst/>
                <a:cxnLst>
                  <a:cxn ang="0">
                    <a:pos x="0" y="3"/>
                  </a:cxn>
                  <a:cxn ang="0">
                    <a:pos x="19" y="0"/>
                  </a:cxn>
                  <a:cxn ang="0">
                    <a:pos x="17" y="0"/>
                  </a:cxn>
                  <a:cxn ang="0">
                    <a:pos x="15" y="1"/>
                  </a:cxn>
                </a:cxnLst>
                <a:rect l="0" t="0" r="r" b="b"/>
                <a:pathLst>
                  <a:path w="19" h="3">
                    <a:moveTo>
                      <a:pt x="0" y="3"/>
                    </a:moveTo>
                    <a:lnTo>
                      <a:pt x="19" y="0"/>
                    </a:lnTo>
                    <a:lnTo>
                      <a:pt x="17" y="0"/>
                    </a:lnTo>
                    <a:lnTo>
                      <a:pt x="15"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05" name="Freeform 3693"/>
              <p:cNvSpPr>
                <a:spLocks/>
              </p:cNvSpPr>
              <p:nvPr/>
            </p:nvSpPr>
            <p:spPr bwMode="auto">
              <a:xfrm>
                <a:off x="4213" y="1844"/>
                <a:ext cx="1" cy="24"/>
              </a:xfrm>
              <a:custGeom>
                <a:avLst/>
                <a:gdLst/>
                <a:ahLst/>
                <a:cxnLst>
                  <a:cxn ang="0">
                    <a:pos x="0" y="0"/>
                  </a:cxn>
                  <a:cxn ang="0">
                    <a:pos x="1" y="3"/>
                  </a:cxn>
                  <a:cxn ang="0">
                    <a:pos x="0" y="24"/>
                  </a:cxn>
                </a:cxnLst>
                <a:rect l="0" t="0" r="r" b="b"/>
                <a:pathLst>
                  <a:path w="1" h="24">
                    <a:moveTo>
                      <a:pt x="0" y="0"/>
                    </a:moveTo>
                    <a:lnTo>
                      <a:pt x="1" y="3"/>
                    </a:lnTo>
                    <a:lnTo>
                      <a:pt x="0" y="2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04" name="Freeform 3692"/>
              <p:cNvSpPr>
                <a:spLocks/>
              </p:cNvSpPr>
              <p:nvPr/>
            </p:nvSpPr>
            <p:spPr bwMode="auto">
              <a:xfrm>
                <a:off x="4207" y="1865"/>
                <a:ext cx="13" cy="19"/>
              </a:xfrm>
              <a:custGeom>
                <a:avLst/>
                <a:gdLst/>
                <a:ahLst/>
                <a:cxnLst>
                  <a:cxn ang="0">
                    <a:pos x="0" y="1"/>
                  </a:cxn>
                  <a:cxn ang="0">
                    <a:pos x="1" y="4"/>
                  </a:cxn>
                  <a:cxn ang="0">
                    <a:pos x="1" y="4"/>
                  </a:cxn>
                  <a:cxn ang="0">
                    <a:pos x="1" y="14"/>
                  </a:cxn>
                  <a:cxn ang="0">
                    <a:pos x="2" y="19"/>
                  </a:cxn>
                  <a:cxn ang="0">
                    <a:pos x="1" y="16"/>
                  </a:cxn>
                  <a:cxn ang="0">
                    <a:pos x="13" y="15"/>
                  </a:cxn>
                  <a:cxn ang="0">
                    <a:pos x="12" y="15"/>
                  </a:cxn>
                  <a:cxn ang="0">
                    <a:pos x="13" y="0"/>
                  </a:cxn>
                  <a:cxn ang="0">
                    <a:pos x="13" y="1"/>
                  </a:cxn>
                  <a:cxn ang="0">
                    <a:pos x="12" y="2"/>
                  </a:cxn>
                  <a:cxn ang="0">
                    <a:pos x="1" y="3"/>
                  </a:cxn>
                </a:cxnLst>
                <a:rect l="0" t="0" r="r" b="b"/>
                <a:pathLst>
                  <a:path w="13" h="19">
                    <a:moveTo>
                      <a:pt x="0" y="1"/>
                    </a:moveTo>
                    <a:lnTo>
                      <a:pt x="1" y="4"/>
                    </a:lnTo>
                    <a:lnTo>
                      <a:pt x="1" y="14"/>
                    </a:lnTo>
                    <a:lnTo>
                      <a:pt x="2" y="19"/>
                    </a:lnTo>
                    <a:lnTo>
                      <a:pt x="1" y="16"/>
                    </a:lnTo>
                    <a:lnTo>
                      <a:pt x="13" y="15"/>
                    </a:lnTo>
                    <a:lnTo>
                      <a:pt x="12" y="15"/>
                    </a:lnTo>
                    <a:lnTo>
                      <a:pt x="13" y="0"/>
                    </a:lnTo>
                    <a:lnTo>
                      <a:pt x="13" y="1"/>
                    </a:lnTo>
                    <a:lnTo>
                      <a:pt x="12" y="2"/>
                    </a:lnTo>
                    <a:lnTo>
                      <a:pt x="1"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03" name="Freeform 3691"/>
              <p:cNvSpPr>
                <a:spLocks/>
              </p:cNvSpPr>
              <p:nvPr/>
            </p:nvSpPr>
            <p:spPr bwMode="auto">
              <a:xfrm>
                <a:off x="4238" y="1839"/>
                <a:ext cx="1" cy="37"/>
              </a:xfrm>
              <a:custGeom>
                <a:avLst/>
                <a:gdLst/>
                <a:ahLst/>
                <a:cxnLst>
                  <a:cxn ang="0">
                    <a:pos x="0" y="0"/>
                  </a:cxn>
                  <a:cxn ang="0">
                    <a:pos x="0" y="4"/>
                  </a:cxn>
                  <a:cxn ang="0">
                    <a:pos x="0" y="37"/>
                  </a:cxn>
                </a:cxnLst>
                <a:rect l="0" t="0" r="r" b="b"/>
                <a:pathLst>
                  <a:path h="37">
                    <a:moveTo>
                      <a:pt x="0" y="0"/>
                    </a:moveTo>
                    <a:lnTo>
                      <a:pt x="0" y="4"/>
                    </a:lnTo>
                    <a:lnTo>
                      <a:pt x="0" y="3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02" name="Line 3690"/>
              <p:cNvSpPr>
                <a:spLocks noChangeShapeType="1"/>
              </p:cNvSpPr>
              <p:nvPr/>
            </p:nvSpPr>
            <p:spPr bwMode="auto">
              <a:xfrm flipV="1">
                <a:off x="4232" y="1858"/>
                <a:ext cx="11"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01" name="Line 3689"/>
              <p:cNvSpPr>
                <a:spLocks noChangeShapeType="1"/>
              </p:cNvSpPr>
              <p:nvPr/>
            </p:nvSpPr>
            <p:spPr bwMode="auto">
              <a:xfrm flipV="1">
                <a:off x="4232" y="1872"/>
                <a:ext cx="12" cy="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00" name="Freeform 3688"/>
              <p:cNvSpPr>
                <a:spLocks/>
              </p:cNvSpPr>
              <p:nvPr/>
            </p:nvSpPr>
            <p:spPr bwMode="auto">
              <a:xfrm>
                <a:off x="4248" y="1838"/>
                <a:ext cx="3" cy="11"/>
              </a:xfrm>
              <a:custGeom>
                <a:avLst/>
                <a:gdLst/>
                <a:ahLst/>
                <a:cxnLst>
                  <a:cxn ang="0">
                    <a:pos x="0" y="0"/>
                  </a:cxn>
                  <a:cxn ang="0">
                    <a:pos x="3" y="6"/>
                  </a:cxn>
                  <a:cxn ang="0">
                    <a:pos x="3" y="9"/>
                  </a:cxn>
                  <a:cxn ang="0">
                    <a:pos x="3" y="11"/>
                  </a:cxn>
                  <a:cxn ang="0">
                    <a:pos x="3" y="6"/>
                  </a:cxn>
                </a:cxnLst>
                <a:rect l="0" t="0" r="r" b="b"/>
                <a:pathLst>
                  <a:path w="3" h="11">
                    <a:moveTo>
                      <a:pt x="0" y="0"/>
                    </a:moveTo>
                    <a:lnTo>
                      <a:pt x="3" y="6"/>
                    </a:lnTo>
                    <a:lnTo>
                      <a:pt x="3" y="9"/>
                    </a:lnTo>
                    <a:lnTo>
                      <a:pt x="3" y="11"/>
                    </a:lnTo>
                    <a:lnTo>
                      <a:pt x="3"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99" name="Freeform 3687"/>
              <p:cNvSpPr>
                <a:spLocks/>
              </p:cNvSpPr>
              <p:nvPr/>
            </p:nvSpPr>
            <p:spPr bwMode="auto">
              <a:xfrm>
                <a:off x="4244" y="1851"/>
                <a:ext cx="16" cy="4"/>
              </a:xfrm>
              <a:custGeom>
                <a:avLst/>
                <a:gdLst/>
                <a:ahLst/>
                <a:cxnLst>
                  <a:cxn ang="0">
                    <a:pos x="0" y="4"/>
                  </a:cxn>
                  <a:cxn ang="0">
                    <a:pos x="16" y="0"/>
                  </a:cxn>
                  <a:cxn ang="0">
                    <a:pos x="15" y="0"/>
                  </a:cxn>
                  <a:cxn ang="0">
                    <a:pos x="12" y="1"/>
                  </a:cxn>
                </a:cxnLst>
                <a:rect l="0" t="0" r="r" b="b"/>
                <a:pathLst>
                  <a:path w="16" h="4">
                    <a:moveTo>
                      <a:pt x="0" y="4"/>
                    </a:moveTo>
                    <a:lnTo>
                      <a:pt x="16" y="0"/>
                    </a:lnTo>
                    <a:lnTo>
                      <a:pt x="15" y="0"/>
                    </a:lnTo>
                    <a:lnTo>
                      <a:pt x="12"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98" name="Freeform 3686"/>
              <p:cNvSpPr>
                <a:spLocks/>
              </p:cNvSpPr>
              <p:nvPr/>
            </p:nvSpPr>
            <p:spPr bwMode="auto">
              <a:xfrm>
                <a:off x="4252" y="1856"/>
                <a:ext cx="3" cy="26"/>
              </a:xfrm>
              <a:custGeom>
                <a:avLst/>
                <a:gdLst/>
                <a:ahLst/>
                <a:cxnLst>
                  <a:cxn ang="0">
                    <a:pos x="3" y="0"/>
                  </a:cxn>
                  <a:cxn ang="0">
                    <a:pos x="3" y="4"/>
                  </a:cxn>
                  <a:cxn ang="0">
                    <a:pos x="0" y="26"/>
                  </a:cxn>
                </a:cxnLst>
                <a:rect l="0" t="0" r="r" b="b"/>
                <a:pathLst>
                  <a:path w="3" h="26">
                    <a:moveTo>
                      <a:pt x="3" y="0"/>
                    </a:moveTo>
                    <a:lnTo>
                      <a:pt x="3" y="4"/>
                    </a:lnTo>
                    <a:lnTo>
                      <a:pt x="0"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97" name="Freeform 3685"/>
              <p:cNvSpPr>
                <a:spLocks/>
              </p:cNvSpPr>
              <p:nvPr/>
            </p:nvSpPr>
            <p:spPr bwMode="auto">
              <a:xfrm>
                <a:off x="4246" y="1861"/>
                <a:ext cx="3" cy="13"/>
              </a:xfrm>
              <a:custGeom>
                <a:avLst/>
                <a:gdLst/>
                <a:ahLst/>
                <a:cxnLst>
                  <a:cxn ang="0">
                    <a:pos x="0" y="0"/>
                  </a:cxn>
                  <a:cxn ang="0">
                    <a:pos x="2" y="6"/>
                  </a:cxn>
                  <a:cxn ang="0">
                    <a:pos x="2" y="8"/>
                  </a:cxn>
                  <a:cxn ang="0">
                    <a:pos x="3" y="11"/>
                  </a:cxn>
                  <a:cxn ang="0">
                    <a:pos x="2" y="13"/>
                  </a:cxn>
                </a:cxnLst>
                <a:rect l="0" t="0" r="r" b="b"/>
                <a:pathLst>
                  <a:path w="3" h="13">
                    <a:moveTo>
                      <a:pt x="0" y="0"/>
                    </a:moveTo>
                    <a:lnTo>
                      <a:pt x="2" y="6"/>
                    </a:lnTo>
                    <a:lnTo>
                      <a:pt x="2" y="8"/>
                    </a:lnTo>
                    <a:lnTo>
                      <a:pt x="3" y="11"/>
                    </a:lnTo>
                    <a:lnTo>
                      <a:pt x="2" y="1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96" name="Freeform 3684"/>
              <p:cNvSpPr>
                <a:spLocks/>
              </p:cNvSpPr>
              <p:nvPr/>
            </p:nvSpPr>
            <p:spPr bwMode="auto">
              <a:xfrm>
                <a:off x="4241" y="1880"/>
                <a:ext cx="21" cy="4"/>
              </a:xfrm>
              <a:custGeom>
                <a:avLst/>
                <a:gdLst/>
                <a:ahLst/>
                <a:cxnLst>
                  <a:cxn ang="0">
                    <a:pos x="0" y="4"/>
                  </a:cxn>
                  <a:cxn ang="0">
                    <a:pos x="21" y="0"/>
                  </a:cxn>
                  <a:cxn ang="0">
                    <a:pos x="19" y="0"/>
                  </a:cxn>
                  <a:cxn ang="0">
                    <a:pos x="16" y="1"/>
                  </a:cxn>
                </a:cxnLst>
                <a:rect l="0" t="0" r="r" b="b"/>
                <a:pathLst>
                  <a:path w="21" h="4">
                    <a:moveTo>
                      <a:pt x="0" y="4"/>
                    </a:moveTo>
                    <a:lnTo>
                      <a:pt x="21" y="0"/>
                    </a:lnTo>
                    <a:lnTo>
                      <a:pt x="19" y="0"/>
                    </a:lnTo>
                    <a:lnTo>
                      <a:pt x="16"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95" name="Freeform 3683"/>
              <p:cNvSpPr>
                <a:spLocks/>
              </p:cNvSpPr>
              <p:nvPr/>
            </p:nvSpPr>
            <p:spPr bwMode="auto">
              <a:xfrm>
                <a:off x="4274" y="1836"/>
                <a:ext cx="1" cy="34"/>
              </a:xfrm>
              <a:custGeom>
                <a:avLst/>
                <a:gdLst/>
                <a:ahLst/>
                <a:cxnLst>
                  <a:cxn ang="0">
                    <a:pos x="0" y="0"/>
                  </a:cxn>
                  <a:cxn ang="0">
                    <a:pos x="0" y="4"/>
                  </a:cxn>
                  <a:cxn ang="0">
                    <a:pos x="1" y="34"/>
                  </a:cxn>
                </a:cxnLst>
                <a:rect l="0" t="0" r="r" b="b"/>
                <a:pathLst>
                  <a:path w="1" h="34">
                    <a:moveTo>
                      <a:pt x="0" y="0"/>
                    </a:moveTo>
                    <a:lnTo>
                      <a:pt x="0" y="4"/>
                    </a:lnTo>
                    <a:lnTo>
                      <a:pt x="1" y="3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94" name="Line 3682"/>
              <p:cNvSpPr>
                <a:spLocks noChangeShapeType="1"/>
              </p:cNvSpPr>
              <p:nvPr/>
            </p:nvSpPr>
            <p:spPr bwMode="auto">
              <a:xfrm flipV="1">
                <a:off x="4268" y="1866"/>
                <a:ext cx="12" cy="1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93" name="Freeform 3681"/>
              <p:cNvSpPr>
                <a:spLocks/>
              </p:cNvSpPr>
              <p:nvPr/>
            </p:nvSpPr>
            <p:spPr bwMode="auto">
              <a:xfrm>
                <a:off x="4268" y="1854"/>
                <a:ext cx="12" cy="3"/>
              </a:xfrm>
              <a:custGeom>
                <a:avLst/>
                <a:gdLst/>
                <a:ahLst/>
                <a:cxnLst>
                  <a:cxn ang="0">
                    <a:pos x="0" y="3"/>
                  </a:cxn>
                  <a:cxn ang="0">
                    <a:pos x="12" y="0"/>
                  </a:cxn>
                  <a:cxn ang="0">
                    <a:pos x="11" y="0"/>
                  </a:cxn>
                  <a:cxn ang="0">
                    <a:pos x="9" y="0"/>
                  </a:cxn>
                </a:cxnLst>
                <a:rect l="0" t="0" r="r" b="b"/>
                <a:pathLst>
                  <a:path w="12" h="3">
                    <a:moveTo>
                      <a:pt x="0" y="3"/>
                    </a:moveTo>
                    <a:lnTo>
                      <a:pt x="12" y="0"/>
                    </a:lnTo>
                    <a:lnTo>
                      <a:pt x="11" y="0"/>
                    </a:lnTo>
                    <a:lnTo>
                      <a:pt x="9"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92" name="Freeform 3680"/>
              <p:cNvSpPr>
                <a:spLocks/>
              </p:cNvSpPr>
              <p:nvPr/>
            </p:nvSpPr>
            <p:spPr bwMode="auto">
              <a:xfrm>
                <a:off x="4277" y="1839"/>
                <a:ext cx="18" cy="47"/>
              </a:xfrm>
              <a:custGeom>
                <a:avLst/>
                <a:gdLst/>
                <a:ahLst/>
                <a:cxnLst>
                  <a:cxn ang="0">
                    <a:pos x="2" y="4"/>
                  </a:cxn>
                  <a:cxn ang="0">
                    <a:pos x="16" y="1"/>
                  </a:cxn>
                  <a:cxn ang="0">
                    <a:pos x="15" y="0"/>
                  </a:cxn>
                  <a:cxn ang="0">
                    <a:pos x="14" y="5"/>
                  </a:cxn>
                  <a:cxn ang="0">
                    <a:pos x="12" y="17"/>
                  </a:cxn>
                  <a:cxn ang="0">
                    <a:pos x="10" y="17"/>
                  </a:cxn>
                  <a:cxn ang="0">
                    <a:pos x="18" y="15"/>
                  </a:cxn>
                  <a:cxn ang="0">
                    <a:pos x="18" y="14"/>
                  </a:cxn>
                  <a:cxn ang="0">
                    <a:pos x="17" y="19"/>
                  </a:cxn>
                  <a:cxn ang="0">
                    <a:pos x="15" y="24"/>
                  </a:cxn>
                  <a:cxn ang="0">
                    <a:pos x="14" y="28"/>
                  </a:cxn>
                  <a:cxn ang="0">
                    <a:pos x="12" y="31"/>
                  </a:cxn>
                  <a:cxn ang="0">
                    <a:pos x="10" y="35"/>
                  </a:cxn>
                  <a:cxn ang="0">
                    <a:pos x="8" y="39"/>
                  </a:cxn>
                  <a:cxn ang="0">
                    <a:pos x="5" y="42"/>
                  </a:cxn>
                  <a:cxn ang="0">
                    <a:pos x="5" y="42"/>
                  </a:cxn>
                  <a:cxn ang="0">
                    <a:pos x="2" y="45"/>
                  </a:cxn>
                  <a:cxn ang="0">
                    <a:pos x="0" y="47"/>
                  </a:cxn>
                </a:cxnLst>
                <a:rect l="0" t="0" r="r" b="b"/>
                <a:pathLst>
                  <a:path w="18" h="47">
                    <a:moveTo>
                      <a:pt x="2" y="4"/>
                    </a:moveTo>
                    <a:lnTo>
                      <a:pt x="16" y="1"/>
                    </a:lnTo>
                    <a:lnTo>
                      <a:pt x="15" y="0"/>
                    </a:lnTo>
                    <a:lnTo>
                      <a:pt x="14" y="5"/>
                    </a:lnTo>
                    <a:lnTo>
                      <a:pt x="12" y="17"/>
                    </a:lnTo>
                    <a:lnTo>
                      <a:pt x="10" y="17"/>
                    </a:lnTo>
                    <a:lnTo>
                      <a:pt x="18" y="15"/>
                    </a:lnTo>
                    <a:lnTo>
                      <a:pt x="18" y="14"/>
                    </a:lnTo>
                    <a:lnTo>
                      <a:pt x="17" y="19"/>
                    </a:lnTo>
                    <a:lnTo>
                      <a:pt x="15" y="24"/>
                    </a:lnTo>
                    <a:lnTo>
                      <a:pt x="14" y="28"/>
                    </a:lnTo>
                    <a:lnTo>
                      <a:pt x="12" y="31"/>
                    </a:lnTo>
                    <a:lnTo>
                      <a:pt x="10" y="35"/>
                    </a:lnTo>
                    <a:lnTo>
                      <a:pt x="8" y="39"/>
                    </a:lnTo>
                    <a:lnTo>
                      <a:pt x="5" y="42"/>
                    </a:lnTo>
                    <a:lnTo>
                      <a:pt x="2" y="45"/>
                    </a:lnTo>
                    <a:lnTo>
                      <a:pt x="0" y="4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91" name="Freeform 3679"/>
              <p:cNvSpPr>
                <a:spLocks/>
              </p:cNvSpPr>
              <p:nvPr/>
            </p:nvSpPr>
            <p:spPr bwMode="auto">
              <a:xfrm>
                <a:off x="4284" y="1860"/>
                <a:ext cx="16" cy="24"/>
              </a:xfrm>
              <a:custGeom>
                <a:avLst/>
                <a:gdLst/>
                <a:ahLst/>
                <a:cxnLst>
                  <a:cxn ang="0">
                    <a:pos x="0" y="0"/>
                  </a:cxn>
                  <a:cxn ang="0">
                    <a:pos x="10" y="24"/>
                  </a:cxn>
                  <a:cxn ang="0">
                    <a:pos x="16" y="24"/>
                  </a:cxn>
                  <a:cxn ang="0">
                    <a:pos x="16" y="24"/>
                  </a:cxn>
                  <a:cxn ang="0">
                    <a:pos x="10" y="23"/>
                  </a:cxn>
                  <a:cxn ang="0">
                    <a:pos x="8" y="19"/>
                  </a:cxn>
                </a:cxnLst>
                <a:rect l="0" t="0" r="r" b="b"/>
                <a:pathLst>
                  <a:path w="16" h="24">
                    <a:moveTo>
                      <a:pt x="0" y="0"/>
                    </a:moveTo>
                    <a:lnTo>
                      <a:pt x="10" y="24"/>
                    </a:lnTo>
                    <a:lnTo>
                      <a:pt x="16" y="24"/>
                    </a:lnTo>
                    <a:lnTo>
                      <a:pt x="10" y="23"/>
                    </a:lnTo>
                    <a:lnTo>
                      <a:pt x="8" y="1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90" name="Freeform 3678"/>
              <p:cNvSpPr>
                <a:spLocks/>
              </p:cNvSpPr>
              <p:nvPr/>
            </p:nvSpPr>
            <p:spPr bwMode="auto">
              <a:xfrm>
                <a:off x="4273" y="1843"/>
                <a:ext cx="11" cy="43"/>
              </a:xfrm>
              <a:custGeom>
                <a:avLst/>
                <a:gdLst/>
                <a:ahLst/>
                <a:cxnLst>
                  <a:cxn ang="0">
                    <a:pos x="11" y="0"/>
                  </a:cxn>
                  <a:cxn ang="0">
                    <a:pos x="11" y="3"/>
                  </a:cxn>
                  <a:cxn ang="0">
                    <a:pos x="10" y="13"/>
                  </a:cxn>
                  <a:cxn ang="0">
                    <a:pos x="9" y="19"/>
                  </a:cxn>
                  <a:cxn ang="0">
                    <a:pos x="8" y="25"/>
                  </a:cxn>
                  <a:cxn ang="0">
                    <a:pos x="6" y="31"/>
                  </a:cxn>
                  <a:cxn ang="0">
                    <a:pos x="4" y="35"/>
                  </a:cxn>
                  <a:cxn ang="0">
                    <a:pos x="2" y="39"/>
                  </a:cxn>
                  <a:cxn ang="0">
                    <a:pos x="1" y="41"/>
                  </a:cxn>
                  <a:cxn ang="0">
                    <a:pos x="0" y="43"/>
                  </a:cxn>
                </a:cxnLst>
                <a:rect l="0" t="0" r="r" b="b"/>
                <a:pathLst>
                  <a:path w="11" h="43">
                    <a:moveTo>
                      <a:pt x="11" y="0"/>
                    </a:moveTo>
                    <a:lnTo>
                      <a:pt x="11" y="3"/>
                    </a:lnTo>
                    <a:lnTo>
                      <a:pt x="10" y="13"/>
                    </a:lnTo>
                    <a:lnTo>
                      <a:pt x="9" y="19"/>
                    </a:lnTo>
                    <a:lnTo>
                      <a:pt x="8" y="25"/>
                    </a:lnTo>
                    <a:lnTo>
                      <a:pt x="6" y="31"/>
                    </a:lnTo>
                    <a:lnTo>
                      <a:pt x="4" y="35"/>
                    </a:lnTo>
                    <a:lnTo>
                      <a:pt x="2" y="39"/>
                    </a:lnTo>
                    <a:lnTo>
                      <a:pt x="1" y="41"/>
                    </a:lnTo>
                    <a:lnTo>
                      <a:pt x="0"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89" name="Freeform 3677"/>
              <p:cNvSpPr>
                <a:spLocks/>
              </p:cNvSpPr>
              <p:nvPr/>
            </p:nvSpPr>
            <p:spPr bwMode="auto">
              <a:xfrm>
                <a:off x="4302" y="1841"/>
                <a:ext cx="23" cy="44"/>
              </a:xfrm>
              <a:custGeom>
                <a:avLst/>
                <a:gdLst/>
                <a:ahLst/>
                <a:cxnLst>
                  <a:cxn ang="0">
                    <a:pos x="0" y="44"/>
                  </a:cxn>
                  <a:cxn ang="0">
                    <a:pos x="0" y="0"/>
                  </a:cxn>
                  <a:cxn ang="0">
                    <a:pos x="12" y="44"/>
                  </a:cxn>
                  <a:cxn ang="0">
                    <a:pos x="23" y="0"/>
                  </a:cxn>
                  <a:cxn ang="0">
                    <a:pos x="23" y="44"/>
                  </a:cxn>
                </a:cxnLst>
                <a:rect l="0" t="0" r="r" b="b"/>
                <a:pathLst>
                  <a:path w="23" h="44">
                    <a:moveTo>
                      <a:pt x="0" y="44"/>
                    </a:moveTo>
                    <a:lnTo>
                      <a:pt x="0" y="0"/>
                    </a:lnTo>
                    <a:lnTo>
                      <a:pt x="12" y="44"/>
                    </a:lnTo>
                    <a:lnTo>
                      <a:pt x="23" y="0"/>
                    </a:lnTo>
                    <a:lnTo>
                      <a:pt x="23" y="4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88" name="Freeform 3676"/>
              <p:cNvSpPr>
                <a:spLocks/>
              </p:cNvSpPr>
              <p:nvPr/>
            </p:nvSpPr>
            <p:spPr bwMode="auto">
              <a:xfrm>
                <a:off x="4336" y="1841"/>
                <a:ext cx="20" cy="44"/>
              </a:xfrm>
              <a:custGeom>
                <a:avLst/>
                <a:gdLst/>
                <a:ahLst/>
                <a:cxnLst>
                  <a:cxn ang="0">
                    <a:pos x="0" y="44"/>
                  </a:cxn>
                  <a:cxn ang="0">
                    <a:pos x="0" y="0"/>
                  </a:cxn>
                  <a:cxn ang="0">
                    <a:pos x="13" y="0"/>
                  </a:cxn>
                  <a:cxn ang="0">
                    <a:pos x="17" y="2"/>
                  </a:cxn>
                  <a:cxn ang="0">
                    <a:pos x="19" y="4"/>
                  </a:cxn>
                  <a:cxn ang="0">
                    <a:pos x="20" y="8"/>
                  </a:cxn>
                  <a:cxn ang="0">
                    <a:pos x="20" y="12"/>
                  </a:cxn>
                  <a:cxn ang="0">
                    <a:pos x="19" y="16"/>
                  </a:cxn>
                  <a:cxn ang="0">
                    <a:pos x="17" y="19"/>
                  </a:cxn>
                  <a:cxn ang="0">
                    <a:pos x="13" y="21"/>
                  </a:cxn>
                  <a:cxn ang="0">
                    <a:pos x="0" y="21"/>
                  </a:cxn>
                </a:cxnLst>
                <a:rect l="0" t="0" r="r" b="b"/>
                <a:pathLst>
                  <a:path w="20" h="44">
                    <a:moveTo>
                      <a:pt x="0" y="44"/>
                    </a:moveTo>
                    <a:lnTo>
                      <a:pt x="0" y="0"/>
                    </a:lnTo>
                    <a:lnTo>
                      <a:pt x="13" y="0"/>
                    </a:lnTo>
                    <a:lnTo>
                      <a:pt x="17" y="2"/>
                    </a:lnTo>
                    <a:lnTo>
                      <a:pt x="19" y="4"/>
                    </a:lnTo>
                    <a:lnTo>
                      <a:pt x="20" y="8"/>
                    </a:lnTo>
                    <a:lnTo>
                      <a:pt x="20" y="12"/>
                    </a:lnTo>
                    <a:lnTo>
                      <a:pt x="19" y="16"/>
                    </a:lnTo>
                    <a:lnTo>
                      <a:pt x="17" y="19"/>
                    </a:lnTo>
                    <a:lnTo>
                      <a:pt x="13" y="21"/>
                    </a:lnTo>
                    <a:lnTo>
                      <a:pt x="0" y="2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87" name="Freeform 3675"/>
              <p:cNvSpPr>
                <a:spLocks/>
              </p:cNvSpPr>
              <p:nvPr/>
            </p:nvSpPr>
            <p:spPr bwMode="auto">
              <a:xfrm>
                <a:off x="4336" y="1862"/>
                <a:ext cx="20" cy="23"/>
              </a:xfrm>
              <a:custGeom>
                <a:avLst/>
                <a:gdLst/>
                <a:ahLst/>
                <a:cxnLst>
                  <a:cxn ang="0">
                    <a:pos x="13" y="0"/>
                  </a:cxn>
                  <a:cxn ang="0">
                    <a:pos x="17" y="2"/>
                  </a:cxn>
                  <a:cxn ang="0">
                    <a:pos x="19" y="4"/>
                  </a:cxn>
                  <a:cxn ang="0">
                    <a:pos x="20" y="8"/>
                  </a:cxn>
                  <a:cxn ang="0">
                    <a:pos x="20" y="14"/>
                  </a:cxn>
                  <a:cxn ang="0">
                    <a:pos x="19" y="18"/>
                  </a:cxn>
                  <a:cxn ang="0">
                    <a:pos x="17" y="21"/>
                  </a:cxn>
                  <a:cxn ang="0">
                    <a:pos x="13" y="23"/>
                  </a:cxn>
                  <a:cxn ang="0">
                    <a:pos x="0" y="23"/>
                  </a:cxn>
                </a:cxnLst>
                <a:rect l="0" t="0" r="r" b="b"/>
                <a:pathLst>
                  <a:path w="20" h="23">
                    <a:moveTo>
                      <a:pt x="13" y="0"/>
                    </a:moveTo>
                    <a:lnTo>
                      <a:pt x="17" y="2"/>
                    </a:lnTo>
                    <a:lnTo>
                      <a:pt x="19" y="4"/>
                    </a:lnTo>
                    <a:lnTo>
                      <a:pt x="20" y="8"/>
                    </a:lnTo>
                    <a:lnTo>
                      <a:pt x="20" y="14"/>
                    </a:lnTo>
                    <a:lnTo>
                      <a:pt x="19" y="18"/>
                    </a:lnTo>
                    <a:lnTo>
                      <a:pt x="17" y="21"/>
                    </a:lnTo>
                    <a:lnTo>
                      <a:pt x="13" y="23"/>
                    </a:lnTo>
                    <a:lnTo>
                      <a:pt x="0" y="2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86" name="Freeform 3674"/>
              <p:cNvSpPr>
                <a:spLocks/>
              </p:cNvSpPr>
              <p:nvPr/>
            </p:nvSpPr>
            <p:spPr bwMode="auto">
              <a:xfrm>
                <a:off x="4366" y="1841"/>
                <a:ext cx="21" cy="44"/>
              </a:xfrm>
              <a:custGeom>
                <a:avLst/>
                <a:gdLst/>
                <a:ahLst/>
                <a:cxnLst>
                  <a:cxn ang="0">
                    <a:pos x="21" y="10"/>
                  </a:cxn>
                  <a:cxn ang="0">
                    <a:pos x="20" y="6"/>
                  </a:cxn>
                  <a:cxn ang="0">
                    <a:pos x="17" y="2"/>
                  </a:cxn>
                  <a:cxn ang="0">
                    <a:pos x="14" y="0"/>
                  </a:cxn>
                  <a:cxn ang="0">
                    <a:pos x="9" y="0"/>
                  </a:cxn>
                  <a:cxn ang="0">
                    <a:pos x="6" y="2"/>
                  </a:cxn>
                  <a:cxn ang="0">
                    <a:pos x="3" y="6"/>
                  </a:cxn>
                  <a:cxn ang="0">
                    <a:pos x="2" y="10"/>
                  </a:cxn>
                  <a:cxn ang="0">
                    <a:pos x="0" y="16"/>
                  </a:cxn>
                  <a:cxn ang="0">
                    <a:pos x="0" y="27"/>
                  </a:cxn>
                  <a:cxn ang="0">
                    <a:pos x="2" y="33"/>
                  </a:cxn>
                  <a:cxn ang="0">
                    <a:pos x="3" y="37"/>
                  </a:cxn>
                  <a:cxn ang="0">
                    <a:pos x="6" y="42"/>
                  </a:cxn>
                  <a:cxn ang="0">
                    <a:pos x="9" y="44"/>
                  </a:cxn>
                  <a:cxn ang="0">
                    <a:pos x="14" y="44"/>
                  </a:cxn>
                  <a:cxn ang="0">
                    <a:pos x="17" y="42"/>
                  </a:cxn>
                  <a:cxn ang="0">
                    <a:pos x="20" y="37"/>
                  </a:cxn>
                  <a:cxn ang="0">
                    <a:pos x="21" y="33"/>
                  </a:cxn>
                </a:cxnLst>
                <a:rect l="0" t="0" r="r" b="b"/>
                <a:pathLst>
                  <a:path w="21" h="44">
                    <a:moveTo>
                      <a:pt x="21" y="10"/>
                    </a:moveTo>
                    <a:lnTo>
                      <a:pt x="20" y="6"/>
                    </a:lnTo>
                    <a:lnTo>
                      <a:pt x="17" y="2"/>
                    </a:lnTo>
                    <a:lnTo>
                      <a:pt x="14" y="0"/>
                    </a:lnTo>
                    <a:lnTo>
                      <a:pt x="9" y="0"/>
                    </a:lnTo>
                    <a:lnTo>
                      <a:pt x="6" y="2"/>
                    </a:lnTo>
                    <a:lnTo>
                      <a:pt x="3" y="6"/>
                    </a:lnTo>
                    <a:lnTo>
                      <a:pt x="2" y="10"/>
                    </a:lnTo>
                    <a:lnTo>
                      <a:pt x="0" y="16"/>
                    </a:lnTo>
                    <a:lnTo>
                      <a:pt x="0" y="27"/>
                    </a:lnTo>
                    <a:lnTo>
                      <a:pt x="2" y="33"/>
                    </a:lnTo>
                    <a:lnTo>
                      <a:pt x="3" y="37"/>
                    </a:lnTo>
                    <a:lnTo>
                      <a:pt x="6" y="42"/>
                    </a:lnTo>
                    <a:lnTo>
                      <a:pt x="9" y="44"/>
                    </a:lnTo>
                    <a:lnTo>
                      <a:pt x="14" y="44"/>
                    </a:lnTo>
                    <a:lnTo>
                      <a:pt x="17" y="42"/>
                    </a:lnTo>
                    <a:lnTo>
                      <a:pt x="20" y="37"/>
                    </a:lnTo>
                    <a:lnTo>
                      <a:pt x="21" y="3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85" name="Freeform 3673"/>
              <p:cNvSpPr>
                <a:spLocks/>
              </p:cNvSpPr>
              <p:nvPr/>
            </p:nvSpPr>
            <p:spPr bwMode="auto">
              <a:xfrm>
                <a:off x="4402" y="1844"/>
                <a:ext cx="25" cy="3"/>
              </a:xfrm>
              <a:custGeom>
                <a:avLst/>
                <a:gdLst/>
                <a:ahLst/>
                <a:cxnLst>
                  <a:cxn ang="0">
                    <a:pos x="0" y="3"/>
                  </a:cxn>
                  <a:cxn ang="0">
                    <a:pos x="25" y="1"/>
                  </a:cxn>
                  <a:cxn ang="0">
                    <a:pos x="23" y="0"/>
                  </a:cxn>
                  <a:cxn ang="0">
                    <a:pos x="20" y="1"/>
                  </a:cxn>
                </a:cxnLst>
                <a:rect l="0" t="0" r="r" b="b"/>
                <a:pathLst>
                  <a:path w="25" h="3">
                    <a:moveTo>
                      <a:pt x="0" y="3"/>
                    </a:moveTo>
                    <a:lnTo>
                      <a:pt x="25" y="1"/>
                    </a:lnTo>
                    <a:lnTo>
                      <a:pt x="23" y="0"/>
                    </a:lnTo>
                    <a:lnTo>
                      <a:pt x="20"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84" name="Freeform 3672"/>
              <p:cNvSpPr>
                <a:spLocks/>
              </p:cNvSpPr>
              <p:nvPr/>
            </p:nvSpPr>
            <p:spPr bwMode="auto">
              <a:xfrm>
                <a:off x="4405" y="1835"/>
                <a:ext cx="18" cy="28"/>
              </a:xfrm>
              <a:custGeom>
                <a:avLst/>
                <a:gdLst/>
                <a:ahLst/>
                <a:cxnLst>
                  <a:cxn ang="0">
                    <a:pos x="10" y="0"/>
                  </a:cxn>
                  <a:cxn ang="0">
                    <a:pos x="10" y="2"/>
                  </a:cxn>
                  <a:cxn ang="0">
                    <a:pos x="6" y="14"/>
                  </a:cxn>
                  <a:cxn ang="0">
                    <a:pos x="3" y="21"/>
                  </a:cxn>
                  <a:cxn ang="0">
                    <a:pos x="0" y="28"/>
                  </a:cxn>
                  <a:cxn ang="0">
                    <a:pos x="0" y="28"/>
                  </a:cxn>
                  <a:cxn ang="0">
                    <a:pos x="18" y="24"/>
                  </a:cxn>
                  <a:cxn ang="0">
                    <a:pos x="17" y="24"/>
                  </a:cxn>
                  <a:cxn ang="0">
                    <a:pos x="14" y="25"/>
                  </a:cxn>
                </a:cxnLst>
                <a:rect l="0" t="0" r="r" b="b"/>
                <a:pathLst>
                  <a:path w="18" h="28">
                    <a:moveTo>
                      <a:pt x="10" y="0"/>
                    </a:moveTo>
                    <a:lnTo>
                      <a:pt x="10" y="2"/>
                    </a:lnTo>
                    <a:lnTo>
                      <a:pt x="6" y="14"/>
                    </a:lnTo>
                    <a:lnTo>
                      <a:pt x="3" y="21"/>
                    </a:lnTo>
                    <a:lnTo>
                      <a:pt x="0" y="28"/>
                    </a:lnTo>
                    <a:lnTo>
                      <a:pt x="18" y="24"/>
                    </a:lnTo>
                    <a:lnTo>
                      <a:pt x="17" y="24"/>
                    </a:lnTo>
                    <a:lnTo>
                      <a:pt x="14"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83" name="Freeform 3671"/>
              <p:cNvSpPr>
                <a:spLocks/>
              </p:cNvSpPr>
              <p:nvPr/>
            </p:nvSpPr>
            <p:spPr bwMode="auto">
              <a:xfrm>
                <a:off x="4415" y="1851"/>
                <a:ext cx="1" cy="37"/>
              </a:xfrm>
              <a:custGeom>
                <a:avLst/>
                <a:gdLst/>
                <a:ahLst/>
                <a:cxnLst>
                  <a:cxn ang="0">
                    <a:pos x="0" y="0"/>
                  </a:cxn>
                  <a:cxn ang="0">
                    <a:pos x="0" y="3"/>
                  </a:cxn>
                  <a:cxn ang="0">
                    <a:pos x="0" y="37"/>
                  </a:cxn>
                  <a:cxn ang="0">
                    <a:pos x="0" y="33"/>
                  </a:cxn>
                  <a:cxn ang="0">
                    <a:pos x="0" y="29"/>
                  </a:cxn>
                </a:cxnLst>
                <a:rect l="0" t="0" r="r" b="b"/>
                <a:pathLst>
                  <a:path h="37">
                    <a:moveTo>
                      <a:pt x="0" y="0"/>
                    </a:moveTo>
                    <a:lnTo>
                      <a:pt x="0" y="3"/>
                    </a:lnTo>
                    <a:lnTo>
                      <a:pt x="0" y="37"/>
                    </a:lnTo>
                    <a:lnTo>
                      <a:pt x="0" y="33"/>
                    </a:lnTo>
                    <a:lnTo>
                      <a:pt x="0"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82" name="Freeform 3670"/>
              <p:cNvSpPr>
                <a:spLocks/>
              </p:cNvSpPr>
              <p:nvPr/>
            </p:nvSpPr>
            <p:spPr bwMode="auto">
              <a:xfrm>
                <a:off x="4399" y="1870"/>
                <a:ext cx="31" cy="4"/>
              </a:xfrm>
              <a:custGeom>
                <a:avLst/>
                <a:gdLst/>
                <a:ahLst/>
                <a:cxnLst>
                  <a:cxn ang="0">
                    <a:pos x="0" y="4"/>
                  </a:cxn>
                  <a:cxn ang="0">
                    <a:pos x="31" y="1"/>
                  </a:cxn>
                  <a:cxn ang="0">
                    <a:pos x="29" y="0"/>
                  </a:cxn>
                  <a:cxn ang="0">
                    <a:pos x="26" y="1"/>
                  </a:cxn>
                </a:cxnLst>
                <a:rect l="0" t="0" r="r" b="b"/>
                <a:pathLst>
                  <a:path w="31" h="4">
                    <a:moveTo>
                      <a:pt x="0" y="4"/>
                    </a:moveTo>
                    <a:lnTo>
                      <a:pt x="31" y="1"/>
                    </a:lnTo>
                    <a:lnTo>
                      <a:pt x="29" y="0"/>
                    </a:lnTo>
                    <a:lnTo>
                      <a:pt x="26"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81" name="Freeform 3669"/>
              <p:cNvSpPr>
                <a:spLocks/>
              </p:cNvSpPr>
              <p:nvPr/>
            </p:nvSpPr>
            <p:spPr bwMode="auto">
              <a:xfrm>
                <a:off x="4441" y="1837"/>
                <a:ext cx="4" cy="8"/>
              </a:xfrm>
              <a:custGeom>
                <a:avLst/>
                <a:gdLst/>
                <a:ahLst/>
                <a:cxnLst>
                  <a:cxn ang="0">
                    <a:pos x="0" y="0"/>
                  </a:cxn>
                  <a:cxn ang="0">
                    <a:pos x="3" y="5"/>
                  </a:cxn>
                  <a:cxn ang="0">
                    <a:pos x="4" y="8"/>
                  </a:cxn>
                </a:cxnLst>
                <a:rect l="0" t="0" r="r" b="b"/>
                <a:pathLst>
                  <a:path w="4" h="8">
                    <a:moveTo>
                      <a:pt x="0" y="0"/>
                    </a:moveTo>
                    <a:lnTo>
                      <a:pt x="3" y="5"/>
                    </a:lnTo>
                    <a:lnTo>
                      <a:pt x="4"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80" name="Freeform 3668"/>
              <p:cNvSpPr>
                <a:spLocks/>
              </p:cNvSpPr>
              <p:nvPr/>
            </p:nvSpPr>
            <p:spPr bwMode="auto">
              <a:xfrm>
                <a:off x="4438" y="1843"/>
                <a:ext cx="2" cy="43"/>
              </a:xfrm>
              <a:custGeom>
                <a:avLst/>
                <a:gdLst/>
                <a:ahLst/>
                <a:cxnLst>
                  <a:cxn ang="0">
                    <a:pos x="0" y="0"/>
                  </a:cxn>
                  <a:cxn ang="0">
                    <a:pos x="2" y="3"/>
                  </a:cxn>
                  <a:cxn ang="0">
                    <a:pos x="2" y="2"/>
                  </a:cxn>
                  <a:cxn ang="0">
                    <a:pos x="1" y="43"/>
                  </a:cxn>
                  <a:cxn ang="0">
                    <a:pos x="0" y="40"/>
                  </a:cxn>
                  <a:cxn ang="0">
                    <a:pos x="1" y="36"/>
                  </a:cxn>
                </a:cxnLst>
                <a:rect l="0" t="0" r="r" b="b"/>
                <a:pathLst>
                  <a:path w="2" h="43">
                    <a:moveTo>
                      <a:pt x="0" y="0"/>
                    </a:moveTo>
                    <a:lnTo>
                      <a:pt x="2" y="3"/>
                    </a:lnTo>
                    <a:lnTo>
                      <a:pt x="2" y="2"/>
                    </a:lnTo>
                    <a:lnTo>
                      <a:pt x="1" y="43"/>
                    </a:lnTo>
                    <a:lnTo>
                      <a:pt x="0" y="40"/>
                    </a:lnTo>
                    <a:lnTo>
                      <a:pt x="1" y="3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79" name="Freeform 3667"/>
              <p:cNvSpPr>
                <a:spLocks/>
              </p:cNvSpPr>
              <p:nvPr/>
            </p:nvSpPr>
            <p:spPr bwMode="auto">
              <a:xfrm>
                <a:off x="4445" y="1851"/>
                <a:ext cx="11" cy="24"/>
              </a:xfrm>
              <a:custGeom>
                <a:avLst/>
                <a:gdLst/>
                <a:ahLst/>
                <a:cxnLst>
                  <a:cxn ang="0">
                    <a:pos x="0" y="0"/>
                  </a:cxn>
                  <a:cxn ang="0">
                    <a:pos x="0" y="0"/>
                  </a:cxn>
                  <a:cxn ang="0">
                    <a:pos x="1" y="4"/>
                  </a:cxn>
                  <a:cxn ang="0">
                    <a:pos x="2" y="20"/>
                  </a:cxn>
                  <a:cxn ang="0">
                    <a:pos x="1" y="24"/>
                  </a:cxn>
                  <a:cxn ang="0">
                    <a:pos x="1" y="22"/>
                  </a:cxn>
                  <a:cxn ang="0">
                    <a:pos x="2" y="20"/>
                  </a:cxn>
                  <a:cxn ang="0">
                    <a:pos x="11" y="19"/>
                  </a:cxn>
                  <a:cxn ang="0">
                    <a:pos x="10" y="19"/>
                  </a:cxn>
                  <a:cxn ang="0">
                    <a:pos x="10" y="1"/>
                  </a:cxn>
                  <a:cxn ang="0">
                    <a:pos x="11" y="3"/>
                  </a:cxn>
                  <a:cxn ang="0">
                    <a:pos x="1" y="4"/>
                  </a:cxn>
                </a:cxnLst>
                <a:rect l="0" t="0" r="r" b="b"/>
                <a:pathLst>
                  <a:path w="11" h="24">
                    <a:moveTo>
                      <a:pt x="0" y="0"/>
                    </a:moveTo>
                    <a:lnTo>
                      <a:pt x="0" y="0"/>
                    </a:lnTo>
                    <a:lnTo>
                      <a:pt x="1" y="4"/>
                    </a:lnTo>
                    <a:lnTo>
                      <a:pt x="2" y="20"/>
                    </a:lnTo>
                    <a:lnTo>
                      <a:pt x="1" y="24"/>
                    </a:lnTo>
                    <a:lnTo>
                      <a:pt x="1" y="22"/>
                    </a:lnTo>
                    <a:lnTo>
                      <a:pt x="2" y="20"/>
                    </a:lnTo>
                    <a:lnTo>
                      <a:pt x="11" y="19"/>
                    </a:lnTo>
                    <a:lnTo>
                      <a:pt x="10" y="19"/>
                    </a:lnTo>
                    <a:lnTo>
                      <a:pt x="10" y="1"/>
                    </a:lnTo>
                    <a:lnTo>
                      <a:pt x="11" y="3"/>
                    </a:lnTo>
                    <a:lnTo>
                      <a:pt x="1"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78" name="Freeform 3666"/>
              <p:cNvSpPr>
                <a:spLocks/>
              </p:cNvSpPr>
              <p:nvPr/>
            </p:nvSpPr>
            <p:spPr bwMode="auto">
              <a:xfrm>
                <a:off x="4447" y="1862"/>
                <a:ext cx="5" cy="1"/>
              </a:xfrm>
              <a:custGeom>
                <a:avLst/>
                <a:gdLst/>
                <a:ahLst/>
                <a:cxnLst>
                  <a:cxn ang="0">
                    <a:pos x="0" y="1"/>
                  </a:cxn>
                  <a:cxn ang="0">
                    <a:pos x="5" y="0"/>
                  </a:cxn>
                  <a:cxn ang="0">
                    <a:pos x="4" y="0"/>
                  </a:cxn>
                  <a:cxn ang="0">
                    <a:pos x="4" y="0"/>
                  </a:cxn>
                </a:cxnLst>
                <a:rect l="0" t="0" r="r" b="b"/>
                <a:pathLst>
                  <a:path w="5" h="1">
                    <a:moveTo>
                      <a:pt x="0" y="1"/>
                    </a:moveTo>
                    <a:lnTo>
                      <a:pt x="5" y="0"/>
                    </a:lnTo>
                    <a:lnTo>
                      <a:pt x="4"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77" name="Freeform 3665"/>
              <p:cNvSpPr>
                <a:spLocks/>
              </p:cNvSpPr>
              <p:nvPr/>
            </p:nvSpPr>
            <p:spPr bwMode="auto">
              <a:xfrm>
                <a:off x="4448" y="1840"/>
                <a:ext cx="16" cy="47"/>
              </a:xfrm>
              <a:custGeom>
                <a:avLst/>
                <a:gdLst/>
                <a:ahLst/>
                <a:cxnLst>
                  <a:cxn ang="0">
                    <a:pos x="0" y="3"/>
                  </a:cxn>
                  <a:cxn ang="0">
                    <a:pos x="14" y="2"/>
                  </a:cxn>
                  <a:cxn ang="0">
                    <a:pos x="15" y="0"/>
                  </a:cxn>
                  <a:cxn ang="0">
                    <a:pos x="16" y="1"/>
                  </a:cxn>
                  <a:cxn ang="0">
                    <a:pos x="14" y="2"/>
                  </a:cxn>
                  <a:cxn ang="0">
                    <a:pos x="15" y="39"/>
                  </a:cxn>
                  <a:cxn ang="0">
                    <a:pos x="15" y="43"/>
                  </a:cxn>
                  <a:cxn ang="0">
                    <a:pos x="14" y="46"/>
                  </a:cxn>
                  <a:cxn ang="0">
                    <a:pos x="14" y="47"/>
                  </a:cxn>
                  <a:cxn ang="0">
                    <a:pos x="9" y="41"/>
                  </a:cxn>
                  <a:cxn ang="0">
                    <a:pos x="14" y="46"/>
                  </a:cxn>
                </a:cxnLst>
                <a:rect l="0" t="0" r="r" b="b"/>
                <a:pathLst>
                  <a:path w="16" h="47">
                    <a:moveTo>
                      <a:pt x="0" y="3"/>
                    </a:moveTo>
                    <a:lnTo>
                      <a:pt x="14" y="2"/>
                    </a:lnTo>
                    <a:lnTo>
                      <a:pt x="15" y="0"/>
                    </a:lnTo>
                    <a:lnTo>
                      <a:pt x="16" y="1"/>
                    </a:lnTo>
                    <a:lnTo>
                      <a:pt x="14" y="2"/>
                    </a:lnTo>
                    <a:lnTo>
                      <a:pt x="15" y="39"/>
                    </a:lnTo>
                    <a:lnTo>
                      <a:pt x="15" y="43"/>
                    </a:lnTo>
                    <a:lnTo>
                      <a:pt x="14" y="46"/>
                    </a:lnTo>
                    <a:lnTo>
                      <a:pt x="14" y="47"/>
                    </a:lnTo>
                    <a:lnTo>
                      <a:pt x="9" y="41"/>
                    </a:lnTo>
                    <a:lnTo>
                      <a:pt x="14" y="4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76" name="Freeform 3664"/>
              <p:cNvSpPr>
                <a:spLocks/>
              </p:cNvSpPr>
              <p:nvPr/>
            </p:nvSpPr>
            <p:spPr bwMode="auto">
              <a:xfrm>
                <a:off x="4488" y="1841"/>
                <a:ext cx="20" cy="44"/>
              </a:xfrm>
              <a:custGeom>
                <a:avLst/>
                <a:gdLst/>
                <a:ahLst/>
                <a:cxnLst>
                  <a:cxn ang="0">
                    <a:pos x="17" y="0"/>
                  </a:cxn>
                  <a:cxn ang="0">
                    <a:pos x="3" y="0"/>
                  </a:cxn>
                  <a:cxn ang="0">
                    <a:pos x="1" y="19"/>
                  </a:cxn>
                  <a:cxn ang="0">
                    <a:pos x="3" y="16"/>
                  </a:cxn>
                  <a:cxn ang="0">
                    <a:pos x="7" y="14"/>
                  </a:cxn>
                  <a:cxn ang="0">
                    <a:pos x="11" y="14"/>
                  </a:cxn>
                  <a:cxn ang="0">
                    <a:pos x="16" y="16"/>
                  </a:cxn>
                  <a:cxn ang="0">
                    <a:pos x="19" y="21"/>
                  </a:cxn>
                  <a:cxn ang="0">
                    <a:pos x="20" y="27"/>
                  </a:cxn>
                  <a:cxn ang="0">
                    <a:pos x="20" y="31"/>
                  </a:cxn>
                  <a:cxn ang="0">
                    <a:pos x="19" y="37"/>
                  </a:cxn>
                  <a:cxn ang="0">
                    <a:pos x="16" y="42"/>
                  </a:cxn>
                  <a:cxn ang="0">
                    <a:pos x="11" y="44"/>
                  </a:cxn>
                  <a:cxn ang="0">
                    <a:pos x="7" y="44"/>
                  </a:cxn>
                  <a:cxn ang="0">
                    <a:pos x="3" y="42"/>
                  </a:cxn>
                  <a:cxn ang="0">
                    <a:pos x="1" y="39"/>
                  </a:cxn>
                  <a:cxn ang="0">
                    <a:pos x="0" y="35"/>
                  </a:cxn>
                </a:cxnLst>
                <a:rect l="0" t="0" r="r" b="b"/>
                <a:pathLst>
                  <a:path w="20" h="44">
                    <a:moveTo>
                      <a:pt x="17" y="0"/>
                    </a:moveTo>
                    <a:lnTo>
                      <a:pt x="3" y="0"/>
                    </a:lnTo>
                    <a:lnTo>
                      <a:pt x="1" y="19"/>
                    </a:lnTo>
                    <a:lnTo>
                      <a:pt x="3" y="16"/>
                    </a:lnTo>
                    <a:lnTo>
                      <a:pt x="7" y="14"/>
                    </a:lnTo>
                    <a:lnTo>
                      <a:pt x="11" y="14"/>
                    </a:lnTo>
                    <a:lnTo>
                      <a:pt x="16" y="16"/>
                    </a:lnTo>
                    <a:lnTo>
                      <a:pt x="19" y="21"/>
                    </a:lnTo>
                    <a:lnTo>
                      <a:pt x="20" y="27"/>
                    </a:lnTo>
                    <a:lnTo>
                      <a:pt x="20" y="31"/>
                    </a:lnTo>
                    <a:lnTo>
                      <a:pt x="19" y="37"/>
                    </a:lnTo>
                    <a:lnTo>
                      <a:pt x="16" y="42"/>
                    </a:lnTo>
                    <a:lnTo>
                      <a:pt x="11" y="44"/>
                    </a:lnTo>
                    <a:lnTo>
                      <a:pt x="7" y="44"/>
                    </a:lnTo>
                    <a:lnTo>
                      <a:pt x="3" y="42"/>
                    </a:lnTo>
                    <a:lnTo>
                      <a:pt x="1" y="39"/>
                    </a:lnTo>
                    <a:lnTo>
                      <a:pt x="0" y="3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75" name="Freeform 3663"/>
              <p:cNvSpPr>
                <a:spLocks/>
              </p:cNvSpPr>
              <p:nvPr/>
            </p:nvSpPr>
            <p:spPr bwMode="auto">
              <a:xfrm>
                <a:off x="4516" y="1841"/>
                <a:ext cx="20" cy="44"/>
              </a:xfrm>
              <a:custGeom>
                <a:avLst/>
                <a:gdLst/>
                <a:ahLst/>
                <a:cxnLst>
                  <a:cxn ang="0">
                    <a:pos x="9" y="0"/>
                  </a:cxn>
                  <a:cxn ang="0">
                    <a:pos x="5" y="2"/>
                  </a:cxn>
                  <a:cxn ang="0">
                    <a:pos x="2" y="8"/>
                  </a:cxn>
                  <a:cxn ang="0">
                    <a:pos x="0" y="19"/>
                  </a:cxn>
                  <a:cxn ang="0">
                    <a:pos x="0" y="25"/>
                  </a:cxn>
                  <a:cxn ang="0">
                    <a:pos x="2" y="35"/>
                  </a:cxn>
                  <a:cxn ang="0">
                    <a:pos x="5" y="42"/>
                  </a:cxn>
                  <a:cxn ang="0">
                    <a:pos x="9" y="44"/>
                  </a:cxn>
                  <a:cxn ang="0">
                    <a:pos x="12" y="44"/>
                  </a:cxn>
                  <a:cxn ang="0">
                    <a:pos x="16" y="42"/>
                  </a:cxn>
                  <a:cxn ang="0">
                    <a:pos x="19" y="35"/>
                  </a:cxn>
                  <a:cxn ang="0">
                    <a:pos x="20" y="25"/>
                  </a:cxn>
                  <a:cxn ang="0">
                    <a:pos x="20" y="19"/>
                  </a:cxn>
                  <a:cxn ang="0">
                    <a:pos x="19" y="8"/>
                  </a:cxn>
                  <a:cxn ang="0">
                    <a:pos x="16" y="2"/>
                  </a:cxn>
                  <a:cxn ang="0">
                    <a:pos x="12" y="0"/>
                  </a:cxn>
                  <a:cxn ang="0">
                    <a:pos x="9" y="0"/>
                  </a:cxn>
                </a:cxnLst>
                <a:rect l="0" t="0" r="r" b="b"/>
                <a:pathLst>
                  <a:path w="20" h="44">
                    <a:moveTo>
                      <a:pt x="9" y="0"/>
                    </a:moveTo>
                    <a:lnTo>
                      <a:pt x="5" y="2"/>
                    </a:lnTo>
                    <a:lnTo>
                      <a:pt x="2" y="8"/>
                    </a:lnTo>
                    <a:lnTo>
                      <a:pt x="0" y="19"/>
                    </a:lnTo>
                    <a:lnTo>
                      <a:pt x="0" y="25"/>
                    </a:lnTo>
                    <a:lnTo>
                      <a:pt x="2" y="35"/>
                    </a:lnTo>
                    <a:lnTo>
                      <a:pt x="5" y="42"/>
                    </a:lnTo>
                    <a:lnTo>
                      <a:pt x="9" y="44"/>
                    </a:lnTo>
                    <a:lnTo>
                      <a:pt x="12" y="44"/>
                    </a:lnTo>
                    <a:lnTo>
                      <a:pt x="16" y="42"/>
                    </a:lnTo>
                    <a:lnTo>
                      <a:pt x="19" y="35"/>
                    </a:lnTo>
                    <a:lnTo>
                      <a:pt x="20" y="25"/>
                    </a:lnTo>
                    <a:lnTo>
                      <a:pt x="20" y="19"/>
                    </a:lnTo>
                    <a:lnTo>
                      <a:pt x="19" y="8"/>
                    </a:lnTo>
                    <a:lnTo>
                      <a:pt x="16" y="2"/>
                    </a:lnTo>
                    <a:lnTo>
                      <a:pt x="12" y="0"/>
                    </a:lnTo>
                    <a:lnTo>
                      <a:pt x="9"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74" name="Freeform 3662"/>
              <p:cNvSpPr>
                <a:spLocks/>
              </p:cNvSpPr>
              <p:nvPr/>
            </p:nvSpPr>
            <p:spPr bwMode="auto">
              <a:xfrm>
                <a:off x="4545" y="1841"/>
                <a:ext cx="20" cy="44"/>
              </a:xfrm>
              <a:custGeom>
                <a:avLst/>
                <a:gdLst/>
                <a:ahLst/>
                <a:cxnLst>
                  <a:cxn ang="0">
                    <a:pos x="8" y="0"/>
                  </a:cxn>
                  <a:cxn ang="0">
                    <a:pos x="4" y="2"/>
                  </a:cxn>
                  <a:cxn ang="0">
                    <a:pos x="1" y="8"/>
                  </a:cxn>
                  <a:cxn ang="0">
                    <a:pos x="0" y="19"/>
                  </a:cxn>
                  <a:cxn ang="0">
                    <a:pos x="0" y="25"/>
                  </a:cxn>
                  <a:cxn ang="0">
                    <a:pos x="1" y="35"/>
                  </a:cxn>
                  <a:cxn ang="0">
                    <a:pos x="4" y="42"/>
                  </a:cxn>
                  <a:cxn ang="0">
                    <a:pos x="8" y="44"/>
                  </a:cxn>
                  <a:cxn ang="0">
                    <a:pos x="11" y="44"/>
                  </a:cxn>
                  <a:cxn ang="0">
                    <a:pos x="15" y="42"/>
                  </a:cxn>
                  <a:cxn ang="0">
                    <a:pos x="18" y="35"/>
                  </a:cxn>
                  <a:cxn ang="0">
                    <a:pos x="20" y="25"/>
                  </a:cxn>
                  <a:cxn ang="0">
                    <a:pos x="20" y="19"/>
                  </a:cxn>
                  <a:cxn ang="0">
                    <a:pos x="18" y="8"/>
                  </a:cxn>
                  <a:cxn ang="0">
                    <a:pos x="15" y="2"/>
                  </a:cxn>
                  <a:cxn ang="0">
                    <a:pos x="11" y="0"/>
                  </a:cxn>
                  <a:cxn ang="0">
                    <a:pos x="8" y="0"/>
                  </a:cxn>
                </a:cxnLst>
                <a:rect l="0" t="0" r="r" b="b"/>
                <a:pathLst>
                  <a:path w="20" h="44">
                    <a:moveTo>
                      <a:pt x="8" y="0"/>
                    </a:moveTo>
                    <a:lnTo>
                      <a:pt x="4" y="2"/>
                    </a:lnTo>
                    <a:lnTo>
                      <a:pt x="1" y="8"/>
                    </a:lnTo>
                    <a:lnTo>
                      <a:pt x="0" y="19"/>
                    </a:lnTo>
                    <a:lnTo>
                      <a:pt x="0" y="25"/>
                    </a:lnTo>
                    <a:lnTo>
                      <a:pt x="1" y="35"/>
                    </a:lnTo>
                    <a:lnTo>
                      <a:pt x="4" y="42"/>
                    </a:lnTo>
                    <a:lnTo>
                      <a:pt x="8" y="44"/>
                    </a:lnTo>
                    <a:lnTo>
                      <a:pt x="11" y="44"/>
                    </a:lnTo>
                    <a:lnTo>
                      <a:pt x="15" y="42"/>
                    </a:lnTo>
                    <a:lnTo>
                      <a:pt x="18" y="35"/>
                    </a:lnTo>
                    <a:lnTo>
                      <a:pt x="20" y="25"/>
                    </a:lnTo>
                    <a:lnTo>
                      <a:pt x="20" y="19"/>
                    </a:lnTo>
                    <a:lnTo>
                      <a:pt x="18" y="8"/>
                    </a:lnTo>
                    <a:lnTo>
                      <a:pt x="15" y="2"/>
                    </a:lnTo>
                    <a:lnTo>
                      <a:pt x="11" y="0"/>
                    </a:lnTo>
                    <a:lnTo>
                      <a:pt x="8"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73" name="Freeform 3661"/>
              <p:cNvSpPr>
                <a:spLocks/>
              </p:cNvSpPr>
              <p:nvPr/>
            </p:nvSpPr>
            <p:spPr bwMode="auto">
              <a:xfrm>
                <a:off x="4577" y="1841"/>
                <a:ext cx="7" cy="44"/>
              </a:xfrm>
              <a:custGeom>
                <a:avLst/>
                <a:gdLst/>
                <a:ahLst/>
                <a:cxnLst>
                  <a:cxn ang="0">
                    <a:pos x="0" y="0"/>
                  </a:cxn>
                  <a:cxn ang="0">
                    <a:pos x="0" y="35"/>
                  </a:cxn>
                  <a:cxn ang="0">
                    <a:pos x="2" y="42"/>
                  </a:cxn>
                  <a:cxn ang="0">
                    <a:pos x="5" y="44"/>
                  </a:cxn>
                  <a:cxn ang="0">
                    <a:pos x="7" y="44"/>
                  </a:cxn>
                </a:cxnLst>
                <a:rect l="0" t="0" r="r" b="b"/>
                <a:pathLst>
                  <a:path w="7" h="44">
                    <a:moveTo>
                      <a:pt x="0" y="0"/>
                    </a:moveTo>
                    <a:lnTo>
                      <a:pt x="0" y="35"/>
                    </a:lnTo>
                    <a:lnTo>
                      <a:pt x="2" y="42"/>
                    </a:lnTo>
                    <a:lnTo>
                      <a:pt x="5" y="44"/>
                    </a:lnTo>
                    <a:lnTo>
                      <a:pt x="7" y="4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72" name="Line 3660"/>
              <p:cNvSpPr>
                <a:spLocks noChangeShapeType="1"/>
              </p:cNvSpPr>
              <p:nvPr/>
            </p:nvSpPr>
            <p:spPr bwMode="auto">
              <a:xfrm>
                <a:off x="4573" y="1855"/>
                <a:ext cx="10"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71" name="Line 3659"/>
              <p:cNvSpPr>
                <a:spLocks noChangeShapeType="1"/>
              </p:cNvSpPr>
              <p:nvPr/>
            </p:nvSpPr>
            <p:spPr bwMode="auto">
              <a:xfrm flipH="1">
                <a:off x="4597" y="1837"/>
                <a:ext cx="20" cy="5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70" name="Line 3658"/>
              <p:cNvSpPr>
                <a:spLocks noChangeShapeType="1"/>
              </p:cNvSpPr>
              <p:nvPr/>
            </p:nvSpPr>
            <p:spPr bwMode="auto">
              <a:xfrm>
                <a:off x="4638" y="1841"/>
                <a:ext cx="1" cy="4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69" name="Freeform 3657"/>
              <p:cNvSpPr>
                <a:spLocks/>
              </p:cNvSpPr>
              <p:nvPr/>
            </p:nvSpPr>
            <p:spPr bwMode="auto">
              <a:xfrm>
                <a:off x="4621" y="1855"/>
                <a:ext cx="17" cy="30"/>
              </a:xfrm>
              <a:custGeom>
                <a:avLst/>
                <a:gdLst/>
                <a:ahLst/>
                <a:cxnLst>
                  <a:cxn ang="0">
                    <a:pos x="17" y="7"/>
                  </a:cxn>
                  <a:cxn ang="0">
                    <a:pos x="15" y="2"/>
                  </a:cxn>
                  <a:cxn ang="0">
                    <a:pos x="12" y="0"/>
                  </a:cxn>
                  <a:cxn ang="0">
                    <a:pos x="7" y="0"/>
                  </a:cxn>
                  <a:cxn ang="0">
                    <a:pos x="5" y="2"/>
                  </a:cxn>
                  <a:cxn ang="0">
                    <a:pos x="2" y="7"/>
                  </a:cxn>
                  <a:cxn ang="0">
                    <a:pos x="0" y="13"/>
                  </a:cxn>
                  <a:cxn ang="0">
                    <a:pos x="0" y="17"/>
                  </a:cxn>
                  <a:cxn ang="0">
                    <a:pos x="2" y="23"/>
                  </a:cxn>
                  <a:cxn ang="0">
                    <a:pos x="5" y="28"/>
                  </a:cxn>
                  <a:cxn ang="0">
                    <a:pos x="7" y="30"/>
                  </a:cxn>
                  <a:cxn ang="0">
                    <a:pos x="12" y="30"/>
                  </a:cxn>
                  <a:cxn ang="0">
                    <a:pos x="15" y="28"/>
                  </a:cxn>
                  <a:cxn ang="0">
                    <a:pos x="17" y="23"/>
                  </a:cxn>
                </a:cxnLst>
                <a:rect l="0" t="0" r="r" b="b"/>
                <a:pathLst>
                  <a:path w="17" h="30">
                    <a:moveTo>
                      <a:pt x="17" y="7"/>
                    </a:moveTo>
                    <a:lnTo>
                      <a:pt x="15" y="2"/>
                    </a:lnTo>
                    <a:lnTo>
                      <a:pt x="12" y="0"/>
                    </a:lnTo>
                    <a:lnTo>
                      <a:pt x="7" y="0"/>
                    </a:lnTo>
                    <a:lnTo>
                      <a:pt x="5" y="2"/>
                    </a:lnTo>
                    <a:lnTo>
                      <a:pt x="2" y="7"/>
                    </a:lnTo>
                    <a:lnTo>
                      <a:pt x="0" y="13"/>
                    </a:lnTo>
                    <a:lnTo>
                      <a:pt x="0" y="17"/>
                    </a:lnTo>
                    <a:lnTo>
                      <a:pt x="2" y="23"/>
                    </a:lnTo>
                    <a:lnTo>
                      <a:pt x="5" y="28"/>
                    </a:lnTo>
                    <a:lnTo>
                      <a:pt x="7" y="30"/>
                    </a:lnTo>
                    <a:lnTo>
                      <a:pt x="12" y="30"/>
                    </a:lnTo>
                    <a:lnTo>
                      <a:pt x="15" y="28"/>
                    </a:lnTo>
                    <a:lnTo>
                      <a:pt x="17" y="2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68" name="Line 3656"/>
              <p:cNvSpPr>
                <a:spLocks noChangeShapeType="1"/>
              </p:cNvSpPr>
              <p:nvPr/>
            </p:nvSpPr>
            <p:spPr bwMode="auto">
              <a:xfrm flipV="1">
                <a:off x="4667" y="1841"/>
                <a:ext cx="20" cy="4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67" name="Line 3655"/>
              <p:cNvSpPr>
                <a:spLocks noChangeShapeType="1"/>
              </p:cNvSpPr>
              <p:nvPr/>
            </p:nvSpPr>
            <p:spPr bwMode="auto">
              <a:xfrm>
                <a:off x="4667" y="1841"/>
                <a:ext cx="20" cy="4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66" name="Freeform 3654"/>
              <p:cNvSpPr>
                <a:spLocks/>
              </p:cNvSpPr>
              <p:nvPr/>
            </p:nvSpPr>
            <p:spPr bwMode="auto">
              <a:xfrm>
                <a:off x="4695" y="1841"/>
                <a:ext cx="21" cy="29"/>
              </a:xfrm>
              <a:custGeom>
                <a:avLst/>
                <a:gdLst/>
                <a:ahLst/>
                <a:cxnLst>
                  <a:cxn ang="0">
                    <a:pos x="14" y="0"/>
                  </a:cxn>
                  <a:cxn ang="0">
                    <a:pos x="0" y="29"/>
                  </a:cxn>
                  <a:cxn ang="0">
                    <a:pos x="21" y="29"/>
                  </a:cxn>
                </a:cxnLst>
                <a:rect l="0" t="0" r="r" b="b"/>
                <a:pathLst>
                  <a:path w="21" h="29">
                    <a:moveTo>
                      <a:pt x="14" y="0"/>
                    </a:moveTo>
                    <a:lnTo>
                      <a:pt x="0" y="29"/>
                    </a:lnTo>
                    <a:lnTo>
                      <a:pt x="21"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65" name="Line 3653"/>
              <p:cNvSpPr>
                <a:spLocks noChangeShapeType="1"/>
              </p:cNvSpPr>
              <p:nvPr/>
            </p:nvSpPr>
            <p:spPr bwMode="auto">
              <a:xfrm>
                <a:off x="4709" y="1841"/>
                <a:ext cx="1" cy="4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64" name="Freeform 3652"/>
              <p:cNvSpPr>
                <a:spLocks/>
              </p:cNvSpPr>
              <p:nvPr/>
            </p:nvSpPr>
            <p:spPr bwMode="auto">
              <a:xfrm>
                <a:off x="4100" y="1924"/>
                <a:ext cx="17" cy="39"/>
              </a:xfrm>
              <a:custGeom>
                <a:avLst/>
                <a:gdLst/>
                <a:ahLst/>
                <a:cxnLst>
                  <a:cxn ang="0">
                    <a:pos x="1" y="10"/>
                  </a:cxn>
                  <a:cxn ang="0">
                    <a:pos x="1" y="8"/>
                  </a:cxn>
                  <a:cxn ang="0">
                    <a:pos x="2" y="4"/>
                  </a:cxn>
                  <a:cxn ang="0">
                    <a:pos x="3" y="2"/>
                  </a:cxn>
                  <a:cxn ang="0">
                    <a:pos x="6" y="0"/>
                  </a:cxn>
                  <a:cxn ang="0">
                    <a:pos x="11" y="0"/>
                  </a:cxn>
                  <a:cxn ang="0">
                    <a:pos x="13" y="2"/>
                  </a:cxn>
                  <a:cxn ang="0">
                    <a:pos x="15" y="4"/>
                  </a:cxn>
                  <a:cxn ang="0">
                    <a:pos x="16" y="8"/>
                  </a:cxn>
                  <a:cxn ang="0">
                    <a:pos x="16" y="11"/>
                  </a:cxn>
                  <a:cxn ang="0">
                    <a:pos x="15" y="15"/>
                  </a:cxn>
                  <a:cxn ang="0">
                    <a:pos x="12" y="21"/>
                  </a:cxn>
                  <a:cxn ang="0">
                    <a:pos x="0" y="39"/>
                  </a:cxn>
                  <a:cxn ang="0">
                    <a:pos x="17" y="39"/>
                  </a:cxn>
                </a:cxnLst>
                <a:rect l="0" t="0" r="r" b="b"/>
                <a:pathLst>
                  <a:path w="17" h="39">
                    <a:moveTo>
                      <a:pt x="1" y="10"/>
                    </a:moveTo>
                    <a:lnTo>
                      <a:pt x="1" y="8"/>
                    </a:lnTo>
                    <a:lnTo>
                      <a:pt x="2" y="4"/>
                    </a:lnTo>
                    <a:lnTo>
                      <a:pt x="3" y="2"/>
                    </a:lnTo>
                    <a:lnTo>
                      <a:pt x="6" y="0"/>
                    </a:lnTo>
                    <a:lnTo>
                      <a:pt x="11" y="0"/>
                    </a:lnTo>
                    <a:lnTo>
                      <a:pt x="13" y="2"/>
                    </a:lnTo>
                    <a:lnTo>
                      <a:pt x="15" y="4"/>
                    </a:lnTo>
                    <a:lnTo>
                      <a:pt x="16" y="8"/>
                    </a:lnTo>
                    <a:lnTo>
                      <a:pt x="16" y="11"/>
                    </a:lnTo>
                    <a:lnTo>
                      <a:pt x="15" y="15"/>
                    </a:lnTo>
                    <a:lnTo>
                      <a:pt x="12" y="21"/>
                    </a:lnTo>
                    <a:lnTo>
                      <a:pt x="0" y="39"/>
                    </a:lnTo>
                    <a:lnTo>
                      <a:pt x="17"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63" name="Freeform 3651"/>
              <p:cNvSpPr>
                <a:spLocks/>
              </p:cNvSpPr>
              <p:nvPr/>
            </p:nvSpPr>
            <p:spPr bwMode="auto">
              <a:xfrm>
                <a:off x="4087" y="1919"/>
                <a:ext cx="51" cy="53"/>
              </a:xfrm>
              <a:custGeom>
                <a:avLst/>
                <a:gdLst/>
                <a:ahLst/>
                <a:cxnLst>
                  <a:cxn ang="0">
                    <a:pos x="51" y="24"/>
                  </a:cxn>
                  <a:cxn ang="0">
                    <a:pos x="50" y="20"/>
                  </a:cxn>
                  <a:cxn ang="0">
                    <a:pos x="49" y="16"/>
                  </a:cxn>
                  <a:cxn ang="0">
                    <a:pos x="46" y="12"/>
                  </a:cxn>
                  <a:cxn ang="0">
                    <a:pos x="43" y="8"/>
                  </a:cxn>
                  <a:cxn ang="0">
                    <a:pos x="40" y="5"/>
                  </a:cxn>
                  <a:cxn ang="0">
                    <a:pos x="36" y="3"/>
                  </a:cxn>
                  <a:cxn ang="0">
                    <a:pos x="32" y="1"/>
                  </a:cxn>
                  <a:cxn ang="0">
                    <a:pos x="28" y="0"/>
                  </a:cxn>
                  <a:cxn ang="0">
                    <a:pos x="23" y="0"/>
                  </a:cxn>
                  <a:cxn ang="0">
                    <a:pos x="19" y="1"/>
                  </a:cxn>
                  <a:cxn ang="0">
                    <a:pos x="15" y="3"/>
                  </a:cxn>
                  <a:cxn ang="0">
                    <a:pos x="11" y="5"/>
                  </a:cxn>
                  <a:cxn ang="0">
                    <a:pos x="7" y="8"/>
                  </a:cxn>
                  <a:cxn ang="0">
                    <a:pos x="4" y="12"/>
                  </a:cxn>
                  <a:cxn ang="0">
                    <a:pos x="2" y="16"/>
                  </a:cxn>
                  <a:cxn ang="0">
                    <a:pos x="1" y="20"/>
                  </a:cxn>
                  <a:cxn ang="0">
                    <a:pos x="0" y="24"/>
                  </a:cxn>
                  <a:cxn ang="0">
                    <a:pos x="0" y="29"/>
                  </a:cxn>
                  <a:cxn ang="0">
                    <a:pos x="1" y="33"/>
                  </a:cxn>
                  <a:cxn ang="0">
                    <a:pos x="2" y="38"/>
                  </a:cxn>
                  <a:cxn ang="0">
                    <a:pos x="4" y="42"/>
                  </a:cxn>
                  <a:cxn ang="0">
                    <a:pos x="7" y="45"/>
                  </a:cxn>
                  <a:cxn ang="0">
                    <a:pos x="11" y="48"/>
                  </a:cxn>
                  <a:cxn ang="0">
                    <a:pos x="15" y="51"/>
                  </a:cxn>
                  <a:cxn ang="0">
                    <a:pos x="19" y="52"/>
                  </a:cxn>
                  <a:cxn ang="0">
                    <a:pos x="23" y="53"/>
                  </a:cxn>
                  <a:cxn ang="0">
                    <a:pos x="28" y="53"/>
                  </a:cxn>
                  <a:cxn ang="0">
                    <a:pos x="32" y="52"/>
                  </a:cxn>
                  <a:cxn ang="0">
                    <a:pos x="36" y="51"/>
                  </a:cxn>
                  <a:cxn ang="0">
                    <a:pos x="40" y="48"/>
                  </a:cxn>
                  <a:cxn ang="0">
                    <a:pos x="43" y="45"/>
                  </a:cxn>
                  <a:cxn ang="0">
                    <a:pos x="46" y="42"/>
                  </a:cxn>
                  <a:cxn ang="0">
                    <a:pos x="49" y="38"/>
                  </a:cxn>
                  <a:cxn ang="0">
                    <a:pos x="50" y="33"/>
                  </a:cxn>
                  <a:cxn ang="0">
                    <a:pos x="51" y="29"/>
                  </a:cxn>
                </a:cxnLst>
                <a:rect l="0" t="0" r="r" b="b"/>
                <a:pathLst>
                  <a:path w="51" h="53">
                    <a:moveTo>
                      <a:pt x="51" y="27"/>
                    </a:moveTo>
                    <a:lnTo>
                      <a:pt x="51" y="24"/>
                    </a:lnTo>
                    <a:lnTo>
                      <a:pt x="51" y="22"/>
                    </a:lnTo>
                    <a:lnTo>
                      <a:pt x="50" y="20"/>
                    </a:lnTo>
                    <a:lnTo>
                      <a:pt x="49" y="18"/>
                    </a:lnTo>
                    <a:lnTo>
                      <a:pt x="49" y="16"/>
                    </a:lnTo>
                    <a:lnTo>
                      <a:pt x="48" y="14"/>
                    </a:lnTo>
                    <a:lnTo>
                      <a:pt x="46" y="12"/>
                    </a:lnTo>
                    <a:lnTo>
                      <a:pt x="45" y="10"/>
                    </a:lnTo>
                    <a:lnTo>
                      <a:pt x="43" y="8"/>
                    </a:lnTo>
                    <a:lnTo>
                      <a:pt x="42" y="7"/>
                    </a:lnTo>
                    <a:lnTo>
                      <a:pt x="40" y="5"/>
                    </a:lnTo>
                    <a:lnTo>
                      <a:pt x="38" y="4"/>
                    </a:lnTo>
                    <a:lnTo>
                      <a:pt x="36" y="3"/>
                    </a:lnTo>
                    <a:lnTo>
                      <a:pt x="34" y="2"/>
                    </a:lnTo>
                    <a:lnTo>
                      <a:pt x="32" y="1"/>
                    </a:lnTo>
                    <a:lnTo>
                      <a:pt x="30" y="1"/>
                    </a:lnTo>
                    <a:lnTo>
                      <a:pt x="28" y="0"/>
                    </a:lnTo>
                    <a:lnTo>
                      <a:pt x="25" y="0"/>
                    </a:lnTo>
                    <a:lnTo>
                      <a:pt x="23" y="0"/>
                    </a:lnTo>
                    <a:lnTo>
                      <a:pt x="21" y="1"/>
                    </a:lnTo>
                    <a:lnTo>
                      <a:pt x="19" y="1"/>
                    </a:lnTo>
                    <a:lnTo>
                      <a:pt x="17" y="2"/>
                    </a:lnTo>
                    <a:lnTo>
                      <a:pt x="15" y="3"/>
                    </a:lnTo>
                    <a:lnTo>
                      <a:pt x="13" y="4"/>
                    </a:lnTo>
                    <a:lnTo>
                      <a:pt x="11" y="5"/>
                    </a:lnTo>
                    <a:lnTo>
                      <a:pt x="9" y="7"/>
                    </a:lnTo>
                    <a:lnTo>
                      <a:pt x="7" y="8"/>
                    </a:lnTo>
                    <a:lnTo>
                      <a:pt x="6" y="10"/>
                    </a:lnTo>
                    <a:lnTo>
                      <a:pt x="4" y="12"/>
                    </a:lnTo>
                    <a:lnTo>
                      <a:pt x="3" y="14"/>
                    </a:lnTo>
                    <a:lnTo>
                      <a:pt x="2" y="16"/>
                    </a:lnTo>
                    <a:lnTo>
                      <a:pt x="1" y="18"/>
                    </a:lnTo>
                    <a:lnTo>
                      <a:pt x="1" y="20"/>
                    </a:lnTo>
                    <a:lnTo>
                      <a:pt x="0" y="22"/>
                    </a:lnTo>
                    <a:lnTo>
                      <a:pt x="0" y="24"/>
                    </a:lnTo>
                    <a:lnTo>
                      <a:pt x="0" y="27"/>
                    </a:lnTo>
                    <a:lnTo>
                      <a:pt x="0" y="29"/>
                    </a:lnTo>
                    <a:lnTo>
                      <a:pt x="0" y="31"/>
                    </a:lnTo>
                    <a:lnTo>
                      <a:pt x="1" y="33"/>
                    </a:lnTo>
                    <a:lnTo>
                      <a:pt x="1" y="36"/>
                    </a:lnTo>
                    <a:lnTo>
                      <a:pt x="2" y="38"/>
                    </a:lnTo>
                    <a:lnTo>
                      <a:pt x="3" y="40"/>
                    </a:lnTo>
                    <a:lnTo>
                      <a:pt x="4" y="42"/>
                    </a:lnTo>
                    <a:lnTo>
                      <a:pt x="6" y="44"/>
                    </a:lnTo>
                    <a:lnTo>
                      <a:pt x="7" y="45"/>
                    </a:lnTo>
                    <a:lnTo>
                      <a:pt x="9" y="47"/>
                    </a:lnTo>
                    <a:lnTo>
                      <a:pt x="11" y="48"/>
                    </a:lnTo>
                    <a:lnTo>
                      <a:pt x="13" y="49"/>
                    </a:lnTo>
                    <a:lnTo>
                      <a:pt x="15" y="51"/>
                    </a:lnTo>
                    <a:lnTo>
                      <a:pt x="17" y="52"/>
                    </a:lnTo>
                    <a:lnTo>
                      <a:pt x="19" y="52"/>
                    </a:lnTo>
                    <a:lnTo>
                      <a:pt x="21" y="53"/>
                    </a:lnTo>
                    <a:lnTo>
                      <a:pt x="23" y="53"/>
                    </a:lnTo>
                    <a:lnTo>
                      <a:pt x="25" y="53"/>
                    </a:lnTo>
                    <a:lnTo>
                      <a:pt x="28" y="53"/>
                    </a:lnTo>
                    <a:lnTo>
                      <a:pt x="30" y="53"/>
                    </a:lnTo>
                    <a:lnTo>
                      <a:pt x="32" y="52"/>
                    </a:lnTo>
                    <a:lnTo>
                      <a:pt x="34" y="52"/>
                    </a:lnTo>
                    <a:lnTo>
                      <a:pt x="36" y="51"/>
                    </a:lnTo>
                    <a:lnTo>
                      <a:pt x="38" y="49"/>
                    </a:lnTo>
                    <a:lnTo>
                      <a:pt x="40" y="48"/>
                    </a:lnTo>
                    <a:lnTo>
                      <a:pt x="42" y="47"/>
                    </a:lnTo>
                    <a:lnTo>
                      <a:pt x="43" y="45"/>
                    </a:lnTo>
                    <a:lnTo>
                      <a:pt x="45" y="44"/>
                    </a:lnTo>
                    <a:lnTo>
                      <a:pt x="46" y="42"/>
                    </a:lnTo>
                    <a:lnTo>
                      <a:pt x="48" y="40"/>
                    </a:lnTo>
                    <a:lnTo>
                      <a:pt x="49" y="38"/>
                    </a:lnTo>
                    <a:lnTo>
                      <a:pt x="49" y="36"/>
                    </a:lnTo>
                    <a:lnTo>
                      <a:pt x="50" y="33"/>
                    </a:lnTo>
                    <a:lnTo>
                      <a:pt x="51" y="31"/>
                    </a:lnTo>
                    <a:lnTo>
                      <a:pt x="51" y="29"/>
                    </a:lnTo>
                    <a:lnTo>
                      <a:pt x="51" y="27"/>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62" name="Freeform 3650"/>
              <p:cNvSpPr>
                <a:spLocks/>
              </p:cNvSpPr>
              <p:nvPr/>
            </p:nvSpPr>
            <p:spPr bwMode="auto">
              <a:xfrm>
                <a:off x="4160" y="1927"/>
                <a:ext cx="20" cy="44"/>
              </a:xfrm>
              <a:custGeom>
                <a:avLst/>
                <a:gdLst/>
                <a:ahLst/>
                <a:cxnLst>
                  <a:cxn ang="0">
                    <a:pos x="0" y="44"/>
                  </a:cxn>
                  <a:cxn ang="0">
                    <a:pos x="0" y="0"/>
                  </a:cxn>
                  <a:cxn ang="0">
                    <a:pos x="13" y="0"/>
                  </a:cxn>
                  <a:cxn ang="0">
                    <a:pos x="17" y="2"/>
                  </a:cxn>
                  <a:cxn ang="0">
                    <a:pos x="18" y="4"/>
                  </a:cxn>
                  <a:cxn ang="0">
                    <a:pos x="20" y="8"/>
                  </a:cxn>
                  <a:cxn ang="0">
                    <a:pos x="20" y="12"/>
                  </a:cxn>
                  <a:cxn ang="0">
                    <a:pos x="18" y="16"/>
                  </a:cxn>
                  <a:cxn ang="0">
                    <a:pos x="17" y="19"/>
                  </a:cxn>
                  <a:cxn ang="0">
                    <a:pos x="13" y="21"/>
                  </a:cxn>
                  <a:cxn ang="0">
                    <a:pos x="0" y="21"/>
                  </a:cxn>
                </a:cxnLst>
                <a:rect l="0" t="0" r="r" b="b"/>
                <a:pathLst>
                  <a:path w="20" h="44">
                    <a:moveTo>
                      <a:pt x="0" y="44"/>
                    </a:moveTo>
                    <a:lnTo>
                      <a:pt x="0" y="0"/>
                    </a:lnTo>
                    <a:lnTo>
                      <a:pt x="13" y="0"/>
                    </a:lnTo>
                    <a:lnTo>
                      <a:pt x="17" y="2"/>
                    </a:lnTo>
                    <a:lnTo>
                      <a:pt x="18" y="4"/>
                    </a:lnTo>
                    <a:lnTo>
                      <a:pt x="20" y="8"/>
                    </a:lnTo>
                    <a:lnTo>
                      <a:pt x="20" y="12"/>
                    </a:lnTo>
                    <a:lnTo>
                      <a:pt x="18" y="16"/>
                    </a:lnTo>
                    <a:lnTo>
                      <a:pt x="17" y="19"/>
                    </a:lnTo>
                    <a:lnTo>
                      <a:pt x="13" y="21"/>
                    </a:lnTo>
                    <a:lnTo>
                      <a:pt x="0" y="2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61" name="Line 3649"/>
              <p:cNvSpPr>
                <a:spLocks noChangeShapeType="1"/>
              </p:cNvSpPr>
              <p:nvPr/>
            </p:nvSpPr>
            <p:spPr bwMode="auto">
              <a:xfrm>
                <a:off x="4170" y="1948"/>
                <a:ext cx="10" cy="2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60" name="Freeform 3648"/>
              <p:cNvSpPr>
                <a:spLocks/>
              </p:cNvSpPr>
              <p:nvPr/>
            </p:nvSpPr>
            <p:spPr bwMode="auto">
              <a:xfrm>
                <a:off x="4190" y="1927"/>
                <a:ext cx="20" cy="44"/>
              </a:xfrm>
              <a:custGeom>
                <a:avLst/>
                <a:gdLst/>
                <a:ahLst/>
                <a:cxnLst>
                  <a:cxn ang="0">
                    <a:pos x="0" y="44"/>
                  </a:cxn>
                  <a:cxn ang="0">
                    <a:pos x="0" y="0"/>
                  </a:cxn>
                  <a:cxn ang="0">
                    <a:pos x="10" y="0"/>
                  </a:cxn>
                  <a:cxn ang="0">
                    <a:pos x="14" y="2"/>
                  </a:cxn>
                  <a:cxn ang="0">
                    <a:pos x="17" y="6"/>
                  </a:cxn>
                  <a:cxn ang="0">
                    <a:pos x="18" y="10"/>
                  </a:cxn>
                  <a:cxn ang="0">
                    <a:pos x="20" y="16"/>
                  </a:cxn>
                  <a:cxn ang="0">
                    <a:pos x="20" y="27"/>
                  </a:cxn>
                  <a:cxn ang="0">
                    <a:pos x="18" y="33"/>
                  </a:cxn>
                  <a:cxn ang="0">
                    <a:pos x="17" y="37"/>
                  </a:cxn>
                  <a:cxn ang="0">
                    <a:pos x="14" y="41"/>
                  </a:cxn>
                  <a:cxn ang="0">
                    <a:pos x="10" y="44"/>
                  </a:cxn>
                  <a:cxn ang="0">
                    <a:pos x="0" y="44"/>
                  </a:cxn>
                </a:cxnLst>
                <a:rect l="0" t="0" r="r" b="b"/>
                <a:pathLst>
                  <a:path w="20" h="44">
                    <a:moveTo>
                      <a:pt x="0" y="44"/>
                    </a:moveTo>
                    <a:lnTo>
                      <a:pt x="0" y="0"/>
                    </a:lnTo>
                    <a:lnTo>
                      <a:pt x="10" y="0"/>
                    </a:lnTo>
                    <a:lnTo>
                      <a:pt x="14" y="2"/>
                    </a:lnTo>
                    <a:lnTo>
                      <a:pt x="17" y="6"/>
                    </a:lnTo>
                    <a:lnTo>
                      <a:pt x="18" y="10"/>
                    </a:lnTo>
                    <a:lnTo>
                      <a:pt x="20" y="16"/>
                    </a:lnTo>
                    <a:lnTo>
                      <a:pt x="20" y="27"/>
                    </a:lnTo>
                    <a:lnTo>
                      <a:pt x="18" y="33"/>
                    </a:lnTo>
                    <a:lnTo>
                      <a:pt x="17" y="37"/>
                    </a:lnTo>
                    <a:lnTo>
                      <a:pt x="14" y="41"/>
                    </a:lnTo>
                    <a:lnTo>
                      <a:pt x="10" y="44"/>
                    </a:lnTo>
                    <a:lnTo>
                      <a:pt x="0" y="44"/>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59" name="Freeform 3647"/>
              <p:cNvSpPr>
                <a:spLocks/>
              </p:cNvSpPr>
              <p:nvPr/>
            </p:nvSpPr>
            <p:spPr bwMode="auto">
              <a:xfrm>
                <a:off x="4219" y="1927"/>
                <a:ext cx="19" cy="44"/>
              </a:xfrm>
              <a:custGeom>
                <a:avLst/>
                <a:gdLst/>
                <a:ahLst/>
                <a:cxnLst>
                  <a:cxn ang="0">
                    <a:pos x="0" y="44"/>
                  </a:cxn>
                  <a:cxn ang="0">
                    <a:pos x="0" y="0"/>
                  </a:cxn>
                  <a:cxn ang="0">
                    <a:pos x="19" y="0"/>
                  </a:cxn>
                </a:cxnLst>
                <a:rect l="0" t="0" r="r" b="b"/>
                <a:pathLst>
                  <a:path w="19" h="44">
                    <a:moveTo>
                      <a:pt x="0" y="44"/>
                    </a:moveTo>
                    <a:lnTo>
                      <a:pt x="0" y="0"/>
                    </a:lnTo>
                    <a:lnTo>
                      <a:pt x="19"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58" name="Line 3646"/>
              <p:cNvSpPr>
                <a:spLocks noChangeShapeType="1"/>
              </p:cNvSpPr>
              <p:nvPr/>
            </p:nvSpPr>
            <p:spPr bwMode="auto">
              <a:xfrm>
                <a:off x="4219" y="1948"/>
                <a:ext cx="1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57" name="Freeform 3645"/>
              <p:cNvSpPr>
                <a:spLocks/>
              </p:cNvSpPr>
              <p:nvPr/>
            </p:nvSpPr>
            <p:spPr bwMode="auto">
              <a:xfrm>
                <a:off x="4252" y="1931"/>
                <a:ext cx="2" cy="7"/>
              </a:xfrm>
              <a:custGeom>
                <a:avLst/>
                <a:gdLst/>
                <a:ahLst/>
                <a:cxnLst>
                  <a:cxn ang="0">
                    <a:pos x="0" y="0"/>
                  </a:cxn>
                  <a:cxn ang="0">
                    <a:pos x="2" y="4"/>
                  </a:cxn>
                  <a:cxn ang="0">
                    <a:pos x="2" y="5"/>
                  </a:cxn>
                  <a:cxn ang="0">
                    <a:pos x="2" y="7"/>
                  </a:cxn>
                </a:cxnLst>
                <a:rect l="0" t="0" r="r" b="b"/>
                <a:pathLst>
                  <a:path w="2" h="7">
                    <a:moveTo>
                      <a:pt x="0" y="0"/>
                    </a:moveTo>
                    <a:lnTo>
                      <a:pt x="2" y="4"/>
                    </a:lnTo>
                    <a:lnTo>
                      <a:pt x="2" y="5"/>
                    </a:lnTo>
                    <a:lnTo>
                      <a:pt x="2"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56" name="Freeform 3644"/>
              <p:cNvSpPr>
                <a:spLocks/>
              </p:cNvSpPr>
              <p:nvPr/>
            </p:nvSpPr>
            <p:spPr bwMode="auto">
              <a:xfrm>
                <a:off x="4257" y="1921"/>
                <a:ext cx="1" cy="50"/>
              </a:xfrm>
              <a:custGeom>
                <a:avLst/>
                <a:gdLst/>
                <a:ahLst/>
                <a:cxnLst>
                  <a:cxn ang="0">
                    <a:pos x="0" y="0"/>
                  </a:cxn>
                  <a:cxn ang="0">
                    <a:pos x="1" y="3"/>
                  </a:cxn>
                  <a:cxn ang="0">
                    <a:pos x="1" y="50"/>
                  </a:cxn>
                  <a:cxn ang="0">
                    <a:pos x="0" y="47"/>
                  </a:cxn>
                  <a:cxn ang="0">
                    <a:pos x="1" y="42"/>
                  </a:cxn>
                </a:cxnLst>
                <a:rect l="0" t="0" r="r" b="b"/>
                <a:pathLst>
                  <a:path w="1" h="50">
                    <a:moveTo>
                      <a:pt x="0" y="0"/>
                    </a:moveTo>
                    <a:lnTo>
                      <a:pt x="1" y="3"/>
                    </a:lnTo>
                    <a:lnTo>
                      <a:pt x="1" y="50"/>
                    </a:lnTo>
                    <a:lnTo>
                      <a:pt x="0" y="47"/>
                    </a:lnTo>
                    <a:lnTo>
                      <a:pt x="1" y="4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55" name="Freeform 3643"/>
              <p:cNvSpPr>
                <a:spLocks/>
              </p:cNvSpPr>
              <p:nvPr/>
            </p:nvSpPr>
            <p:spPr bwMode="auto">
              <a:xfrm>
                <a:off x="4259" y="1929"/>
                <a:ext cx="4" cy="13"/>
              </a:xfrm>
              <a:custGeom>
                <a:avLst/>
                <a:gdLst/>
                <a:ahLst/>
                <a:cxnLst>
                  <a:cxn ang="0">
                    <a:pos x="4" y="0"/>
                  </a:cxn>
                  <a:cxn ang="0">
                    <a:pos x="4" y="2"/>
                  </a:cxn>
                  <a:cxn ang="0">
                    <a:pos x="0" y="13"/>
                  </a:cxn>
                </a:cxnLst>
                <a:rect l="0" t="0" r="r" b="b"/>
                <a:pathLst>
                  <a:path w="4" h="13">
                    <a:moveTo>
                      <a:pt x="4" y="0"/>
                    </a:moveTo>
                    <a:lnTo>
                      <a:pt x="4" y="2"/>
                    </a:lnTo>
                    <a:lnTo>
                      <a:pt x="0" y="1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54" name="Freeform 3642"/>
              <p:cNvSpPr>
                <a:spLocks/>
              </p:cNvSpPr>
              <p:nvPr/>
            </p:nvSpPr>
            <p:spPr bwMode="auto">
              <a:xfrm>
                <a:off x="4258" y="1946"/>
                <a:ext cx="4" cy="5"/>
              </a:xfrm>
              <a:custGeom>
                <a:avLst/>
                <a:gdLst/>
                <a:ahLst/>
                <a:cxnLst>
                  <a:cxn ang="0">
                    <a:pos x="0" y="0"/>
                  </a:cxn>
                  <a:cxn ang="0">
                    <a:pos x="3" y="4"/>
                  </a:cxn>
                  <a:cxn ang="0">
                    <a:pos x="4" y="5"/>
                  </a:cxn>
                </a:cxnLst>
                <a:rect l="0" t="0" r="r" b="b"/>
                <a:pathLst>
                  <a:path w="4" h="5">
                    <a:moveTo>
                      <a:pt x="0" y="0"/>
                    </a:moveTo>
                    <a:lnTo>
                      <a:pt x="3" y="4"/>
                    </a:lnTo>
                    <a:lnTo>
                      <a:pt x="4" y="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53" name="Freeform 3641"/>
              <p:cNvSpPr>
                <a:spLocks/>
              </p:cNvSpPr>
              <p:nvPr/>
            </p:nvSpPr>
            <p:spPr bwMode="auto">
              <a:xfrm>
                <a:off x="4247" y="1943"/>
                <a:ext cx="10" cy="19"/>
              </a:xfrm>
              <a:custGeom>
                <a:avLst/>
                <a:gdLst/>
                <a:ahLst/>
                <a:cxnLst>
                  <a:cxn ang="0">
                    <a:pos x="10" y="0"/>
                  </a:cxn>
                  <a:cxn ang="0">
                    <a:pos x="8" y="7"/>
                  </a:cxn>
                  <a:cxn ang="0">
                    <a:pos x="5" y="12"/>
                  </a:cxn>
                  <a:cxn ang="0">
                    <a:pos x="3" y="16"/>
                  </a:cxn>
                  <a:cxn ang="0">
                    <a:pos x="0" y="19"/>
                  </a:cxn>
                </a:cxnLst>
                <a:rect l="0" t="0" r="r" b="b"/>
                <a:pathLst>
                  <a:path w="10" h="19">
                    <a:moveTo>
                      <a:pt x="10" y="0"/>
                    </a:moveTo>
                    <a:lnTo>
                      <a:pt x="8" y="7"/>
                    </a:lnTo>
                    <a:lnTo>
                      <a:pt x="5" y="12"/>
                    </a:lnTo>
                    <a:lnTo>
                      <a:pt x="3" y="16"/>
                    </a:lnTo>
                    <a:lnTo>
                      <a:pt x="0" y="1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52" name="Line 3640"/>
              <p:cNvSpPr>
                <a:spLocks noChangeShapeType="1"/>
              </p:cNvSpPr>
              <p:nvPr/>
            </p:nvSpPr>
            <p:spPr bwMode="auto">
              <a:xfrm flipV="1">
                <a:off x="4249" y="1941"/>
                <a:ext cx="14"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51" name="Freeform 3639"/>
              <p:cNvSpPr>
                <a:spLocks/>
              </p:cNvSpPr>
              <p:nvPr/>
            </p:nvSpPr>
            <p:spPr bwMode="auto">
              <a:xfrm>
                <a:off x="4266" y="1930"/>
                <a:ext cx="2" cy="5"/>
              </a:xfrm>
              <a:custGeom>
                <a:avLst/>
                <a:gdLst/>
                <a:ahLst/>
                <a:cxnLst>
                  <a:cxn ang="0">
                    <a:pos x="0" y="0"/>
                  </a:cxn>
                  <a:cxn ang="0">
                    <a:pos x="2" y="4"/>
                  </a:cxn>
                  <a:cxn ang="0">
                    <a:pos x="2" y="5"/>
                  </a:cxn>
                </a:cxnLst>
                <a:rect l="0" t="0" r="r" b="b"/>
                <a:pathLst>
                  <a:path w="2" h="5">
                    <a:moveTo>
                      <a:pt x="0" y="0"/>
                    </a:moveTo>
                    <a:lnTo>
                      <a:pt x="2" y="4"/>
                    </a:lnTo>
                    <a:lnTo>
                      <a:pt x="2" y="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50" name="Freeform 3638"/>
              <p:cNvSpPr>
                <a:spLocks/>
              </p:cNvSpPr>
              <p:nvPr/>
            </p:nvSpPr>
            <p:spPr bwMode="auto">
              <a:xfrm>
                <a:off x="4265" y="1941"/>
                <a:ext cx="3" cy="7"/>
              </a:xfrm>
              <a:custGeom>
                <a:avLst/>
                <a:gdLst/>
                <a:ahLst/>
                <a:cxnLst>
                  <a:cxn ang="0">
                    <a:pos x="0" y="0"/>
                  </a:cxn>
                  <a:cxn ang="0">
                    <a:pos x="2" y="2"/>
                  </a:cxn>
                  <a:cxn ang="0">
                    <a:pos x="3" y="5"/>
                  </a:cxn>
                  <a:cxn ang="0">
                    <a:pos x="3" y="7"/>
                  </a:cxn>
                </a:cxnLst>
                <a:rect l="0" t="0" r="r" b="b"/>
                <a:pathLst>
                  <a:path w="3" h="7">
                    <a:moveTo>
                      <a:pt x="0" y="0"/>
                    </a:moveTo>
                    <a:lnTo>
                      <a:pt x="2" y="2"/>
                    </a:lnTo>
                    <a:lnTo>
                      <a:pt x="3" y="5"/>
                    </a:lnTo>
                    <a:lnTo>
                      <a:pt x="3"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49" name="Freeform 3637"/>
              <p:cNvSpPr>
                <a:spLocks/>
              </p:cNvSpPr>
              <p:nvPr/>
            </p:nvSpPr>
            <p:spPr bwMode="auto">
              <a:xfrm>
                <a:off x="4272" y="1921"/>
                <a:ext cx="1" cy="53"/>
              </a:xfrm>
              <a:custGeom>
                <a:avLst/>
                <a:gdLst/>
                <a:ahLst/>
                <a:cxnLst>
                  <a:cxn ang="0">
                    <a:pos x="0" y="0"/>
                  </a:cxn>
                  <a:cxn ang="0">
                    <a:pos x="1" y="3"/>
                  </a:cxn>
                  <a:cxn ang="0">
                    <a:pos x="0" y="53"/>
                  </a:cxn>
                  <a:cxn ang="0">
                    <a:pos x="0" y="49"/>
                  </a:cxn>
                  <a:cxn ang="0">
                    <a:pos x="0" y="44"/>
                  </a:cxn>
                </a:cxnLst>
                <a:rect l="0" t="0" r="r" b="b"/>
                <a:pathLst>
                  <a:path w="1" h="53">
                    <a:moveTo>
                      <a:pt x="0" y="0"/>
                    </a:moveTo>
                    <a:lnTo>
                      <a:pt x="1" y="3"/>
                    </a:lnTo>
                    <a:lnTo>
                      <a:pt x="0" y="53"/>
                    </a:lnTo>
                    <a:lnTo>
                      <a:pt x="0" y="49"/>
                    </a:lnTo>
                    <a:lnTo>
                      <a:pt x="0" y="4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48" name="Freeform 3636"/>
              <p:cNvSpPr>
                <a:spLocks/>
              </p:cNvSpPr>
              <p:nvPr/>
            </p:nvSpPr>
            <p:spPr bwMode="auto">
              <a:xfrm>
                <a:off x="4262" y="1950"/>
                <a:ext cx="17" cy="5"/>
              </a:xfrm>
              <a:custGeom>
                <a:avLst/>
                <a:gdLst/>
                <a:ahLst/>
                <a:cxnLst>
                  <a:cxn ang="0">
                    <a:pos x="0" y="5"/>
                  </a:cxn>
                  <a:cxn ang="0">
                    <a:pos x="17" y="0"/>
                  </a:cxn>
                  <a:cxn ang="0">
                    <a:pos x="16" y="0"/>
                  </a:cxn>
                  <a:cxn ang="0">
                    <a:pos x="14" y="1"/>
                  </a:cxn>
                </a:cxnLst>
                <a:rect l="0" t="0" r="r" b="b"/>
                <a:pathLst>
                  <a:path w="17" h="5">
                    <a:moveTo>
                      <a:pt x="0" y="5"/>
                    </a:moveTo>
                    <a:lnTo>
                      <a:pt x="17" y="0"/>
                    </a:lnTo>
                    <a:lnTo>
                      <a:pt x="16" y="0"/>
                    </a:lnTo>
                    <a:lnTo>
                      <a:pt x="14"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47" name="Freeform 3635"/>
              <p:cNvSpPr>
                <a:spLocks/>
              </p:cNvSpPr>
              <p:nvPr/>
            </p:nvSpPr>
            <p:spPr bwMode="auto">
              <a:xfrm>
                <a:off x="4284" y="1922"/>
                <a:ext cx="17" cy="32"/>
              </a:xfrm>
              <a:custGeom>
                <a:avLst/>
                <a:gdLst/>
                <a:ahLst/>
                <a:cxnLst>
                  <a:cxn ang="0">
                    <a:pos x="17" y="0"/>
                  </a:cxn>
                  <a:cxn ang="0">
                    <a:pos x="17" y="3"/>
                  </a:cxn>
                  <a:cxn ang="0">
                    <a:pos x="13" y="12"/>
                  </a:cxn>
                  <a:cxn ang="0">
                    <a:pos x="9" y="19"/>
                  </a:cxn>
                  <a:cxn ang="0">
                    <a:pos x="5" y="25"/>
                  </a:cxn>
                  <a:cxn ang="0">
                    <a:pos x="3" y="29"/>
                  </a:cxn>
                  <a:cxn ang="0">
                    <a:pos x="0" y="32"/>
                  </a:cxn>
                </a:cxnLst>
                <a:rect l="0" t="0" r="r" b="b"/>
                <a:pathLst>
                  <a:path w="17" h="32">
                    <a:moveTo>
                      <a:pt x="17" y="0"/>
                    </a:moveTo>
                    <a:lnTo>
                      <a:pt x="17" y="3"/>
                    </a:lnTo>
                    <a:lnTo>
                      <a:pt x="13" y="12"/>
                    </a:lnTo>
                    <a:lnTo>
                      <a:pt x="9" y="19"/>
                    </a:lnTo>
                    <a:lnTo>
                      <a:pt x="5" y="25"/>
                    </a:lnTo>
                    <a:lnTo>
                      <a:pt x="3" y="29"/>
                    </a:lnTo>
                    <a:lnTo>
                      <a:pt x="0" y="3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46" name="Freeform 3634"/>
              <p:cNvSpPr>
                <a:spLocks/>
              </p:cNvSpPr>
              <p:nvPr/>
            </p:nvSpPr>
            <p:spPr bwMode="auto">
              <a:xfrm>
                <a:off x="4299" y="1929"/>
                <a:ext cx="17" cy="20"/>
              </a:xfrm>
              <a:custGeom>
                <a:avLst/>
                <a:gdLst/>
                <a:ahLst/>
                <a:cxnLst>
                  <a:cxn ang="0">
                    <a:pos x="0" y="0"/>
                  </a:cxn>
                  <a:cxn ang="0">
                    <a:pos x="13" y="20"/>
                  </a:cxn>
                  <a:cxn ang="0">
                    <a:pos x="17" y="19"/>
                  </a:cxn>
                  <a:cxn ang="0">
                    <a:pos x="13" y="19"/>
                  </a:cxn>
                  <a:cxn ang="0">
                    <a:pos x="11" y="16"/>
                  </a:cxn>
                </a:cxnLst>
                <a:rect l="0" t="0" r="r" b="b"/>
                <a:pathLst>
                  <a:path w="17" h="20">
                    <a:moveTo>
                      <a:pt x="0" y="0"/>
                    </a:moveTo>
                    <a:lnTo>
                      <a:pt x="13" y="20"/>
                    </a:lnTo>
                    <a:lnTo>
                      <a:pt x="17" y="19"/>
                    </a:lnTo>
                    <a:lnTo>
                      <a:pt x="13" y="19"/>
                    </a:lnTo>
                    <a:lnTo>
                      <a:pt x="11" y="1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45" name="Freeform 3633"/>
              <p:cNvSpPr>
                <a:spLocks/>
              </p:cNvSpPr>
              <p:nvPr/>
            </p:nvSpPr>
            <p:spPr bwMode="auto">
              <a:xfrm>
                <a:off x="4295" y="1943"/>
                <a:ext cx="16" cy="29"/>
              </a:xfrm>
              <a:custGeom>
                <a:avLst/>
                <a:gdLst/>
                <a:ahLst/>
                <a:cxnLst>
                  <a:cxn ang="0">
                    <a:pos x="0" y="0"/>
                  </a:cxn>
                  <a:cxn ang="0">
                    <a:pos x="0" y="4"/>
                  </a:cxn>
                  <a:cxn ang="0">
                    <a:pos x="0" y="21"/>
                  </a:cxn>
                  <a:cxn ang="0">
                    <a:pos x="1" y="26"/>
                  </a:cxn>
                  <a:cxn ang="0">
                    <a:pos x="2" y="28"/>
                  </a:cxn>
                  <a:cxn ang="0">
                    <a:pos x="4" y="29"/>
                  </a:cxn>
                  <a:cxn ang="0">
                    <a:pos x="8" y="29"/>
                  </a:cxn>
                  <a:cxn ang="0">
                    <a:pos x="14" y="29"/>
                  </a:cxn>
                  <a:cxn ang="0">
                    <a:pos x="16" y="28"/>
                  </a:cxn>
                  <a:cxn ang="0">
                    <a:pos x="14" y="19"/>
                  </a:cxn>
                  <a:cxn ang="0">
                    <a:pos x="15" y="28"/>
                  </a:cxn>
                  <a:cxn ang="0">
                    <a:pos x="14" y="29"/>
                  </a:cxn>
                </a:cxnLst>
                <a:rect l="0" t="0" r="r" b="b"/>
                <a:pathLst>
                  <a:path w="16" h="29">
                    <a:moveTo>
                      <a:pt x="0" y="0"/>
                    </a:moveTo>
                    <a:lnTo>
                      <a:pt x="0" y="4"/>
                    </a:lnTo>
                    <a:lnTo>
                      <a:pt x="0" y="21"/>
                    </a:lnTo>
                    <a:lnTo>
                      <a:pt x="1" y="26"/>
                    </a:lnTo>
                    <a:lnTo>
                      <a:pt x="2" y="28"/>
                    </a:lnTo>
                    <a:lnTo>
                      <a:pt x="4" y="29"/>
                    </a:lnTo>
                    <a:lnTo>
                      <a:pt x="8" y="29"/>
                    </a:lnTo>
                    <a:lnTo>
                      <a:pt x="14" y="29"/>
                    </a:lnTo>
                    <a:lnTo>
                      <a:pt x="16" y="28"/>
                    </a:lnTo>
                    <a:lnTo>
                      <a:pt x="14" y="19"/>
                    </a:lnTo>
                    <a:lnTo>
                      <a:pt x="15" y="28"/>
                    </a:lnTo>
                    <a:lnTo>
                      <a:pt x="14"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44" name="Freeform 3632"/>
              <p:cNvSpPr>
                <a:spLocks/>
              </p:cNvSpPr>
              <p:nvPr/>
            </p:nvSpPr>
            <p:spPr bwMode="auto">
              <a:xfrm>
                <a:off x="4296" y="1945"/>
                <a:ext cx="10" cy="15"/>
              </a:xfrm>
              <a:custGeom>
                <a:avLst/>
                <a:gdLst/>
                <a:ahLst/>
                <a:cxnLst>
                  <a:cxn ang="0">
                    <a:pos x="0" y="2"/>
                  </a:cxn>
                  <a:cxn ang="0">
                    <a:pos x="10" y="0"/>
                  </a:cxn>
                  <a:cxn ang="0">
                    <a:pos x="8" y="0"/>
                  </a:cxn>
                  <a:cxn ang="0">
                    <a:pos x="8" y="6"/>
                  </a:cxn>
                  <a:cxn ang="0">
                    <a:pos x="7" y="11"/>
                  </a:cxn>
                  <a:cxn ang="0">
                    <a:pos x="6" y="15"/>
                  </a:cxn>
                  <a:cxn ang="0">
                    <a:pos x="3" y="11"/>
                  </a:cxn>
                </a:cxnLst>
                <a:rect l="0" t="0" r="r" b="b"/>
                <a:pathLst>
                  <a:path w="10" h="15">
                    <a:moveTo>
                      <a:pt x="0" y="2"/>
                    </a:moveTo>
                    <a:lnTo>
                      <a:pt x="10" y="0"/>
                    </a:lnTo>
                    <a:lnTo>
                      <a:pt x="8" y="0"/>
                    </a:lnTo>
                    <a:lnTo>
                      <a:pt x="8" y="6"/>
                    </a:lnTo>
                    <a:lnTo>
                      <a:pt x="7" y="11"/>
                    </a:lnTo>
                    <a:lnTo>
                      <a:pt x="6" y="15"/>
                    </a:lnTo>
                    <a:lnTo>
                      <a:pt x="3" y="1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43" name="Freeform 3631"/>
              <p:cNvSpPr>
                <a:spLocks/>
              </p:cNvSpPr>
              <p:nvPr/>
            </p:nvSpPr>
            <p:spPr bwMode="auto">
              <a:xfrm>
                <a:off x="4100" y="2010"/>
                <a:ext cx="17" cy="39"/>
              </a:xfrm>
              <a:custGeom>
                <a:avLst/>
                <a:gdLst/>
                <a:ahLst/>
                <a:cxnLst>
                  <a:cxn ang="0">
                    <a:pos x="2" y="0"/>
                  </a:cxn>
                  <a:cxn ang="0">
                    <a:pos x="16" y="0"/>
                  </a:cxn>
                  <a:cxn ang="0">
                    <a:pos x="8" y="15"/>
                  </a:cxn>
                  <a:cxn ang="0">
                    <a:pos x="12" y="15"/>
                  </a:cxn>
                  <a:cxn ang="0">
                    <a:pos x="15" y="17"/>
                  </a:cxn>
                  <a:cxn ang="0">
                    <a:pos x="16" y="19"/>
                  </a:cxn>
                  <a:cxn ang="0">
                    <a:pos x="17" y="24"/>
                  </a:cxn>
                  <a:cxn ang="0">
                    <a:pos x="17" y="28"/>
                  </a:cxn>
                  <a:cxn ang="0">
                    <a:pos x="16" y="34"/>
                  </a:cxn>
                  <a:cxn ang="0">
                    <a:pos x="13" y="37"/>
                  </a:cxn>
                  <a:cxn ang="0">
                    <a:pos x="10" y="39"/>
                  </a:cxn>
                  <a:cxn ang="0">
                    <a:pos x="6" y="39"/>
                  </a:cxn>
                  <a:cxn ang="0">
                    <a:pos x="2" y="37"/>
                  </a:cxn>
                  <a:cxn ang="0">
                    <a:pos x="1" y="35"/>
                  </a:cxn>
                  <a:cxn ang="0">
                    <a:pos x="0" y="32"/>
                  </a:cxn>
                </a:cxnLst>
                <a:rect l="0" t="0" r="r" b="b"/>
                <a:pathLst>
                  <a:path w="17" h="39">
                    <a:moveTo>
                      <a:pt x="2" y="0"/>
                    </a:moveTo>
                    <a:lnTo>
                      <a:pt x="16" y="0"/>
                    </a:lnTo>
                    <a:lnTo>
                      <a:pt x="8" y="15"/>
                    </a:lnTo>
                    <a:lnTo>
                      <a:pt x="12" y="15"/>
                    </a:lnTo>
                    <a:lnTo>
                      <a:pt x="15" y="17"/>
                    </a:lnTo>
                    <a:lnTo>
                      <a:pt x="16" y="19"/>
                    </a:lnTo>
                    <a:lnTo>
                      <a:pt x="17" y="24"/>
                    </a:lnTo>
                    <a:lnTo>
                      <a:pt x="17" y="28"/>
                    </a:lnTo>
                    <a:lnTo>
                      <a:pt x="16" y="34"/>
                    </a:lnTo>
                    <a:lnTo>
                      <a:pt x="13" y="37"/>
                    </a:lnTo>
                    <a:lnTo>
                      <a:pt x="10" y="39"/>
                    </a:lnTo>
                    <a:lnTo>
                      <a:pt x="6" y="39"/>
                    </a:lnTo>
                    <a:lnTo>
                      <a:pt x="2" y="37"/>
                    </a:lnTo>
                    <a:lnTo>
                      <a:pt x="1" y="35"/>
                    </a:lnTo>
                    <a:lnTo>
                      <a:pt x="0" y="3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42" name="Freeform 3630"/>
              <p:cNvSpPr>
                <a:spLocks/>
              </p:cNvSpPr>
              <p:nvPr/>
            </p:nvSpPr>
            <p:spPr bwMode="auto">
              <a:xfrm>
                <a:off x="4087" y="2005"/>
                <a:ext cx="51" cy="53"/>
              </a:xfrm>
              <a:custGeom>
                <a:avLst/>
                <a:gdLst/>
                <a:ahLst/>
                <a:cxnLst>
                  <a:cxn ang="0">
                    <a:pos x="51" y="24"/>
                  </a:cxn>
                  <a:cxn ang="0">
                    <a:pos x="50" y="20"/>
                  </a:cxn>
                  <a:cxn ang="0">
                    <a:pos x="49" y="16"/>
                  </a:cxn>
                  <a:cxn ang="0">
                    <a:pos x="46" y="12"/>
                  </a:cxn>
                  <a:cxn ang="0">
                    <a:pos x="43" y="8"/>
                  </a:cxn>
                  <a:cxn ang="0">
                    <a:pos x="40" y="5"/>
                  </a:cxn>
                  <a:cxn ang="0">
                    <a:pos x="36" y="3"/>
                  </a:cxn>
                  <a:cxn ang="0">
                    <a:pos x="32" y="1"/>
                  </a:cxn>
                  <a:cxn ang="0">
                    <a:pos x="28" y="0"/>
                  </a:cxn>
                  <a:cxn ang="0">
                    <a:pos x="23" y="0"/>
                  </a:cxn>
                  <a:cxn ang="0">
                    <a:pos x="19" y="1"/>
                  </a:cxn>
                  <a:cxn ang="0">
                    <a:pos x="15" y="3"/>
                  </a:cxn>
                  <a:cxn ang="0">
                    <a:pos x="11" y="5"/>
                  </a:cxn>
                  <a:cxn ang="0">
                    <a:pos x="7" y="8"/>
                  </a:cxn>
                  <a:cxn ang="0">
                    <a:pos x="4" y="12"/>
                  </a:cxn>
                  <a:cxn ang="0">
                    <a:pos x="2" y="16"/>
                  </a:cxn>
                  <a:cxn ang="0">
                    <a:pos x="1" y="20"/>
                  </a:cxn>
                  <a:cxn ang="0">
                    <a:pos x="0" y="24"/>
                  </a:cxn>
                  <a:cxn ang="0">
                    <a:pos x="0" y="29"/>
                  </a:cxn>
                  <a:cxn ang="0">
                    <a:pos x="1" y="33"/>
                  </a:cxn>
                  <a:cxn ang="0">
                    <a:pos x="2" y="38"/>
                  </a:cxn>
                  <a:cxn ang="0">
                    <a:pos x="4" y="42"/>
                  </a:cxn>
                  <a:cxn ang="0">
                    <a:pos x="7" y="45"/>
                  </a:cxn>
                  <a:cxn ang="0">
                    <a:pos x="11" y="48"/>
                  </a:cxn>
                  <a:cxn ang="0">
                    <a:pos x="15" y="50"/>
                  </a:cxn>
                  <a:cxn ang="0">
                    <a:pos x="19" y="52"/>
                  </a:cxn>
                  <a:cxn ang="0">
                    <a:pos x="23" y="53"/>
                  </a:cxn>
                  <a:cxn ang="0">
                    <a:pos x="28" y="53"/>
                  </a:cxn>
                  <a:cxn ang="0">
                    <a:pos x="32" y="52"/>
                  </a:cxn>
                  <a:cxn ang="0">
                    <a:pos x="36" y="50"/>
                  </a:cxn>
                  <a:cxn ang="0">
                    <a:pos x="40" y="48"/>
                  </a:cxn>
                  <a:cxn ang="0">
                    <a:pos x="43" y="45"/>
                  </a:cxn>
                  <a:cxn ang="0">
                    <a:pos x="46" y="42"/>
                  </a:cxn>
                  <a:cxn ang="0">
                    <a:pos x="49" y="38"/>
                  </a:cxn>
                  <a:cxn ang="0">
                    <a:pos x="50" y="33"/>
                  </a:cxn>
                  <a:cxn ang="0">
                    <a:pos x="51" y="29"/>
                  </a:cxn>
                </a:cxnLst>
                <a:rect l="0" t="0" r="r" b="b"/>
                <a:pathLst>
                  <a:path w="51" h="53">
                    <a:moveTo>
                      <a:pt x="51" y="27"/>
                    </a:moveTo>
                    <a:lnTo>
                      <a:pt x="51" y="24"/>
                    </a:lnTo>
                    <a:lnTo>
                      <a:pt x="51" y="22"/>
                    </a:lnTo>
                    <a:lnTo>
                      <a:pt x="50" y="20"/>
                    </a:lnTo>
                    <a:lnTo>
                      <a:pt x="49" y="18"/>
                    </a:lnTo>
                    <a:lnTo>
                      <a:pt x="49" y="16"/>
                    </a:lnTo>
                    <a:lnTo>
                      <a:pt x="48" y="13"/>
                    </a:lnTo>
                    <a:lnTo>
                      <a:pt x="46" y="12"/>
                    </a:lnTo>
                    <a:lnTo>
                      <a:pt x="45" y="10"/>
                    </a:lnTo>
                    <a:lnTo>
                      <a:pt x="43" y="8"/>
                    </a:lnTo>
                    <a:lnTo>
                      <a:pt x="42" y="7"/>
                    </a:lnTo>
                    <a:lnTo>
                      <a:pt x="40" y="5"/>
                    </a:lnTo>
                    <a:lnTo>
                      <a:pt x="38" y="4"/>
                    </a:lnTo>
                    <a:lnTo>
                      <a:pt x="36" y="3"/>
                    </a:lnTo>
                    <a:lnTo>
                      <a:pt x="34" y="2"/>
                    </a:lnTo>
                    <a:lnTo>
                      <a:pt x="32" y="1"/>
                    </a:lnTo>
                    <a:lnTo>
                      <a:pt x="30" y="1"/>
                    </a:lnTo>
                    <a:lnTo>
                      <a:pt x="28" y="0"/>
                    </a:lnTo>
                    <a:lnTo>
                      <a:pt x="25" y="0"/>
                    </a:lnTo>
                    <a:lnTo>
                      <a:pt x="23" y="0"/>
                    </a:lnTo>
                    <a:lnTo>
                      <a:pt x="21" y="1"/>
                    </a:lnTo>
                    <a:lnTo>
                      <a:pt x="19" y="1"/>
                    </a:lnTo>
                    <a:lnTo>
                      <a:pt x="17" y="2"/>
                    </a:lnTo>
                    <a:lnTo>
                      <a:pt x="15" y="3"/>
                    </a:lnTo>
                    <a:lnTo>
                      <a:pt x="13" y="4"/>
                    </a:lnTo>
                    <a:lnTo>
                      <a:pt x="11" y="5"/>
                    </a:lnTo>
                    <a:lnTo>
                      <a:pt x="9" y="7"/>
                    </a:lnTo>
                    <a:lnTo>
                      <a:pt x="7" y="8"/>
                    </a:lnTo>
                    <a:lnTo>
                      <a:pt x="6" y="10"/>
                    </a:lnTo>
                    <a:lnTo>
                      <a:pt x="4" y="12"/>
                    </a:lnTo>
                    <a:lnTo>
                      <a:pt x="3" y="13"/>
                    </a:lnTo>
                    <a:lnTo>
                      <a:pt x="2" y="16"/>
                    </a:lnTo>
                    <a:lnTo>
                      <a:pt x="1" y="18"/>
                    </a:lnTo>
                    <a:lnTo>
                      <a:pt x="1" y="20"/>
                    </a:lnTo>
                    <a:lnTo>
                      <a:pt x="0" y="22"/>
                    </a:lnTo>
                    <a:lnTo>
                      <a:pt x="0" y="24"/>
                    </a:lnTo>
                    <a:lnTo>
                      <a:pt x="0" y="27"/>
                    </a:lnTo>
                    <a:lnTo>
                      <a:pt x="0" y="29"/>
                    </a:lnTo>
                    <a:lnTo>
                      <a:pt x="0" y="31"/>
                    </a:lnTo>
                    <a:lnTo>
                      <a:pt x="1" y="33"/>
                    </a:lnTo>
                    <a:lnTo>
                      <a:pt x="1" y="36"/>
                    </a:lnTo>
                    <a:lnTo>
                      <a:pt x="2" y="38"/>
                    </a:lnTo>
                    <a:lnTo>
                      <a:pt x="3" y="40"/>
                    </a:lnTo>
                    <a:lnTo>
                      <a:pt x="4" y="42"/>
                    </a:lnTo>
                    <a:lnTo>
                      <a:pt x="6" y="44"/>
                    </a:lnTo>
                    <a:lnTo>
                      <a:pt x="7" y="45"/>
                    </a:lnTo>
                    <a:lnTo>
                      <a:pt x="9" y="47"/>
                    </a:lnTo>
                    <a:lnTo>
                      <a:pt x="11" y="48"/>
                    </a:lnTo>
                    <a:lnTo>
                      <a:pt x="13" y="49"/>
                    </a:lnTo>
                    <a:lnTo>
                      <a:pt x="15" y="50"/>
                    </a:lnTo>
                    <a:lnTo>
                      <a:pt x="17" y="52"/>
                    </a:lnTo>
                    <a:lnTo>
                      <a:pt x="19" y="52"/>
                    </a:lnTo>
                    <a:lnTo>
                      <a:pt x="21" y="53"/>
                    </a:lnTo>
                    <a:lnTo>
                      <a:pt x="23" y="53"/>
                    </a:lnTo>
                    <a:lnTo>
                      <a:pt x="25" y="53"/>
                    </a:lnTo>
                    <a:lnTo>
                      <a:pt x="28" y="53"/>
                    </a:lnTo>
                    <a:lnTo>
                      <a:pt x="30" y="53"/>
                    </a:lnTo>
                    <a:lnTo>
                      <a:pt x="32" y="52"/>
                    </a:lnTo>
                    <a:lnTo>
                      <a:pt x="34" y="52"/>
                    </a:lnTo>
                    <a:lnTo>
                      <a:pt x="36" y="50"/>
                    </a:lnTo>
                    <a:lnTo>
                      <a:pt x="38" y="49"/>
                    </a:lnTo>
                    <a:lnTo>
                      <a:pt x="40" y="48"/>
                    </a:lnTo>
                    <a:lnTo>
                      <a:pt x="42" y="47"/>
                    </a:lnTo>
                    <a:lnTo>
                      <a:pt x="43" y="45"/>
                    </a:lnTo>
                    <a:lnTo>
                      <a:pt x="45" y="44"/>
                    </a:lnTo>
                    <a:lnTo>
                      <a:pt x="46" y="42"/>
                    </a:lnTo>
                    <a:lnTo>
                      <a:pt x="48" y="40"/>
                    </a:lnTo>
                    <a:lnTo>
                      <a:pt x="49" y="38"/>
                    </a:lnTo>
                    <a:lnTo>
                      <a:pt x="49" y="36"/>
                    </a:lnTo>
                    <a:lnTo>
                      <a:pt x="50" y="33"/>
                    </a:lnTo>
                    <a:lnTo>
                      <a:pt x="51" y="31"/>
                    </a:lnTo>
                    <a:lnTo>
                      <a:pt x="51" y="29"/>
                    </a:lnTo>
                    <a:lnTo>
                      <a:pt x="51" y="27"/>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41" name="Freeform 3629"/>
              <p:cNvSpPr>
                <a:spLocks/>
              </p:cNvSpPr>
              <p:nvPr/>
            </p:nvSpPr>
            <p:spPr bwMode="auto">
              <a:xfrm>
                <a:off x="4162" y="2013"/>
                <a:ext cx="19" cy="44"/>
              </a:xfrm>
              <a:custGeom>
                <a:avLst/>
                <a:gdLst/>
                <a:ahLst/>
                <a:cxnLst>
                  <a:cxn ang="0">
                    <a:pos x="0" y="44"/>
                  </a:cxn>
                  <a:cxn ang="0">
                    <a:pos x="0" y="0"/>
                  </a:cxn>
                  <a:cxn ang="0">
                    <a:pos x="12" y="0"/>
                  </a:cxn>
                  <a:cxn ang="0">
                    <a:pos x="16" y="2"/>
                  </a:cxn>
                  <a:cxn ang="0">
                    <a:pos x="18" y="4"/>
                  </a:cxn>
                  <a:cxn ang="0">
                    <a:pos x="19" y="8"/>
                  </a:cxn>
                  <a:cxn ang="0">
                    <a:pos x="19" y="12"/>
                  </a:cxn>
                  <a:cxn ang="0">
                    <a:pos x="18" y="16"/>
                  </a:cxn>
                  <a:cxn ang="0">
                    <a:pos x="16" y="19"/>
                  </a:cxn>
                  <a:cxn ang="0">
                    <a:pos x="12" y="21"/>
                  </a:cxn>
                  <a:cxn ang="0">
                    <a:pos x="0" y="21"/>
                  </a:cxn>
                </a:cxnLst>
                <a:rect l="0" t="0" r="r" b="b"/>
                <a:pathLst>
                  <a:path w="19" h="44">
                    <a:moveTo>
                      <a:pt x="0" y="44"/>
                    </a:moveTo>
                    <a:lnTo>
                      <a:pt x="0" y="0"/>
                    </a:lnTo>
                    <a:lnTo>
                      <a:pt x="12" y="0"/>
                    </a:lnTo>
                    <a:lnTo>
                      <a:pt x="16" y="2"/>
                    </a:lnTo>
                    <a:lnTo>
                      <a:pt x="18" y="4"/>
                    </a:lnTo>
                    <a:lnTo>
                      <a:pt x="19" y="8"/>
                    </a:lnTo>
                    <a:lnTo>
                      <a:pt x="19" y="12"/>
                    </a:lnTo>
                    <a:lnTo>
                      <a:pt x="18" y="16"/>
                    </a:lnTo>
                    <a:lnTo>
                      <a:pt x="16" y="19"/>
                    </a:lnTo>
                    <a:lnTo>
                      <a:pt x="12" y="21"/>
                    </a:lnTo>
                    <a:lnTo>
                      <a:pt x="0" y="2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40" name="Line 3628"/>
              <p:cNvSpPr>
                <a:spLocks noChangeShapeType="1"/>
              </p:cNvSpPr>
              <p:nvPr/>
            </p:nvSpPr>
            <p:spPr bwMode="auto">
              <a:xfrm>
                <a:off x="4171" y="2034"/>
                <a:ext cx="10" cy="2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39" name="Freeform 3627"/>
              <p:cNvSpPr>
                <a:spLocks/>
              </p:cNvSpPr>
              <p:nvPr/>
            </p:nvSpPr>
            <p:spPr bwMode="auto">
              <a:xfrm>
                <a:off x="4191" y="2013"/>
                <a:ext cx="20" cy="44"/>
              </a:xfrm>
              <a:custGeom>
                <a:avLst/>
                <a:gdLst/>
                <a:ahLst/>
                <a:cxnLst>
                  <a:cxn ang="0">
                    <a:pos x="0" y="44"/>
                  </a:cxn>
                  <a:cxn ang="0">
                    <a:pos x="0" y="0"/>
                  </a:cxn>
                  <a:cxn ang="0">
                    <a:pos x="10" y="0"/>
                  </a:cxn>
                  <a:cxn ang="0">
                    <a:pos x="14" y="2"/>
                  </a:cxn>
                  <a:cxn ang="0">
                    <a:pos x="17" y="6"/>
                  </a:cxn>
                  <a:cxn ang="0">
                    <a:pos x="19" y="10"/>
                  </a:cxn>
                  <a:cxn ang="0">
                    <a:pos x="20" y="16"/>
                  </a:cxn>
                  <a:cxn ang="0">
                    <a:pos x="20" y="27"/>
                  </a:cxn>
                  <a:cxn ang="0">
                    <a:pos x="19" y="33"/>
                  </a:cxn>
                  <a:cxn ang="0">
                    <a:pos x="17" y="37"/>
                  </a:cxn>
                  <a:cxn ang="0">
                    <a:pos x="14" y="41"/>
                  </a:cxn>
                  <a:cxn ang="0">
                    <a:pos x="10" y="44"/>
                  </a:cxn>
                  <a:cxn ang="0">
                    <a:pos x="0" y="44"/>
                  </a:cxn>
                </a:cxnLst>
                <a:rect l="0" t="0" r="r" b="b"/>
                <a:pathLst>
                  <a:path w="20" h="44">
                    <a:moveTo>
                      <a:pt x="0" y="44"/>
                    </a:moveTo>
                    <a:lnTo>
                      <a:pt x="0" y="0"/>
                    </a:lnTo>
                    <a:lnTo>
                      <a:pt x="10" y="0"/>
                    </a:lnTo>
                    <a:lnTo>
                      <a:pt x="14" y="2"/>
                    </a:lnTo>
                    <a:lnTo>
                      <a:pt x="17" y="6"/>
                    </a:lnTo>
                    <a:lnTo>
                      <a:pt x="19" y="10"/>
                    </a:lnTo>
                    <a:lnTo>
                      <a:pt x="20" y="16"/>
                    </a:lnTo>
                    <a:lnTo>
                      <a:pt x="20" y="27"/>
                    </a:lnTo>
                    <a:lnTo>
                      <a:pt x="19" y="33"/>
                    </a:lnTo>
                    <a:lnTo>
                      <a:pt x="17" y="37"/>
                    </a:lnTo>
                    <a:lnTo>
                      <a:pt x="14" y="41"/>
                    </a:lnTo>
                    <a:lnTo>
                      <a:pt x="10" y="44"/>
                    </a:lnTo>
                    <a:lnTo>
                      <a:pt x="0" y="44"/>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38" name="Freeform 3626"/>
              <p:cNvSpPr>
                <a:spLocks/>
              </p:cNvSpPr>
              <p:nvPr/>
            </p:nvSpPr>
            <p:spPr bwMode="auto">
              <a:xfrm>
                <a:off x="4221" y="2013"/>
                <a:ext cx="18" cy="44"/>
              </a:xfrm>
              <a:custGeom>
                <a:avLst/>
                <a:gdLst/>
                <a:ahLst/>
                <a:cxnLst>
                  <a:cxn ang="0">
                    <a:pos x="0" y="44"/>
                  </a:cxn>
                  <a:cxn ang="0">
                    <a:pos x="0" y="0"/>
                  </a:cxn>
                  <a:cxn ang="0">
                    <a:pos x="18" y="0"/>
                  </a:cxn>
                </a:cxnLst>
                <a:rect l="0" t="0" r="r" b="b"/>
                <a:pathLst>
                  <a:path w="18" h="44">
                    <a:moveTo>
                      <a:pt x="0" y="44"/>
                    </a:moveTo>
                    <a:lnTo>
                      <a:pt x="0" y="0"/>
                    </a:lnTo>
                    <a:lnTo>
                      <a:pt x="18"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37" name="Line 3625"/>
              <p:cNvSpPr>
                <a:spLocks noChangeShapeType="1"/>
              </p:cNvSpPr>
              <p:nvPr/>
            </p:nvSpPr>
            <p:spPr bwMode="auto">
              <a:xfrm>
                <a:off x="4221" y="2034"/>
                <a:ext cx="1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36" name="Freeform 3624"/>
              <p:cNvSpPr>
                <a:spLocks/>
              </p:cNvSpPr>
              <p:nvPr/>
            </p:nvSpPr>
            <p:spPr bwMode="auto">
              <a:xfrm>
                <a:off x="4249" y="2008"/>
                <a:ext cx="10" cy="24"/>
              </a:xfrm>
              <a:custGeom>
                <a:avLst/>
                <a:gdLst/>
                <a:ahLst/>
                <a:cxnLst>
                  <a:cxn ang="0">
                    <a:pos x="10" y="0"/>
                  </a:cxn>
                  <a:cxn ang="0">
                    <a:pos x="7" y="9"/>
                  </a:cxn>
                  <a:cxn ang="0">
                    <a:pos x="4" y="16"/>
                  </a:cxn>
                  <a:cxn ang="0">
                    <a:pos x="2" y="21"/>
                  </a:cxn>
                  <a:cxn ang="0">
                    <a:pos x="0" y="24"/>
                  </a:cxn>
                </a:cxnLst>
                <a:rect l="0" t="0" r="r" b="b"/>
                <a:pathLst>
                  <a:path w="10" h="24">
                    <a:moveTo>
                      <a:pt x="10" y="0"/>
                    </a:moveTo>
                    <a:lnTo>
                      <a:pt x="7" y="9"/>
                    </a:lnTo>
                    <a:lnTo>
                      <a:pt x="4" y="16"/>
                    </a:lnTo>
                    <a:lnTo>
                      <a:pt x="2" y="21"/>
                    </a:lnTo>
                    <a:lnTo>
                      <a:pt x="0" y="2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35" name="Line 3623"/>
              <p:cNvSpPr>
                <a:spLocks noChangeShapeType="1"/>
              </p:cNvSpPr>
              <p:nvPr/>
            </p:nvSpPr>
            <p:spPr bwMode="auto">
              <a:xfrm flipV="1">
                <a:off x="4255" y="2018"/>
                <a:ext cx="8"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34" name="Line 3622"/>
              <p:cNvSpPr>
                <a:spLocks noChangeShapeType="1"/>
              </p:cNvSpPr>
              <p:nvPr/>
            </p:nvSpPr>
            <p:spPr bwMode="auto">
              <a:xfrm flipH="1">
                <a:off x="4253" y="2027"/>
                <a:ext cx="8"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33" name="Freeform 3621"/>
              <p:cNvSpPr>
                <a:spLocks/>
              </p:cNvSpPr>
              <p:nvPr/>
            </p:nvSpPr>
            <p:spPr bwMode="auto">
              <a:xfrm>
                <a:off x="4255" y="2029"/>
                <a:ext cx="7" cy="24"/>
              </a:xfrm>
              <a:custGeom>
                <a:avLst/>
                <a:gdLst/>
                <a:ahLst/>
                <a:cxnLst>
                  <a:cxn ang="0">
                    <a:pos x="2" y="0"/>
                  </a:cxn>
                  <a:cxn ang="0">
                    <a:pos x="1" y="24"/>
                  </a:cxn>
                  <a:cxn ang="0">
                    <a:pos x="0" y="24"/>
                  </a:cxn>
                  <a:cxn ang="0">
                    <a:pos x="7" y="17"/>
                  </a:cxn>
                </a:cxnLst>
                <a:rect l="0" t="0" r="r" b="b"/>
                <a:pathLst>
                  <a:path w="7" h="24">
                    <a:moveTo>
                      <a:pt x="2" y="0"/>
                    </a:moveTo>
                    <a:lnTo>
                      <a:pt x="1" y="24"/>
                    </a:lnTo>
                    <a:lnTo>
                      <a:pt x="0" y="24"/>
                    </a:lnTo>
                    <a:lnTo>
                      <a:pt x="7" y="1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32" name="Line 3620"/>
              <p:cNvSpPr>
                <a:spLocks noChangeShapeType="1"/>
              </p:cNvSpPr>
              <p:nvPr/>
            </p:nvSpPr>
            <p:spPr bwMode="auto">
              <a:xfrm flipH="1">
                <a:off x="4251" y="2036"/>
                <a:ext cx="10"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31" name="Freeform 3619"/>
              <p:cNvSpPr>
                <a:spLocks/>
              </p:cNvSpPr>
              <p:nvPr/>
            </p:nvSpPr>
            <p:spPr bwMode="auto">
              <a:xfrm>
                <a:off x="4266" y="2009"/>
                <a:ext cx="11" cy="17"/>
              </a:xfrm>
              <a:custGeom>
                <a:avLst/>
                <a:gdLst/>
                <a:ahLst/>
                <a:cxnLst>
                  <a:cxn ang="0">
                    <a:pos x="0" y="0"/>
                  </a:cxn>
                  <a:cxn ang="0">
                    <a:pos x="0" y="4"/>
                  </a:cxn>
                  <a:cxn ang="0">
                    <a:pos x="1" y="15"/>
                  </a:cxn>
                  <a:cxn ang="0">
                    <a:pos x="1" y="17"/>
                  </a:cxn>
                  <a:cxn ang="0">
                    <a:pos x="1" y="14"/>
                  </a:cxn>
                  <a:cxn ang="0">
                    <a:pos x="11" y="12"/>
                  </a:cxn>
                  <a:cxn ang="0">
                    <a:pos x="9" y="12"/>
                  </a:cxn>
                  <a:cxn ang="0">
                    <a:pos x="11" y="0"/>
                  </a:cxn>
                  <a:cxn ang="0">
                    <a:pos x="11" y="3"/>
                  </a:cxn>
                  <a:cxn ang="0">
                    <a:pos x="0" y="4"/>
                  </a:cxn>
                </a:cxnLst>
                <a:rect l="0" t="0" r="r" b="b"/>
                <a:pathLst>
                  <a:path w="11" h="17">
                    <a:moveTo>
                      <a:pt x="0" y="0"/>
                    </a:moveTo>
                    <a:lnTo>
                      <a:pt x="0" y="4"/>
                    </a:lnTo>
                    <a:lnTo>
                      <a:pt x="1" y="15"/>
                    </a:lnTo>
                    <a:lnTo>
                      <a:pt x="1" y="17"/>
                    </a:lnTo>
                    <a:lnTo>
                      <a:pt x="1" y="14"/>
                    </a:lnTo>
                    <a:lnTo>
                      <a:pt x="11" y="12"/>
                    </a:lnTo>
                    <a:lnTo>
                      <a:pt x="9" y="12"/>
                    </a:lnTo>
                    <a:lnTo>
                      <a:pt x="11" y="0"/>
                    </a:lnTo>
                    <a:lnTo>
                      <a:pt x="11" y="3"/>
                    </a:lnTo>
                    <a:lnTo>
                      <a:pt x="0"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30" name="Freeform 3618"/>
              <p:cNvSpPr>
                <a:spLocks/>
              </p:cNvSpPr>
              <p:nvPr/>
            </p:nvSpPr>
            <p:spPr bwMode="auto">
              <a:xfrm>
                <a:off x="4266" y="2026"/>
                <a:ext cx="6" cy="25"/>
              </a:xfrm>
              <a:custGeom>
                <a:avLst/>
                <a:gdLst/>
                <a:ahLst/>
                <a:cxnLst>
                  <a:cxn ang="0">
                    <a:pos x="6" y="0"/>
                  </a:cxn>
                  <a:cxn ang="0">
                    <a:pos x="5" y="6"/>
                  </a:cxn>
                  <a:cxn ang="0">
                    <a:pos x="4" y="12"/>
                  </a:cxn>
                  <a:cxn ang="0">
                    <a:pos x="3" y="17"/>
                  </a:cxn>
                  <a:cxn ang="0">
                    <a:pos x="3" y="17"/>
                  </a:cxn>
                  <a:cxn ang="0">
                    <a:pos x="1" y="21"/>
                  </a:cxn>
                  <a:cxn ang="0">
                    <a:pos x="0" y="24"/>
                  </a:cxn>
                  <a:cxn ang="0">
                    <a:pos x="0" y="25"/>
                  </a:cxn>
                </a:cxnLst>
                <a:rect l="0" t="0" r="r" b="b"/>
                <a:pathLst>
                  <a:path w="6" h="25">
                    <a:moveTo>
                      <a:pt x="6" y="0"/>
                    </a:moveTo>
                    <a:lnTo>
                      <a:pt x="5" y="6"/>
                    </a:lnTo>
                    <a:lnTo>
                      <a:pt x="4" y="12"/>
                    </a:lnTo>
                    <a:lnTo>
                      <a:pt x="3" y="17"/>
                    </a:lnTo>
                    <a:lnTo>
                      <a:pt x="1" y="21"/>
                    </a:lnTo>
                    <a:lnTo>
                      <a:pt x="0" y="24"/>
                    </a:lnTo>
                    <a:lnTo>
                      <a:pt x="0"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29" name="Freeform 3617"/>
              <p:cNvSpPr>
                <a:spLocks/>
              </p:cNvSpPr>
              <p:nvPr/>
            </p:nvSpPr>
            <p:spPr bwMode="auto">
              <a:xfrm>
                <a:off x="4270" y="2038"/>
                <a:ext cx="5" cy="7"/>
              </a:xfrm>
              <a:custGeom>
                <a:avLst/>
                <a:gdLst/>
                <a:ahLst/>
                <a:cxnLst>
                  <a:cxn ang="0">
                    <a:pos x="0" y="0"/>
                  </a:cxn>
                  <a:cxn ang="0">
                    <a:pos x="3" y="4"/>
                  </a:cxn>
                  <a:cxn ang="0">
                    <a:pos x="5" y="7"/>
                  </a:cxn>
                </a:cxnLst>
                <a:rect l="0" t="0" r="r" b="b"/>
                <a:pathLst>
                  <a:path w="5" h="7">
                    <a:moveTo>
                      <a:pt x="0" y="0"/>
                    </a:moveTo>
                    <a:lnTo>
                      <a:pt x="3" y="4"/>
                    </a:lnTo>
                    <a:lnTo>
                      <a:pt x="5"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28" name="Freeform 3616"/>
              <p:cNvSpPr>
                <a:spLocks/>
              </p:cNvSpPr>
              <p:nvPr/>
            </p:nvSpPr>
            <p:spPr bwMode="auto">
              <a:xfrm>
                <a:off x="4263" y="2031"/>
                <a:ext cx="1" cy="28"/>
              </a:xfrm>
              <a:custGeom>
                <a:avLst/>
                <a:gdLst/>
                <a:ahLst/>
                <a:cxnLst>
                  <a:cxn ang="0">
                    <a:pos x="0" y="0"/>
                  </a:cxn>
                  <a:cxn ang="0">
                    <a:pos x="1" y="4"/>
                  </a:cxn>
                  <a:cxn ang="0">
                    <a:pos x="0" y="28"/>
                  </a:cxn>
                  <a:cxn ang="0">
                    <a:pos x="0" y="24"/>
                  </a:cxn>
                  <a:cxn ang="0">
                    <a:pos x="0" y="21"/>
                  </a:cxn>
                </a:cxnLst>
                <a:rect l="0" t="0" r="r" b="b"/>
                <a:pathLst>
                  <a:path w="1" h="28">
                    <a:moveTo>
                      <a:pt x="0" y="0"/>
                    </a:moveTo>
                    <a:lnTo>
                      <a:pt x="1" y="4"/>
                    </a:lnTo>
                    <a:lnTo>
                      <a:pt x="0" y="28"/>
                    </a:lnTo>
                    <a:lnTo>
                      <a:pt x="0" y="24"/>
                    </a:lnTo>
                    <a:lnTo>
                      <a:pt x="0" y="2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27" name="Freeform 3615"/>
              <p:cNvSpPr>
                <a:spLocks/>
              </p:cNvSpPr>
              <p:nvPr/>
            </p:nvSpPr>
            <p:spPr bwMode="auto">
              <a:xfrm>
                <a:off x="4264" y="2030"/>
                <a:ext cx="16" cy="27"/>
              </a:xfrm>
              <a:custGeom>
                <a:avLst/>
                <a:gdLst/>
                <a:ahLst/>
                <a:cxnLst>
                  <a:cxn ang="0">
                    <a:pos x="0" y="4"/>
                  </a:cxn>
                  <a:cxn ang="0">
                    <a:pos x="16" y="1"/>
                  </a:cxn>
                  <a:cxn ang="0">
                    <a:pos x="16" y="0"/>
                  </a:cxn>
                  <a:cxn ang="0">
                    <a:pos x="16" y="3"/>
                  </a:cxn>
                  <a:cxn ang="0">
                    <a:pos x="15" y="18"/>
                  </a:cxn>
                  <a:cxn ang="0">
                    <a:pos x="14" y="23"/>
                  </a:cxn>
                  <a:cxn ang="0">
                    <a:pos x="13" y="27"/>
                  </a:cxn>
                  <a:cxn ang="0">
                    <a:pos x="9" y="21"/>
                  </a:cxn>
                  <a:cxn ang="0">
                    <a:pos x="13" y="26"/>
                  </a:cxn>
                </a:cxnLst>
                <a:rect l="0" t="0" r="r" b="b"/>
                <a:pathLst>
                  <a:path w="16" h="27">
                    <a:moveTo>
                      <a:pt x="0" y="4"/>
                    </a:moveTo>
                    <a:lnTo>
                      <a:pt x="16" y="1"/>
                    </a:lnTo>
                    <a:lnTo>
                      <a:pt x="16" y="0"/>
                    </a:lnTo>
                    <a:lnTo>
                      <a:pt x="16" y="3"/>
                    </a:lnTo>
                    <a:lnTo>
                      <a:pt x="15" y="18"/>
                    </a:lnTo>
                    <a:lnTo>
                      <a:pt x="14" y="23"/>
                    </a:lnTo>
                    <a:lnTo>
                      <a:pt x="13" y="27"/>
                    </a:lnTo>
                    <a:lnTo>
                      <a:pt x="9" y="21"/>
                    </a:lnTo>
                    <a:lnTo>
                      <a:pt x="13"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26" name="Freeform 3614"/>
              <p:cNvSpPr>
                <a:spLocks/>
              </p:cNvSpPr>
              <p:nvPr/>
            </p:nvSpPr>
            <p:spPr bwMode="auto">
              <a:xfrm>
                <a:off x="4288" y="2024"/>
                <a:ext cx="3" cy="10"/>
              </a:xfrm>
              <a:custGeom>
                <a:avLst/>
                <a:gdLst/>
                <a:ahLst/>
                <a:cxnLst>
                  <a:cxn ang="0">
                    <a:pos x="0" y="0"/>
                  </a:cxn>
                  <a:cxn ang="0">
                    <a:pos x="2" y="5"/>
                  </a:cxn>
                  <a:cxn ang="0">
                    <a:pos x="3" y="7"/>
                  </a:cxn>
                  <a:cxn ang="0">
                    <a:pos x="3" y="10"/>
                  </a:cxn>
                </a:cxnLst>
                <a:rect l="0" t="0" r="r" b="b"/>
                <a:pathLst>
                  <a:path w="3" h="10">
                    <a:moveTo>
                      <a:pt x="0" y="0"/>
                    </a:moveTo>
                    <a:lnTo>
                      <a:pt x="2" y="5"/>
                    </a:lnTo>
                    <a:lnTo>
                      <a:pt x="3" y="7"/>
                    </a:lnTo>
                    <a:lnTo>
                      <a:pt x="3"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25" name="Freeform 3613"/>
              <p:cNvSpPr>
                <a:spLocks/>
              </p:cNvSpPr>
              <p:nvPr/>
            </p:nvSpPr>
            <p:spPr bwMode="auto">
              <a:xfrm>
                <a:off x="4287" y="2008"/>
                <a:ext cx="9" cy="50"/>
              </a:xfrm>
              <a:custGeom>
                <a:avLst/>
                <a:gdLst/>
                <a:ahLst/>
                <a:cxnLst>
                  <a:cxn ang="0">
                    <a:pos x="8" y="0"/>
                  </a:cxn>
                  <a:cxn ang="0">
                    <a:pos x="9" y="2"/>
                  </a:cxn>
                  <a:cxn ang="0">
                    <a:pos x="8" y="1"/>
                  </a:cxn>
                  <a:cxn ang="0">
                    <a:pos x="8" y="13"/>
                  </a:cxn>
                  <a:cxn ang="0">
                    <a:pos x="8" y="18"/>
                  </a:cxn>
                  <a:cxn ang="0">
                    <a:pos x="8" y="23"/>
                  </a:cxn>
                  <a:cxn ang="0">
                    <a:pos x="8" y="27"/>
                  </a:cxn>
                  <a:cxn ang="0">
                    <a:pos x="7" y="30"/>
                  </a:cxn>
                  <a:cxn ang="0">
                    <a:pos x="7" y="33"/>
                  </a:cxn>
                  <a:cxn ang="0">
                    <a:pos x="6" y="37"/>
                  </a:cxn>
                  <a:cxn ang="0">
                    <a:pos x="4" y="41"/>
                  </a:cxn>
                  <a:cxn ang="0">
                    <a:pos x="3" y="45"/>
                  </a:cxn>
                  <a:cxn ang="0">
                    <a:pos x="2" y="47"/>
                  </a:cxn>
                  <a:cxn ang="0">
                    <a:pos x="0" y="50"/>
                  </a:cxn>
                </a:cxnLst>
                <a:rect l="0" t="0" r="r" b="b"/>
                <a:pathLst>
                  <a:path w="9" h="50">
                    <a:moveTo>
                      <a:pt x="8" y="0"/>
                    </a:moveTo>
                    <a:lnTo>
                      <a:pt x="9" y="2"/>
                    </a:lnTo>
                    <a:lnTo>
                      <a:pt x="8" y="1"/>
                    </a:lnTo>
                    <a:lnTo>
                      <a:pt x="8" y="13"/>
                    </a:lnTo>
                    <a:lnTo>
                      <a:pt x="8" y="18"/>
                    </a:lnTo>
                    <a:lnTo>
                      <a:pt x="8" y="23"/>
                    </a:lnTo>
                    <a:lnTo>
                      <a:pt x="8" y="27"/>
                    </a:lnTo>
                    <a:lnTo>
                      <a:pt x="7" y="30"/>
                    </a:lnTo>
                    <a:lnTo>
                      <a:pt x="7" y="33"/>
                    </a:lnTo>
                    <a:lnTo>
                      <a:pt x="6" y="37"/>
                    </a:lnTo>
                    <a:lnTo>
                      <a:pt x="4" y="41"/>
                    </a:lnTo>
                    <a:lnTo>
                      <a:pt x="3" y="45"/>
                    </a:lnTo>
                    <a:lnTo>
                      <a:pt x="2" y="47"/>
                    </a:lnTo>
                    <a:lnTo>
                      <a:pt x="0" y="5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24" name="Freeform 3612"/>
              <p:cNvSpPr>
                <a:spLocks/>
              </p:cNvSpPr>
              <p:nvPr/>
            </p:nvSpPr>
            <p:spPr bwMode="auto">
              <a:xfrm>
                <a:off x="4294" y="2038"/>
                <a:ext cx="5" cy="8"/>
              </a:xfrm>
              <a:custGeom>
                <a:avLst/>
                <a:gdLst/>
                <a:ahLst/>
                <a:cxnLst>
                  <a:cxn ang="0">
                    <a:pos x="0" y="0"/>
                  </a:cxn>
                  <a:cxn ang="0">
                    <a:pos x="4" y="5"/>
                  </a:cxn>
                  <a:cxn ang="0">
                    <a:pos x="5" y="8"/>
                  </a:cxn>
                </a:cxnLst>
                <a:rect l="0" t="0" r="r" b="b"/>
                <a:pathLst>
                  <a:path w="5" h="8">
                    <a:moveTo>
                      <a:pt x="0" y="0"/>
                    </a:moveTo>
                    <a:lnTo>
                      <a:pt x="4" y="5"/>
                    </a:lnTo>
                    <a:lnTo>
                      <a:pt x="5"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23" name="Freeform 3611"/>
              <p:cNvSpPr>
                <a:spLocks/>
              </p:cNvSpPr>
              <p:nvPr/>
            </p:nvSpPr>
            <p:spPr bwMode="auto">
              <a:xfrm>
                <a:off x="4295" y="2021"/>
                <a:ext cx="5" cy="11"/>
              </a:xfrm>
              <a:custGeom>
                <a:avLst/>
                <a:gdLst/>
                <a:ahLst/>
                <a:cxnLst>
                  <a:cxn ang="0">
                    <a:pos x="5" y="0"/>
                  </a:cxn>
                  <a:cxn ang="0">
                    <a:pos x="5" y="3"/>
                  </a:cxn>
                  <a:cxn ang="0">
                    <a:pos x="0" y="11"/>
                  </a:cxn>
                </a:cxnLst>
                <a:rect l="0" t="0" r="r" b="b"/>
                <a:pathLst>
                  <a:path w="5" h="11">
                    <a:moveTo>
                      <a:pt x="5" y="0"/>
                    </a:moveTo>
                    <a:lnTo>
                      <a:pt x="5" y="3"/>
                    </a:lnTo>
                    <a:lnTo>
                      <a:pt x="0" y="1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22" name="Freeform 3610"/>
              <p:cNvSpPr>
                <a:spLocks/>
              </p:cNvSpPr>
              <p:nvPr/>
            </p:nvSpPr>
            <p:spPr bwMode="auto">
              <a:xfrm>
                <a:off x="4296" y="2016"/>
                <a:ext cx="8" cy="44"/>
              </a:xfrm>
              <a:custGeom>
                <a:avLst/>
                <a:gdLst/>
                <a:ahLst/>
                <a:cxnLst>
                  <a:cxn ang="0">
                    <a:pos x="7" y="0"/>
                  </a:cxn>
                  <a:cxn ang="0">
                    <a:pos x="8" y="5"/>
                  </a:cxn>
                  <a:cxn ang="0">
                    <a:pos x="8" y="11"/>
                  </a:cxn>
                  <a:cxn ang="0">
                    <a:pos x="7" y="19"/>
                  </a:cxn>
                  <a:cxn ang="0">
                    <a:pos x="7" y="26"/>
                  </a:cxn>
                  <a:cxn ang="0">
                    <a:pos x="6" y="30"/>
                  </a:cxn>
                  <a:cxn ang="0">
                    <a:pos x="4" y="35"/>
                  </a:cxn>
                  <a:cxn ang="0">
                    <a:pos x="3" y="39"/>
                  </a:cxn>
                  <a:cxn ang="0">
                    <a:pos x="1" y="42"/>
                  </a:cxn>
                  <a:cxn ang="0">
                    <a:pos x="0" y="44"/>
                  </a:cxn>
                </a:cxnLst>
                <a:rect l="0" t="0" r="r" b="b"/>
                <a:pathLst>
                  <a:path w="8" h="44">
                    <a:moveTo>
                      <a:pt x="7" y="0"/>
                    </a:moveTo>
                    <a:lnTo>
                      <a:pt x="8" y="5"/>
                    </a:lnTo>
                    <a:lnTo>
                      <a:pt x="8" y="11"/>
                    </a:lnTo>
                    <a:lnTo>
                      <a:pt x="7" y="19"/>
                    </a:lnTo>
                    <a:lnTo>
                      <a:pt x="7" y="26"/>
                    </a:lnTo>
                    <a:lnTo>
                      <a:pt x="6" y="30"/>
                    </a:lnTo>
                    <a:lnTo>
                      <a:pt x="4" y="35"/>
                    </a:lnTo>
                    <a:lnTo>
                      <a:pt x="3" y="39"/>
                    </a:lnTo>
                    <a:lnTo>
                      <a:pt x="1" y="42"/>
                    </a:lnTo>
                    <a:lnTo>
                      <a:pt x="0" y="4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21" name="Freeform 3609"/>
              <p:cNvSpPr>
                <a:spLocks/>
              </p:cNvSpPr>
              <p:nvPr/>
            </p:nvSpPr>
            <p:spPr bwMode="auto">
              <a:xfrm>
                <a:off x="4304" y="2018"/>
                <a:ext cx="12" cy="16"/>
              </a:xfrm>
              <a:custGeom>
                <a:avLst/>
                <a:gdLst/>
                <a:ahLst/>
                <a:cxnLst>
                  <a:cxn ang="0">
                    <a:pos x="0" y="3"/>
                  </a:cxn>
                  <a:cxn ang="0">
                    <a:pos x="12" y="0"/>
                  </a:cxn>
                  <a:cxn ang="0">
                    <a:pos x="11" y="0"/>
                  </a:cxn>
                  <a:cxn ang="0">
                    <a:pos x="10" y="15"/>
                  </a:cxn>
                  <a:cxn ang="0">
                    <a:pos x="11" y="14"/>
                  </a:cxn>
                  <a:cxn ang="0">
                    <a:pos x="0" y="16"/>
                  </a:cxn>
                </a:cxnLst>
                <a:rect l="0" t="0" r="r" b="b"/>
                <a:pathLst>
                  <a:path w="12" h="16">
                    <a:moveTo>
                      <a:pt x="0" y="3"/>
                    </a:moveTo>
                    <a:lnTo>
                      <a:pt x="12" y="0"/>
                    </a:lnTo>
                    <a:lnTo>
                      <a:pt x="11" y="0"/>
                    </a:lnTo>
                    <a:lnTo>
                      <a:pt x="10" y="15"/>
                    </a:lnTo>
                    <a:lnTo>
                      <a:pt x="11" y="14"/>
                    </a:lnTo>
                    <a:lnTo>
                      <a:pt x="0" y="1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20" name="Freeform 3608"/>
              <p:cNvSpPr>
                <a:spLocks/>
              </p:cNvSpPr>
              <p:nvPr/>
            </p:nvSpPr>
            <p:spPr bwMode="auto">
              <a:xfrm>
                <a:off x="4308" y="2007"/>
                <a:ext cx="2" cy="9"/>
              </a:xfrm>
              <a:custGeom>
                <a:avLst/>
                <a:gdLst/>
                <a:ahLst/>
                <a:cxnLst>
                  <a:cxn ang="0">
                    <a:pos x="0" y="0"/>
                  </a:cxn>
                  <a:cxn ang="0">
                    <a:pos x="2" y="5"/>
                  </a:cxn>
                  <a:cxn ang="0">
                    <a:pos x="2" y="9"/>
                  </a:cxn>
                </a:cxnLst>
                <a:rect l="0" t="0" r="r" b="b"/>
                <a:pathLst>
                  <a:path w="2" h="9">
                    <a:moveTo>
                      <a:pt x="0" y="0"/>
                    </a:moveTo>
                    <a:lnTo>
                      <a:pt x="2" y="5"/>
                    </a:lnTo>
                    <a:lnTo>
                      <a:pt x="2" y="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19" name="Freeform 3607"/>
              <p:cNvSpPr>
                <a:spLocks/>
              </p:cNvSpPr>
              <p:nvPr/>
            </p:nvSpPr>
            <p:spPr bwMode="auto">
              <a:xfrm>
                <a:off x="4100" y="2096"/>
                <a:ext cx="18" cy="26"/>
              </a:xfrm>
              <a:custGeom>
                <a:avLst/>
                <a:gdLst/>
                <a:ahLst/>
                <a:cxnLst>
                  <a:cxn ang="0">
                    <a:pos x="12" y="0"/>
                  </a:cxn>
                  <a:cxn ang="0">
                    <a:pos x="0" y="26"/>
                  </a:cxn>
                  <a:cxn ang="0">
                    <a:pos x="18" y="26"/>
                  </a:cxn>
                </a:cxnLst>
                <a:rect l="0" t="0" r="r" b="b"/>
                <a:pathLst>
                  <a:path w="18" h="26">
                    <a:moveTo>
                      <a:pt x="12" y="0"/>
                    </a:moveTo>
                    <a:lnTo>
                      <a:pt x="0" y="26"/>
                    </a:lnTo>
                    <a:lnTo>
                      <a:pt x="18"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18" name="Line 3606"/>
              <p:cNvSpPr>
                <a:spLocks noChangeShapeType="1"/>
              </p:cNvSpPr>
              <p:nvPr/>
            </p:nvSpPr>
            <p:spPr bwMode="auto">
              <a:xfrm>
                <a:off x="4112" y="2096"/>
                <a:ext cx="1" cy="3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17" name="Freeform 3605"/>
              <p:cNvSpPr>
                <a:spLocks/>
              </p:cNvSpPr>
              <p:nvPr/>
            </p:nvSpPr>
            <p:spPr bwMode="auto">
              <a:xfrm>
                <a:off x="4087" y="2091"/>
                <a:ext cx="51" cy="53"/>
              </a:xfrm>
              <a:custGeom>
                <a:avLst/>
                <a:gdLst/>
                <a:ahLst/>
                <a:cxnLst>
                  <a:cxn ang="0">
                    <a:pos x="51" y="24"/>
                  </a:cxn>
                  <a:cxn ang="0">
                    <a:pos x="50" y="20"/>
                  </a:cxn>
                  <a:cxn ang="0">
                    <a:pos x="49" y="16"/>
                  </a:cxn>
                  <a:cxn ang="0">
                    <a:pos x="46" y="12"/>
                  </a:cxn>
                  <a:cxn ang="0">
                    <a:pos x="43" y="8"/>
                  </a:cxn>
                  <a:cxn ang="0">
                    <a:pos x="40" y="5"/>
                  </a:cxn>
                  <a:cxn ang="0">
                    <a:pos x="36" y="3"/>
                  </a:cxn>
                  <a:cxn ang="0">
                    <a:pos x="32" y="1"/>
                  </a:cxn>
                  <a:cxn ang="0">
                    <a:pos x="28" y="0"/>
                  </a:cxn>
                  <a:cxn ang="0">
                    <a:pos x="23" y="0"/>
                  </a:cxn>
                  <a:cxn ang="0">
                    <a:pos x="19" y="1"/>
                  </a:cxn>
                  <a:cxn ang="0">
                    <a:pos x="15" y="3"/>
                  </a:cxn>
                  <a:cxn ang="0">
                    <a:pos x="11" y="5"/>
                  </a:cxn>
                  <a:cxn ang="0">
                    <a:pos x="7" y="8"/>
                  </a:cxn>
                  <a:cxn ang="0">
                    <a:pos x="4" y="12"/>
                  </a:cxn>
                  <a:cxn ang="0">
                    <a:pos x="2" y="16"/>
                  </a:cxn>
                  <a:cxn ang="0">
                    <a:pos x="1" y="20"/>
                  </a:cxn>
                  <a:cxn ang="0">
                    <a:pos x="0" y="24"/>
                  </a:cxn>
                  <a:cxn ang="0">
                    <a:pos x="0" y="29"/>
                  </a:cxn>
                  <a:cxn ang="0">
                    <a:pos x="1" y="33"/>
                  </a:cxn>
                  <a:cxn ang="0">
                    <a:pos x="2" y="38"/>
                  </a:cxn>
                  <a:cxn ang="0">
                    <a:pos x="4" y="42"/>
                  </a:cxn>
                  <a:cxn ang="0">
                    <a:pos x="7" y="45"/>
                  </a:cxn>
                  <a:cxn ang="0">
                    <a:pos x="11" y="48"/>
                  </a:cxn>
                  <a:cxn ang="0">
                    <a:pos x="15" y="50"/>
                  </a:cxn>
                  <a:cxn ang="0">
                    <a:pos x="19" y="52"/>
                  </a:cxn>
                  <a:cxn ang="0">
                    <a:pos x="23" y="53"/>
                  </a:cxn>
                  <a:cxn ang="0">
                    <a:pos x="28" y="53"/>
                  </a:cxn>
                  <a:cxn ang="0">
                    <a:pos x="32" y="52"/>
                  </a:cxn>
                  <a:cxn ang="0">
                    <a:pos x="36" y="50"/>
                  </a:cxn>
                  <a:cxn ang="0">
                    <a:pos x="40" y="48"/>
                  </a:cxn>
                  <a:cxn ang="0">
                    <a:pos x="43" y="45"/>
                  </a:cxn>
                  <a:cxn ang="0">
                    <a:pos x="46" y="42"/>
                  </a:cxn>
                  <a:cxn ang="0">
                    <a:pos x="49" y="38"/>
                  </a:cxn>
                  <a:cxn ang="0">
                    <a:pos x="50" y="33"/>
                  </a:cxn>
                  <a:cxn ang="0">
                    <a:pos x="51" y="29"/>
                  </a:cxn>
                </a:cxnLst>
                <a:rect l="0" t="0" r="r" b="b"/>
                <a:pathLst>
                  <a:path w="51" h="53">
                    <a:moveTo>
                      <a:pt x="51" y="26"/>
                    </a:moveTo>
                    <a:lnTo>
                      <a:pt x="51" y="24"/>
                    </a:lnTo>
                    <a:lnTo>
                      <a:pt x="51" y="22"/>
                    </a:lnTo>
                    <a:lnTo>
                      <a:pt x="50" y="20"/>
                    </a:lnTo>
                    <a:lnTo>
                      <a:pt x="49" y="18"/>
                    </a:lnTo>
                    <a:lnTo>
                      <a:pt x="49" y="16"/>
                    </a:lnTo>
                    <a:lnTo>
                      <a:pt x="48" y="13"/>
                    </a:lnTo>
                    <a:lnTo>
                      <a:pt x="46" y="12"/>
                    </a:lnTo>
                    <a:lnTo>
                      <a:pt x="45" y="10"/>
                    </a:lnTo>
                    <a:lnTo>
                      <a:pt x="43" y="8"/>
                    </a:lnTo>
                    <a:lnTo>
                      <a:pt x="42" y="7"/>
                    </a:lnTo>
                    <a:lnTo>
                      <a:pt x="40" y="5"/>
                    </a:lnTo>
                    <a:lnTo>
                      <a:pt x="38" y="4"/>
                    </a:lnTo>
                    <a:lnTo>
                      <a:pt x="36" y="3"/>
                    </a:lnTo>
                    <a:lnTo>
                      <a:pt x="34" y="2"/>
                    </a:lnTo>
                    <a:lnTo>
                      <a:pt x="32" y="1"/>
                    </a:lnTo>
                    <a:lnTo>
                      <a:pt x="30" y="1"/>
                    </a:lnTo>
                    <a:lnTo>
                      <a:pt x="28" y="0"/>
                    </a:lnTo>
                    <a:lnTo>
                      <a:pt x="25" y="0"/>
                    </a:lnTo>
                    <a:lnTo>
                      <a:pt x="23" y="0"/>
                    </a:lnTo>
                    <a:lnTo>
                      <a:pt x="21" y="1"/>
                    </a:lnTo>
                    <a:lnTo>
                      <a:pt x="19" y="1"/>
                    </a:lnTo>
                    <a:lnTo>
                      <a:pt x="17" y="2"/>
                    </a:lnTo>
                    <a:lnTo>
                      <a:pt x="15" y="3"/>
                    </a:lnTo>
                    <a:lnTo>
                      <a:pt x="13" y="4"/>
                    </a:lnTo>
                    <a:lnTo>
                      <a:pt x="11" y="5"/>
                    </a:lnTo>
                    <a:lnTo>
                      <a:pt x="9" y="7"/>
                    </a:lnTo>
                    <a:lnTo>
                      <a:pt x="7" y="8"/>
                    </a:lnTo>
                    <a:lnTo>
                      <a:pt x="6" y="10"/>
                    </a:lnTo>
                    <a:lnTo>
                      <a:pt x="4" y="12"/>
                    </a:lnTo>
                    <a:lnTo>
                      <a:pt x="3" y="13"/>
                    </a:lnTo>
                    <a:lnTo>
                      <a:pt x="2" y="16"/>
                    </a:lnTo>
                    <a:lnTo>
                      <a:pt x="1" y="18"/>
                    </a:lnTo>
                    <a:lnTo>
                      <a:pt x="1" y="20"/>
                    </a:lnTo>
                    <a:lnTo>
                      <a:pt x="0" y="22"/>
                    </a:lnTo>
                    <a:lnTo>
                      <a:pt x="0" y="24"/>
                    </a:lnTo>
                    <a:lnTo>
                      <a:pt x="0" y="26"/>
                    </a:lnTo>
                    <a:lnTo>
                      <a:pt x="0" y="29"/>
                    </a:lnTo>
                    <a:lnTo>
                      <a:pt x="0" y="31"/>
                    </a:lnTo>
                    <a:lnTo>
                      <a:pt x="1" y="33"/>
                    </a:lnTo>
                    <a:lnTo>
                      <a:pt x="1" y="36"/>
                    </a:lnTo>
                    <a:lnTo>
                      <a:pt x="2" y="38"/>
                    </a:lnTo>
                    <a:lnTo>
                      <a:pt x="3" y="40"/>
                    </a:lnTo>
                    <a:lnTo>
                      <a:pt x="4" y="42"/>
                    </a:lnTo>
                    <a:lnTo>
                      <a:pt x="6" y="44"/>
                    </a:lnTo>
                    <a:lnTo>
                      <a:pt x="7" y="45"/>
                    </a:lnTo>
                    <a:lnTo>
                      <a:pt x="9" y="47"/>
                    </a:lnTo>
                    <a:lnTo>
                      <a:pt x="11" y="48"/>
                    </a:lnTo>
                    <a:lnTo>
                      <a:pt x="13" y="49"/>
                    </a:lnTo>
                    <a:lnTo>
                      <a:pt x="15" y="50"/>
                    </a:lnTo>
                    <a:lnTo>
                      <a:pt x="17" y="51"/>
                    </a:lnTo>
                    <a:lnTo>
                      <a:pt x="19" y="52"/>
                    </a:lnTo>
                    <a:lnTo>
                      <a:pt x="21" y="53"/>
                    </a:lnTo>
                    <a:lnTo>
                      <a:pt x="23" y="53"/>
                    </a:lnTo>
                    <a:lnTo>
                      <a:pt x="25" y="53"/>
                    </a:lnTo>
                    <a:lnTo>
                      <a:pt x="28" y="53"/>
                    </a:lnTo>
                    <a:lnTo>
                      <a:pt x="30" y="53"/>
                    </a:lnTo>
                    <a:lnTo>
                      <a:pt x="32" y="52"/>
                    </a:lnTo>
                    <a:lnTo>
                      <a:pt x="34" y="51"/>
                    </a:lnTo>
                    <a:lnTo>
                      <a:pt x="36" y="50"/>
                    </a:lnTo>
                    <a:lnTo>
                      <a:pt x="38" y="49"/>
                    </a:lnTo>
                    <a:lnTo>
                      <a:pt x="40" y="48"/>
                    </a:lnTo>
                    <a:lnTo>
                      <a:pt x="42" y="47"/>
                    </a:lnTo>
                    <a:lnTo>
                      <a:pt x="43" y="45"/>
                    </a:lnTo>
                    <a:lnTo>
                      <a:pt x="45" y="44"/>
                    </a:lnTo>
                    <a:lnTo>
                      <a:pt x="46" y="42"/>
                    </a:lnTo>
                    <a:lnTo>
                      <a:pt x="48" y="40"/>
                    </a:lnTo>
                    <a:lnTo>
                      <a:pt x="49" y="38"/>
                    </a:lnTo>
                    <a:lnTo>
                      <a:pt x="49" y="36"/>
                    </a:lnTo>
                    <a:lnTo>
                      <a:pt x="50" y="33"/>
                    </a:lnTo>
                    <a:lnTo>
                      <a:pt x="51" y="31"/>
                    </a:lnTo>
                    <a:lnTo>
                      <a:pt x="51" y="29"/>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16" name="Freeform 3604"/>
              <p:cNvSpPr>
                <a:spLocks/>
              </p:cNvSpPr>
              <p:nvPr/>
            </p:nvSpPr>
            <p:spPr bwMode="auto">
              <a:xfrm>
                <a:off x="4153" y="2110"/>
                <a:ext cx="2" cy="10"/>
              </a:xfrm>
              <a:custGeom>
                <a:avLst/>
                <a:gdLst/>
                <a:ahLst/>
                <a:cxnLst>
                  <a:cxn ang="0">
                    <a:pos x="0" y="0"/>
                  </a:cxn>
                  <a:cxn ang="0">
                    <a:pos x="1" y="5"/>
                  </a:cxn>
                  <a:cxn ang="0">
                    <a:pos x="2" y="8"/>
                  </a:cxn>
                  <a:cxn ang="0">
                    <a:pos x="2" y="10"/>
                  </a:cxn>
                  <a:cxn ang="0">
                    <a:pos x="2" y="7"/>
                  </a:cxn>
                </a:cxnLst>
                <a:rect l="0" t="0" r="r" b="b"/>
                <a:pathLst>
                  <a:path w="2" h="10">
                    <a:moveTo>
                      <a:pt x="0" y="0"/>
                    </a:moveTo>
                    <a:lnTo>
                      <a:pt x="1" y="5"/>
                    </a:lnTo>
                    <a:lnTo>
                      <a:pt x="2" y="8"/>
                    </a:lnTo>
                    <a:lnTo>
                      <a:pt x="2" y="10"/>
                    </a:lnTo>
                    <a:lnTo>
                      <a:pt x="2"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15" name="Freeform 3603"/>
              <p:cNvSpPr>
                <a:spLocks/>
              </p:cNvSpPr>
              <p:nvPr/>
            </p:nvSpPr>
            <p:spPr bwMode="auto">
              <a:xfrm>
                <a:off x="4151" y="2095"/>
                <a:ext cx="7" cy="49"/>
              </a:xfrm>
              <a:custGeom>
                <a:avLst/>
                <a:gdLst/>
                <a:ahLst/>
                <a:cxnLst>
                  <a:cxn ang="0">
                    <a:pos x="7" y="0"/>
                  </a:cxn>
                  <a:cxn ang="0">
                    <a:pos x="7" y="2"/>
                  </a:cxn>
                  <a:cxn ang="0">
                    <a:pos x="7" y="2"/>
                  </a:cxn>
                  <a:cxn ang="0">
                    <a:pos x="7" y="22"/>
                  </a:cxn>
                  <a:cxn ang="0">
                    <a:pos x="7" y="28"/>
                  </a:cxn>
                  <a:cxn ang="0">
                    <a:pos x="6" y="34"/>
                  </a:cxn>
                  <a:cxn ang="0">
                    <a:pos x="5" y="39"/>
                  </a:cxn>
                  <a:cxn ang="0">
                    <a:pos x="3" y="44"/>
                  </a:cxn>
                  <a:cxn ang="0">
                    <a:pos x="1" y="47"/>
                  </a:cxn>
                  <a:cxn ang="0">
                    <a:pos x="0" y="49"/>
                  </a:cxn>
                </a:cxnLst>
                <a:rect l="0" t="0" r="r" b="b"/>
                <a:pathLst>
                  <a:path w="7" h="49">
                    <a:moveTo>
                      <a:pt x="7" y="0"/>
                    </a:moveTo>
                    <a:lnTo>
                      <a:pt x="7" y="2"/>
                    </a:lnTo>
                    <a:lnTo>
                      <a:pt x="7" y="22"/>
                    </a:lnTo>
                    <a:lnTo>
                      <a:pt x="7" y="28"/>
                    </a:lnTo>
                    <a:lnTo>
                      <a:pt x="6" y="34"/>
                    </a:lnTo>
                    <a:lnTo>
                      <a:pt x="5" y="39"/>
                    </a:lnTo>
                    <a:lnTo>
                      <a:pt x="3" y="44"/>
                    </a:lnTo>
                    <a:lnTo>
                      <a:pt x="1" y="47"/>
                    </a:lnTo>
                    <a:lnTo>
                      <a:pt x="0" y="4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14" name="Freeform 3602"/>
              <p:cNvSpPr>
                <a:spLocks/>
              </p:cNvSpPr>
              <p:nvPr/>
            </p:nvSpPr>
            <p:spPr bwMode="auto">
              <a:xfrm>
                <a:off x="4157" y="2125"/>
                <a:ext cx="5" cy="8"/>
              </a:xfrm>
              <a:custGeom>
                <a:avLst/>
                <a:gdLst/>
                <a:ahLst/>
                <a:cxnLst>
                  <a:cxn ang="0">
                    <a:pos x="0" y="0"/>
                  </a:cxn>
                  <a:cxn ang="0">
                    <a:pos x="4" y="5"/>
                  </a:cxn>
                  <a:cxn ang="0">
                    <a:pos x="5" y="8"/>
                  </a:cxn>
                  <a:cxn ang="0">
                    <a:pos x="3" y="4"/>
                  </a:cxn>
                </a:cxnLst>
                <a:rect l="0" t="0" r="r" b="b"/>
                <a:pathLst>
                  <a:path w="5" h="8">
                    <a:moveTo>
                      <a:pt x="0" y="0"/>
                    </a:moveTo>
                    <a:lnTo>
                      <a:pt x="4" y="5"/>
                    </a:lnTo>
                    <a:lnTo>
                      <a:pt x="5" y="8"/>
                    </a:lnTo>
                    <a:lnTo>
                      <a:pt x="3"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13" name="Freeform 3601"/>
              <p:cNvSpPr>
                <a:spLocks/>
              </p:cNvSpPr>
              <p:nvPr/>
            </p:nvSpPr>
            <p:spPr bwMode="auto">
              <a:xfrm>
                <a:off x="4158" y="2108"/>
                <a:ext cx="5" cy="9"/>
              </a:xfrm>
              <a:custGeom>
                <a:avLst/>
                <a:gdLst/>
                <a:ahLst/>
                <a:cxnLst>
                  <a:cxn ang="0">
                    <a:pos x="5" y="0"/>
                  </a:cxn>
                  <a:cxn ang="0">
                    <a:pos x="4" y="3"/>
                  </a:cxn>
                  <a:cxn ang="0">
                    <a:pos x="0" y="9"/>
                  </a:cxn>
                </a:cxnLst>
                <a:rect l="0" t="0" r="r" b="b"/>
                <a:pathLst>
                  <a:path w="5" h="9">
                    <a:moveTo>
                      <a:pt x="5" y="0"/>
                    </a:moveTo>
                    <a:lnTo>
                      <a:pt x="4" y="3"/>
                    </a:lnTo>
                    <a:lnTo>
                      <a:pt x="0" y="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12" name="Freeform 3600"/>
              <p:cNvSpPr>
                <a:spLocks/>
              </p:cNvSpPr>
              <p:nvPr/>
            </p:nvSpPr>
            <p:spPr bwMode="auto">
              <a:xfrm>
                <a:off x="4164" y="2100"/>
                <a:ext cx="14" cy="43"/>
              </a:xfrm>
              <a:custGeom>
                <a:avLst/>
                <a:gdLst/>
                <a:ahLst/>
                <a:cxnLst>
                  <a:cxn ang="0">
                    <a:pos x="0" y="0"/>
                  </a:cxn>
                  <a:cxn ang="0">
                    <a:pos x="1" y="4"/>
                  </a:cxn>
                  <a:cxn ang="0">
                    <a:pos x="1" y="24"/>
                  </a:cxn>
                  <a:cxn ang="0">
                    <a:pos x="1" y="43"/>
                  </a:cxn>
                  <a:cxn ang="0">
                    <a:pos x="1" y="40"/>
                  </a:cxn>
                  <a:cxn ang="0">
                    <a:pos x="14" y="39"/>
                  </a:cxn>
                  <a:cxn ang="0">
                    <a:pos x="13" y="38"/>
                  </a:cxn>
                </a:cxnLst>
                <a:rect l="0" t="0" r="r" b="b"/>
                <a:pathLst>
                  <a:path w="14" h="43">
                    <a:moveTo>
                      <a:pt x="0" y="0"/>
                    </a:moveTo>
                    <a:lnTo>
                      <a:pt x="1" y="4"/>
                    </a:lnTo>
                    <a:lnTo>
                      <a:pt x="1" y="24"/>
                    </a:lnTo>
                    <a:lnTo>
                      <a:pt x="1" y="43"/>
                    </a:lnTo>
                    <a:lnTo>
                      <a:pt x="1" y="40"/>
                    </a:lnTo>
                    <a:lnTo>
                      <a:pt x="14" y="39"/>
                    </a:lnTo>
                    <a:lnTo>
                      <a:pt x="13" y="3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11" name="Freeform 3599"/>
              <p:cNvSpPr>
                <a:spLocks/>
              </p:cNvSpPr>
              <p:nvPr/>
            </p:nvSpPr>
            <p:spPr bwMode="auto">
              <a:xfrm>
                <a:off x="4165" y="2100"/>
                <a:ext cx="16" cy="42"/>
              </a:xfrm>
              <a:custGeom>
                <a:avLst/>
                <a:gdLst/>
                <a:ahLst/>
                <a:cxnLst>
                  <a:cxn ang="0">
                    <a:pos x="0" y="5"/>
                  </a:cxn>
                  <a:cxn ang="0">
                    <a:pos x="1" y="5"/>
                  </a:cxn>
                  <a:cxn ang="0">
                    <a:pos x="16" y="2"/>
                  </a:cxn>
                  <a:cxn ang="0">
                    <a:pos x="15" y="0"/>
                  </a:cxn>
                  <a:cxn ang="0">
                    <a:pos x="14" y="21"/>
                  </a:cxn>
                  <a:cxn ang="0">
                    <a:pos x="14" y="33"/>
                  </a:cxn>
                  <a:cxn ang="0">
                    <a:pos x="14" y="35"/>
                  </a:cxn>
                  <a:cxn ang="0">
                    <a:pos x="14" y="42"/>
                  </a:cxn>
                  <a:cxn ang="0">
                    <a:pos x="13" y="38"/>
                  </a:cxn>
                </a:cxnLst>
                <a:rect l="0" t="0" r="r" b="b"/>
                <a:pathLst>
                  <a:path w="16" h="42">
                    <a:moveTo>
                      <a:pt x="0" y="5"/>
                    </a:moveTo>
                    <a:lnTo>
                      <a:pt x="1" y="5"/>
                    </a:lnTo>
                    <a:lnTo>
                      <a:pt x="16" y="2"/>
                    </a:lnTo>
                    <a:lnTo>
                      <a:pt x="15" y="0"/>
                    </a:lnTo>
                    <a:lnTo>
                      <a:pt x="14" y="21"/>
                    </a:lnTo>
                    <a:lnTo>
                      <a:pt x="14" y="33"/>
                    </a:lnTo>
                    <a:lnTo>
                      <a:pt x="14" y="35"/>
                    </a:lnTo>
                    <a:lnTo>
                      <a:pt x="14" y="42"/>
                    </a:lnTo>
                    <a:lnTo>
                      <a:pt x="13" y="3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10" name="Freeform 3598"/>
              <p:cNvSpPr>
                <a:spLocks/>
              </p:cNvSpPr>
              <p:nvPr/>
            </p:nvSpPr>
            <p:spPr bwMode="auto">
              <a:xfrm>
                <a:off x="4167" y="2114"/>
                <a:ext cx="10" cy="3"/>
              </a:xfrm>
              <a:custGeom>
                <a:avLst/>
                <a:gdLst/>
                <a:ahLst/>
                <a:cxnLst>
                  <a:cxn ang="0">
                    <a:pos x="10" y="0"/>
                  </a:cxn>
                  <a:cxn ang="0">
                    <a:pos x="10" y="1"/>
                  </a:cxn>
                  <a:cxn ang="0">
                    <a:pos x="0" y="3"/>
                  </a:cxn>
                </a:cxnLst>
                <a:rect l="0" t="0" r="r" b="b"/>
                <a:pathLst>
                  <a:path w="10" h="3">
                    <a:moveTo>
                      <a:pt x="10" y="0"/>
                    </a:moveTo>
                    <a:lnTo>
                      <a:pt x="10" y="1"/>
                    </a:lnTo>
                    <a:lnTo>
                      <a:pt x="0"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09" name="Freeform 3597"/>
              <p:cNvSpPr>
                <a:spLocks/>
              </p:cNvSpPr>
              <p:nvPr/>
            </p:nvSpPr>
            <p:spPr bwMode="auto">
              <a:xfrm>
                <a:off x="4167" y="2106"/>
                <a:ext cx="5" cy="28"/>
              </a:xfrm>
              <a:custGeom>
                <a:avLst/>
                <a:gdLst/>
                <a:ahLst/>
                <a:cxnLst>
                  <a:cxn ang="0">
                    <a:pos x="5" y="0"/>
                  </a:cxn>
                  <a:cxn ang="0">
                    <a:pos x="5" y="2"/>
                  </a:cxn>
                  <a:cxn ang="0">
                    <a:pos x="5" y="6"/>
                  </a:cxn>
                  <a:cxn ang="0">
                    <a:pos x="5" y="11"/>
                  </a:cxn>
                  <a:cxn ang="0">
                    <a:pos x="4" y="17"/>
                  </a:cxn>
                  <a:cxn ang="0">
                    <a:pos x="3" y="22"/>
                  </a:cxn>
                  <a:cxn ang="0">
                    <a:pos x="2" y="25"/>
                  </a:cxn>
                  <a:cxn ang="0">
                    <a:pos x="0" y="28"/>
                  </a:cxn>
                </a:cxnLst>
                <a:rect l="0" t="0" r="r" b="b"/>
                <a:pathLst>
                  <a:path w="5" h="28">
                    <a:moveTo>
                      <a:pt x="5" y="0"/>
                    </a:moveTo>
                    <a:lnTo>
                      <a:pt x="5" y="2"/>
                    </a:lnTo>
                    <a:lnTo>
                      <a:pt x="5" y="6"/>
                    </a:lnTo>
                    <a:lnTo>
                      <a:pt x="5" y="11"/>
                    </a:lnTo>
                    <a:lnTo>
                      <a:pt x="4" y="17"/>
                    </a:lnTo>
                    <a:lnTo>
                      <a:pt x="3" y="22"/>
                    </a:lnTo>
                    <a:lnTo>
                      <a:pt x="2" y="25"/>
                    </a:lnTo>
                    <a:lnTo>
                      <a:pt x="0" y="2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08" name="Freeform 3596"/>
              <p:cNvSpPr>
                <a:spLocks/>
              </p:cNvSpPr>
              <p:nvPr/>
            </p:nvSpPr>
            <p:spPr bwMode="auto">
              <a:xfrm>
                <a:off x="4171" y="2122"/>
                <a:ext cx="6" cy="9"/>
              </a:xfrm>
              <a:custGeom>
                <a:avLst/>
                <a:gdLst/>
                <a:ahLst/>
                <a:cxnLst>
                  <a:cxn ang="0">
                    <a:pos x="0" y="0"/>
                  </a:cxn>
                  <a:cxn ang="0">
                    <a:pos x="5" y="6"/>
                  </a:cxn>
                  <a:cxn ang="0">
                    <a:pos x="6" y="9"/>
                  </a:cxn>
                  <a:cxn ang="0">
                    <a:pos x="5" y="6"/>
                  </a:cxn>
                </a:cxnLst>
                <a:rect l="0" t="0" r="r" b="b"/>
                <a:pathLst>
                  <a:path w="6" h="9">
                    <a:moveTo>
                      <a:pt x="0" y="0"/>
                    </a:moveTo>
                    <a:lnTo>
                      <a:pt x="5" y="6"/>
                    </a:lnTo>
                    <a:lnTo>
                      <a:pt x="6" y="9"/>
                    </a:lnTo>
                    <a:lnTo>
                      <a:pt x="5"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07" name="Freeform 3595"/>
              <p:cNvSpPr>
                <a:spLocks/>
              </p:cNvSpPr>
              <p:nvPr/>
            </p:nvSpPr>
            <p:spPr bwMode="auto">
              <a:xfrm>
                <a:off x="4187" y="2093"/>
                <a:ext cx="12" cy="22"/>
              </a:xfrm>
              <a:custGeom>
                <a:avLst/>
                <a:gdLst/>
                <a:ahLst/>
                <a:cxnLst>
                  <a:cxn ang="0">
                    <a:pos x="12" y="0"/>
                  </a:cxn>
                  <a:cxn ang="0">
                    <a:pos x="12" y="2"/>
                  </a:cxn>
                  <a:cxn ang="0">
                    <a:pos x="10" y="7"/>
                  </a:cxn>
                  <a:cxn ang="0">
                    <a:pos x="6" y="14"/>
                  </a:cxn>
                  <a:cxn ang="0">
                    <a:pos x="4" y="18"/>
                  </a:cxn>
                  <a:cxn ang="0">
                    <a:pos x="0" y="22"/>
                  </a:cxn>
                </a:cxnLst>
                <a:rect l="0" t="0" r="r" b="b"/>
                <a:pathLst>
                  <a:path w="12" h="22">
                    <a:moveTo>
                      <a:pt x="12" y="0"/>
                    </a:moveTo>
                    <a:lnTo>
                      <a:pt x="12" y="2"/>
                    </a:lnTo>
                    <a:lnTo>
                      <a:pt x="10" y="7"/>
                    </a:lnTo>
                    <a:lnTo>
                      <a:pt x="6" y="14"/>
                    </a:lnTo>
                    <a:lnTo>
                      <a:pt x="4" y="18"/>
                    </a:lnTo>
                    <a:lnTo>
                      <a:pt x="0" y="2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06" name="Freeform 3594"/>
              <p:cNvSpPr>
                <a:spLocks/>
              </p:cNvSpPr>
              <p:nvPr/>
            </p:nvSpPr>
            <p:spPr bwMode="auto">
              <a:xfrm>
                <a:off x="4195" y="2100"/>
                <a:ext cx="19" cy="4"/>
              </a:xfrm>
              <a:custGeom>
                <a:avLst/>
                <a:gdLst/>
                <a:ahLst/>
                <a:cxnLst>
                  <a:cxn ang="0">
                    <a:pos x="0" y="4"/>
                  </a:cxn>
                  <a:cxn ang="0">
                    <a:pos x="19" y="0"/>
                  </a:cxn>
                  <a:cxn ang="0">
                    <a:pos x="17" y="0"/>
                  </a:cxn>
                  <a:cxn ang="0">
                    <a:pos x="15" y="2"/>
                  </a:cxn>
                </a:cxnLst>
                <a:rect l="0" t="0" r="r" b="b"/>
                <a:pathLst>
                  <a:path w="19" h="4">
                    <a:moveTo>
                      <a:pt x="0" y="4"/>
                    </a:moveTo>
                    <a:lnTo>
                      <a:pt x="19" y="0"/>
                    </a:lnTo>
                    <a:lnTo>
                      <a:pt x="17" y="0"/>
                    </a:lnTo>
                    <a:lnTo>
                      <a:pt x="15" y="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05" name="Freeform 3593"/>
              <p:cNvSpPr>
                <a:spLocks/>
              </p:cNvSpPr>
              <p:nvPr/>
            </p:nvSpPr>
            <p:spPr bwMode="auto">
              <a:xfrm>
                <a:off x="4196" y="2109"/>
                <a:ext cx="13" cy="3"/>
              </a:xfrm>
              <a:custGeom>
                <a:avLst/>
                <a:gdLst/>
                <a:ahLst/>
                <a:cxnLst>
                  <a:cxn ang="0">
                    <a:pos x="0" y="3"/>
                  </a:cxn>
                  <a:cxn ang="0">
                    <a:pos x="0" y="3"/>
                  </a:cxn>
                  <a:cxn ang="0">
                    <a:pos x="1" y="3"/>
                  </a:cxn>
                  <a:cxn ang="0">
                    <a:pos x="13" y="0"/>
                  </a:cxn>
                  <a:cxn ang="0">
                    <a:pos x="12" y="0"/>
                  </a:cxn>
                  <a:cxn ang="0">
                    <a:pos x="11" y="1"/>
                  </a:cxn>
                </a:cxnLst>
                <a:rect l="0" t="0" r="r" b="b"/>
                <a:pathLst>
                  <a:path w="13" h="3">
                    <a:moveTo>
                      <a:pt x="0" y="3"/>
                    </a:moveTo>
                    <a:lnTo>
                      <a:pt x="0" y="3"/>
                    </a:lnTo>
                    <a:lnTo>
                      <a:pt x="1" y="3"/>
                    </a:lnTo>
                    <a:lnTo>
                      <a:pt x="13" y="0"/>
                    </a:lnTo>
                    <a:lnTo>
                      <a:pt x="12" y="0"/>
                    </a:lnTo>
                    <a:lnTo>
                      <a:pt x="11"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04" name="Freeform 3592"/>
              <p:cNvSpPr>
                <a:spLocks/>
              </p:cNvSpPr>
              <p:nvPr/>
            </p:nvSpPr>
            <p:spPr bwMode="auto">
              <a:xfrm>
                <a:off x="4191" y="2115"/>
                <a:ext cx="28" cy="31"/>
              </a:xfrm>
              <a:custGeom>
                <a:avLst/>
                <a:gdLst/>
                <a:ahLst/>
                <a:cxnLst>
                  <a:cxn ang="0">
                    <a:pos x="0" y="5"/>
                  </a:cxn>
                  <a:cxn ang="0">
                    <a:pos x="1" y="6"/>
                  </a:cxn>
                  <a:cxn ang="0">
                    <a:pos x="2" y="6"/>
                  </a:cxn>
                  <a:cxn ang="0">
                    <a:pos x="19" y="1"/>
                  </a:cxn>
                  <a:cxn ang="0">
                    <a:pos x="18" y="0"/>
                  </a:cxn>
                  <a:cxn ang="0">
                    <a:pos x="18" y="2"/>
                  </a:cxn>
                  <a:cxn ang="0">
                    <a:pos x="18" y="9"/>
                  </a:cxn>
                  <a:cxn ang="0">
                    <a:pos x="18" y="12"/>
                  </a:cxn>
                  <a:cxn ang="0">
                    <a:pos x="18" y="15"/>
                  </a:cxn>
                  <a:cxn ang="0">
                    <a:pos x="19" y="18"/>
                  </a:cxn>
                  <a:cxn ang="0">
                    <a:pos x="19" y="21"/>
                  </a:cxn>
                  <a:cxn ang="0">
                    <a:pos x="20" y="23"/>
                  </a:cxn>
                  <a:cxn ang="0">
                    <a:pos x="22" y="25"/>
                  </a:cxn>
                  <a:cxn ang="0">
                    <a:pos x="23" y="27"/>
                  </a:cxn>
                  <a:cxn ang="0">
                    <a:pos x="25" y="29"/>
                  </a:cxn>
                  <a:cxn ang="0">
                    <a:pos x="26" y="29"/>
                  </a:cxn>
                  <a:cxn ang="0">
                    <a:pos x="28" y="31"/>
                  </a:cxn>
                  <a:cxn ang="0">
                    <a:pos x="27" y="20"/>
                  </a:cxn>
                  <a:cxn ang="0">
                    <a:pos x="27" y="29"/>
                  </a:cxn>
                </a:cxnLst>
                <a:rect l="0" t="0" r="r" b="b"/>
                <a:pathLst>
                  <a:path w="28" h="31">
                    <a:moveTo>
                      <a:pt x="0" y="5"/>
                    </a:moveTo>
                    <a:lnTo>
                      <a:pt x="1" y="6"/>
                    </a:lnTo>
                    <a:lnTo>
                      <a:pt x="2" y="6"/>
                    </a:lnTo>
                    <a:lnTo>
                      <a:pt x="19" y="1"/>
                    </a:lnTo>
                    <a:lnTo>
                      <a:pt x="18" y="0"/>
                    </a:lnTo>
                    <a:lnTo>
                      <a:pt x="18" y="2"/>
                    </a:lnTo>
                    <a:lnTo>
                      <a:pt x="18" y="9"/>
                    </a:lnTo>
                    <a:lnTo>
                      <a:pt x="18" y="12"/>
                    </a:lnTo>
                    <a:lnTo>
                      <a:pt x="18" y="15"/>
                    </a:lnTo>
                    <a:lnTo>
                      <a:pt x="19" y="18"/>
                    </a:lnTo>
                    <a:lnTo>
                      <a:pt x="19" y="21"/>
                    </a:lnTo>
                    <a:lnTo>
                      <a:pt x="20" y="23"/>
                    </a:lnTo>
                    <a:lnTo>
                      <a:pt x="22" y="25"/>
                    </a:lnTo>
                    <a:lnTo>
                      <a:pt x="23" y="27"/>
                    </a:lnTo>
                    <a:lnTo>
                      <a:pt x="25" y="29"/>
                    </a:lnTo>
                    <a:lnTo>
                      <a:pt x="26" y="29"/>
                    </a:lnTo>
                    <a:lnTo>
                      <a:pt x="28" y="31"/>
                    </a:lnTo>
                    <a:lnTo>
                      <a:pt x="27" y="20"/>
                    </a:lnTo>
                    <a:lnTo>
                      <a:pt x="27"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03" name="Freeform 3591"/>
              <p:cNvSpPr>
                <a:spLocks/>
              </p:cNvSpPr>
              <p:nvPr/>
            </p:nvSpPr>
            <p:spPr bwMode="auto">
              <a:xfrm>
                <a:off x="4229" y="2106"/>
                <a:ext cx="2" cy="4"/>
              </a:xfrm>
              <a:custGeom>
                <a:avLst/>
                <a:gdLst/>
                <a:ahLst/>
                <a:cxnLst>
                  <a:cxn ang="0">
                    <a:pos x="0" y="0"/>
                  </a:cxn>
                  <a:cxn ang="0">
                    <a:pos x="1" y="2"/>
                  </a:cxn>
                  <a:cxn ang="0">
                    <a:pos x="2" y="4"/>
                  </a:cxn>
                </a:cxnLst>
                <a:rect l="0" t="0" r="r" b="b"/>
                <a:pathLst>
                  <a:path w="2" h="4">
                    <a:moveTo>
                      <a:pt x="0" y="0"/>
                    </a:moveTo>
                    <a:lnTo>
                      <a:pt x="1" y="2"/>
                    </a:lnTo>
                    <a:lnTo>
                      <a:pt x="2"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02" name="Freeform 3590"/>
              <p:cNvSpPr>
                <a:spLocks/>
              </p:cNvSpPr>
              <p:nvPr/>
            </p:nvSpPr>
            <p:spPr bwMode="auto">
              <a:xfrm>
                <a:off x="4224" y="2116"/>
                <a:ext cx="8" cy="20"/>
              </a:xfrm>
              <a:custGeom>
                <a:avLst/>
                <a:gdLst/>
                <a:ahLst/>
                <a:cxnLst>
                  <a:cxn ang="0">
                    <a:pos x="0" y="13"/>
                  </a:cxn>
                  <a:cxn ang="0">
                    <a:pos x="3" y="20"/>
                  </a:cxn>
                  <a:cxn ang="0">
                    <a:pos x="8" y="0"/>
                  </a:cxn>
                </a:cxnLst>
                <a:rect l="0" t="0" r="r" b="b"/>
                <a:pathLst>
                  <a:path w="8" h="20">
                    <a:moveTo>
                      <a:pt x="0" y="13"/>
                    </a:moveTo>
                    <a:lnTo>
                      <a:pt x="3" y="20"/>
                    </a:lnTo>
                    <a:lnTo>
                      <a:pt x="8"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01" name="Freeform 3589"/>
              <p:cNvSpPr>
                <a:spLocks/>
              </p:cNvSpPr>
              <p:nvPr/>
            </p:nvSpPr>
            <p:spPr bwMode="auto">
              <a:xfrm>
                <a:off x="4233" y="2093"/>
                <a:ext cx="9" cy="19"/>
              </a:xfrm>
              <a:custGeom>
                <a:avLst/>
                <a:gdLst/>
                <a:ahLst/>
                <a:cxnLst>
                  <a:cxn ang="0">
                    <a:pos x="9" y="0"/>
                  </a:cxn>
                  <a:cxn ang="0">
                    <a:pos x="9" y="4"/>
                  </a:cxn>
                  <a:cxn ang="0">
                    <a:pos x="6" y="9"/>
                  </a:cxn>
                  <a:cxn ang="0">
                    <a:pos x="3" y="14"/>
                  </a:cxn>
                  <a:cxn ang="0">
                    <a:pos x="1" y="17"/>
                  </a:cxn>
                  <a:cxn ang="0">
                    <a:pos x="0" y="19"/>
                  </a:cxn>
                </a:cxnLst>
                <a:rect l="0" t="0" r="r" b="b"/>
                <a:pathLst>
                  <a:path w="9" h="19">
                    <a:moveTo>
                      <a:pt x="9" y="0"/>
                    </a:moveTo>
                    <a:lnTo>
                      <a:pt x="9" y="4"/>
                    </a:lnTo>
                    <a:lnTo>
                      <a:pt x="6" y="9"/>
                    </a:lnTo>
                    <a:lnTo>
                      <a:pt x="3" y="14"/>
                    </a:lnTo>
                    <a:lnTo>
                      <a:pt x="1" y="17"/>
                    </a:lnTo>
                    <a:lnTo>
                      <a:pt x="0" y="1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00" name="Freeform 3588"/>
              <p:cNvSpPr>
                <a:spLocks/>
              </p:cNvSpPr>
              <p:nvPr/>
            </p:nvSpPr>
            <p:spPr bwMode="auto">
              <a:xfrm>
                <a:off x="4239" y="2100"/>
                <a:ext cx="12" cy="11"/>
              </a:xfrm>
              <a:custGeom>
                <a:avLst/>
                <a:gdLst/>
                <a:ahLst/>
                <a:cxnLst>
                  <a:cxn ang="0">
                    <a:pos x="0" y="3"/>
                  </a:cxn>
                  <a:cxn ang="0">
                    <a:pos x="12" y="1"/>
                  </a:cxn>
                  <a:cxn ang="0">
                    <a:pos x="10" y="0"/>
                  </a:cxn>
                  <a:cxn ang="0">
                    <a:pos x="5" y="11"/>
                  </a:cxn>
                </a:cxnLst>
                <a:rect l="0" t="0" r="r" b="b"/>
                <a:pathLst>
                  <a:path w="12" h="11">
                    <a:moveTo>
                      <a:pt x="0" y="3"/>
                    </a:moveTo>
                    <a:lnTo>
                      <a:pt x="12" y="1"/>
                    </a:lnTo>
                    <a:lnTo>
                      <a:pt x="10" y="0"/>
                    </a:lnTo>
                    <a:lnTo>
                      <a:pt x="5" y="1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99" name="Freeform 3587"/>
              <p:cNvSpPr>
                <a:spLocks/>
              </p:cNvSpPr>
              <p:nvPr/>
            </p:nvSpPr>
            <p:spPr bwMode="auto">
              <a:xfrm>
                <a:off x="4236" y="2109"/>
                <a:ext cx="16" cy="20"/>
              </a:xfrm>
              <a:custGeom>
                <a:avLst/>
                <a:gdLst/>
                <a:ahLst/>
                <a:cxnLst>
                  <a:cxn ang="0">
                    <a:pos x="0" y="3"/>
                  </a:cxn>
                  <a:cxn ang="0">
                    <a:pos x="16" y="1"/>
                  </a:cxn>
                  <a:cxn ang="0">
                    <a:pos x="16" y="0"/>
                  </a:cxn>
                  <a:cxn ang="0">
                    <a:pos x="13" y="19"/>
                  </a:cxn>
                  <a:cxn ang="0">
                    <a:pos x="13" y="18"/>
                  </a:cxn>
                  <a:cxn ang="0">
                    <a:pos x="15" y="18"/>
                  </a:cxn>
                  <a:cxn ang="0">
                    <a:pos x="0" y="20"/>
                  </a:cxn>
                </a:cxnLst>
                <a:rect l="0" t="0" r="r" b="b"/>
                <a:pathLst>
                  <a:path w="16" h="20">
                    <a:moveTo>
                      <a:pt x="0" y="3"/>
                    </a:moveTo>
                    <a:lnTo>
                      <a:pt x="16" y="1"/>
                    </a:lnTo>
                    <a:lnTo>
                      <a:pt x="16" y="0"/>
                    </a:lnTo>
                    <a:lnTo>
                      <a:pt x="13" y="19"/>
                    </a:lnTo>
                    <a:lnTo>
                      <a:pt x="13" y="18"/>
                    </a:lnTo>
                    <a:lnTo>
                      <a:pt x="15" y="18"/>
                    </a:lnTo>
                    <a:lnTo>
                      <a:pt x="0" y="2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98" name="Freeform 3586"/>
              <p:cNvSpPr>
                <a:spLocks/>
              </p:cNvSpPr>
              <p:nvPr/>
            </p:nvSpPr>
            <p:spPr bwMode="auto">
              <a:xfrm>
                <a:off x="4234" y="2117"/>
                <a:ext cx="22" cy="4"/>
              </a:xfrm>
              <a:custGeom>
                <a:avLst/>
                <a:gdLst/>
                <a:ahLst/>
                <a:cxnLst>
                  <a:cxn ang="0">
                    <a:pos x="0" y="4"/>
                  </a:cxn>
                  <a:cxn ang="0">
                    <a:pos x="22" y="1"/>
                  </a:cxn>
                  <a:cxn ang="0">
                    <a:pos x="21" y="0"/>
                  </a:cxn>
                  <a:cxn ang="0">
                    <a:pos x="19" y="2"/>
                  </a:cxn>
                </a:cxnLst>
                <a:rect l="0" t="0" r="r" b="b"/>
                <a:pathLst>
                  <a:path w="22" h="4">
                    <a:moveTo>
                      <a:pt x="0" y="4"/>
                    </a:moveTo>
                    <a:lnTo>
                      <a:pt x="22" y="1"/>
                    </a:lnTo>
                    <a:lnTo>
                      <a:pt x="21" y="0"/>
                    </a:lnTo>
                    <a:lnTo>
                      <a:pt x="19" y="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97" name="Freeform 3585"/>
              <p:cNvSpPr>
                <a:spLocks/>
              </p:cNvSpPr>
              <p:nvPr/>
            </p:nvSpPr>
            <p:spPr bwMode="auto">
              <a:xfrm>
                <a:off x="4237" y="2111"/>
                <a:ext cx="7" cy="34"/>
              </a:xfrm>
              <a:custGeom>
                <a:avLst/>
                <a:gdLst/>
                <a:ahLst/>
                <a:cxnLst>
                  <a:cxn ang="0">
                    <a:pos x="7" y="0"/>
                  </a:cxn>
                  <a:cxn ang="0">
                    <a:pos x="6" y="28"/>
                  </a:cxn>
                  <a:cxn ang="0">
                    <a:pos x="6" y="32"/>
                  </a:cxn>
                  <a:cxn ang="0">
                    <a:pos x="5" y="34"/>
                  </a:cxn>
                  <a:cxn ang="0">
                    <a:pos x="0" y="28"/>
                  </a:cxn>
                  <a:cxn ang="0">
                    <a:pos x="5" y="33"/>
                  </a:cxn>
                </a:cxnLst>
                <a:rect l="0" t="0" r="r" b="b"/>
                <a:pathLst>
                  <a:path w="7" h="34">
                    <a:moveTo>
                      <a:pt x="7" y="0"/>
                    </a:moveTo>
                    <a:lnTo>
                      <a:pt x="6" y="28"/>
                    </a:lnTo>
                    <a:lnTo>
                      <a:pt x="6" y="32"/>
                    </a:lnTo>
                    <a:lnTo>
                      <a:pt x="5" y="34"/>
                    </a:lnTo>
                    <a:lnTo>
                      <a:pt x="0" y="28"/>
                    </a:lnTo>
                    <a:lnTo>
                      <a:pt x="5" y="3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96" name="Freeform 3584"/>
              <p:cNvSpPr>
                <a:spLocks/>
              </p:cNvSpPr>
              <p:nvPr/>
            </p:nvSpPr>
            <p:spPr bwMode="auto">
              <a:xfrm>
                <a:off x="4261" y="2094"/>
                <a:ext cx="13" cy="25"/>
              </a:xfrm>
              <a:custGeom>
                <a:avLst/>
                <a:gdLst/>
                <a:ahLst/>
                <a:cxnLst>
                  <a:cxn ang="0">
                    <a:pos x="13" y="0"/>
                  </a:cxn>
                  <a:cxn ang="0">
                    <a:pos x="13" y="3"/>
                  </a:cxn>
                  <a:cxn ang="0">
                    <a:pos x="12" y="5"/>
                  </a:cxn>
                  <a:cxn ang="0">
                    <a:pos x="9" y="11"/>
                  </a:cxn>
                  <a:cxn ang="0">
                    <a:pos x="7" y="15"/>
                  </a:cxn>
                  <a:cxn ang="0">
                    <a:pos x="4" y="20"/>
                  </a:cxn>
                  <a:cxn ang="0">
                    <a:pos x="2" y="23"/>
                  </a:cxn>
                  <a:cxn ang="0">
                    <a:pos x="0" y="25"/>
                  </a:cxn>
                </a:cxnLst>
                <a:rect l="0" t="0" r="r" b="b"/>
                <a:pathLst>
                  <a:path w="13" h="25">
                    <a:moveTo>
                      <a:pt x="13" y="0"/>
                    </a:moveTo>
                    <a:lnTo>
                      <a:pt x="13" y="3"/>
                    </a:lnTo>
                    <a:lnTo>
                      <a:pt x="12" y="5"/>
                    </a:lnTo>
                    <a:lnTo>
                      <a:pt x="9" y="11"/>
                    </a:lnTo>
                    <a:lnTo>
                      <a:pt x="7" y="15"/>
                    </a:lnTo>
                    <a:lnTo>
                      <a:pt x="4" y="20"/>
                    </a:lnTo>
                    <a:lnTo>
                      <a:pt x="2" y="23"/>
                    </a:lnTo>
                    <a:lnTo>
                      <a:pt x="0"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95" name="Freeform 3583"/>
              <p:cNvSpPr>
                <a:spLocks/>
              </p:cNvSpPr>
              <p:nvPr/>
            </p:nvSpPr>
            <p:spPr bwMode="auto">
              <a:xfrm>
                <a:off x="4270" y="2106"/>
                <a:ext cx="1" cy="38"/>
              </a:xfrm>
              <a:custGeom>
                <a:avLst/>
                <a:gdLst/>
                <a:ahLst/>
                <a:cxnLst>
                  <a:cxn ang="0">
                    <a:pos x="0" y="0"/>
                  </a:cxn>
                  <a:cxn ang="0">
                    <a:pos x="0" y="38"/>
                  </a:cxn>
                  <a:cxn ang="0">
                    <a:pos x="0" y="35"/>
                  </a:cxn>
                  <a:cxn ang="0">
                    <a:pos x="0" y="32"/>
                  </a:cxn>
                </a:cxnLst>
                <a:rect l="0" t="0" r="r" b="b"/>
                <a:pathLst>
                  <a:path h="38">
                    <a:moveTo>
                      <a:pt x="0" y="0"/>
                    </a:moveTo>
                    <a:lnTo>
                      <a:pt x="0" y="38"/>
                    </a:lnTo>
                    <a:lnTo>
                      <a:pt x="0" y="35"/>
                    </a:lnTo>
                    <a:lnTo>
                      <a:pt x="0" y="3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94" name="Freeform 3582"/>
              <p:cNvSpPr>
                <a:spLocks/>
              </p:cNvSpPr>
              <p:nvPr/>
            </p:nvSpPr>
            <p:spPr bwMode="auto">
              <a:xfrm>
                <a:off x="4279" y="2095"/>
                <a:ext cx="13" cy="45"/>
              </a:xfrm>
              <a:custGeom>
                <a:avLst/>
                <a:gdLst/>
                <a:ahLst/>
                <a:cxnLst>
                  <a:cxn ang="0">
                    <a:pos x="0" y="0"/>
                  </a:cxn>
                  <a:cxn ang="0">
                    <a:pos x="1" y="3"/>
                  </a:cxn>
                  <a:cxn ang="0">
                    <a:pos x="1" y="7"/>
                  </a:cxn>
                  <a:cxn ang="0">
                    <a:pos x="1" y="8"/>
                  </a:cxn>
                  <a:cxn ang="0">
                    <a:pos x="0" y="40"/>
                  </a:cxn>
                  <a:cxn ang="0">
                    <a:pos x="1" y="42"/>
                  </a:cxn>
                  <a:cxn ang="0">
                    <a:pos x="1" y="43"/>
                  </a:cxn>
                  <a:cxn ang="0">
                    <a:pos x="1" y="44"/>
                  </a:cxn>
                  <a:cxn ang="0">
                    <a:pos x="3" y="45"/>
                  </a:cxn>
                  <a:cxn ang="0">
                    <a:pos x="4" y="45"/>
                  </a:cxn>
                  <a:cxn ang="0">
                    <a:pos x="12" y="45"/>
                  </a:cxn>
                  <a:cxn ang="0">
                    <a:pos x="13" y="44"/>
                  </a:cxn>
                  <a:cxn ang="0">
                    <a:pos x="12" y="34"/>
                  </a:cxn>
                  <a:cxn ang="0">
                    <a:pos x="12" y="44"/>
                  </a:cxn>
                </a:cxnLst>
                <a:rect l="0" t="0" r="r" b="b"/>
                <a:pathLst>
                  <a:path w="13" h="45">
                    <a:moveTo>
                      <a:pt x="0" y="0"/>
                    </a:moveTo>
                    <a:lnTo>
                      <a:pt x="1" y="3"/>
                    </a:lnTo>
                    <a:lnTo>
                      <a:pt x="1" y="7"/>
                    </a:lnTo>
                    <a:lnTo>
                      <a:pt x="1" y="8"/>
                    </a:lnTo>
                    <a:lnTo>
                      <a:pt x="0" y="40"/>
                    </a:lnTo>
                    <a:lnTo>
                      <a:pt x="1" y="42"/>
                    </a:lnTo>
                    <a:lnTo>
                      <a:pt x="1" y="43"/>
                    </a:lnTo>
                    <a:lnTo>
                      <a:pt x="1" y="44"/>
                    </a:lnTo>
                    <a:lnTo>
                      <a:pt x="3" y="45"/>
                    </a:lnTo>
                    <a:lnTo>
                      <a:pt x="4" y="45"/>
                    </a:lnTo>
                    <a:lnTo>
                      <a:pt x="12" y="45"/>
                    </a:lnTo>
                    <a:lnTo>
                      <a:pt x="13" y="44"/>
                    </a:lnTo>
                    <a:lnTo>
                      <a:pt x="12" y="34"/>
                    </a:lnTo>
                    <a:lnTo>
                      <a:pt x="12" y="4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93" name="Freeform 3581"/>
              <p:cNvSpPr>
                <a:spLocks/>
              </p:cNvSpPr>
              <p:nvPr/>
            </p:nvSpPr>
            <p:spPr bwMode="auto">
              <a:xfrm>
                <a:off x="4274" y="2105"/>
                <a:ext cx="15" cy="20"/>
              </a:xfrm>
              <a:custGeom>
                <a:avLst/>
                <a:gdLst/>
                <a:ahLst/>
                <a:cxnLst>
                  <a:cxn ang="0">
                    <a:pos x="15" y="0"/>
                  </a:cxn>
                  <a:cxn ang="0">
                    <a:pos x="14" y="3"/>
                  </a:cxn>
                  <a:cxn ang="0">
                    <a:pos x="12" y="7"/>
                  </a:cxn>
                  <a:cxn ang="0">
                    <a:pos x="9" y="11"/>
                  </a:cxn>
                  <a:cxn ang="0">
                    <a:pos x="7" y="13"/>
                  </a:cxn>
                  <a:cxn ang="0">
                    <a:pos x="4" y="16"/>
                  </a:cxn>
                  <a:cxn ang="0">
                    <a:pos x="0" y="20"/>
                  </a:cxn>
                </a:cxnLst>
                <a:rect l="0" t="0" r="r" b="b"/>
                <a:pathLst>
                  <a:path w="15" h="20">
                    <a:moveTo>
                      <a:pt x="15" y="0"/>
                    </a:moveTo>
                    <a:lnTo>
                      <a:pt x="14" y="3"/>
                    </a:lnTo>
                    <a:lnTo>
                      <a:pt x="12" y="7"/>
                    </a:lnTo>
                    <a:lnTo>
                      <a:pt x="9" y="11"/>
                    </a:lnTo>
                    <a:lnTo>
                      <a:pt x="7" y="13"/>
                    </a:lnTo>
                    <a:lnTo>
                      <a:pt x="4" y="16"/>
                    </a:lnTo>
                    <a:lnTo>
                      <a:pt x="0" y="2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92" name="Line 3580"/>
              <p:cNvSpPr>
                <a:spLocks noChangeShapeType="1"/>
              </p:cNvSpPr>
              <p:nvPr/>
            </p:nvSpPr>
            <p:spPr bwMode="auto">
              <a:xfrm>
                <a:off x="4300" y="2102"/>
                <a:ext cx="5"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91" name="Line 3579"/>
              <p:cNvSpPr>
                <a:spLocks noChangeShapeType="1"/>
              </p:cNvSpPr>
              <p:nvPr/>
            </p:nvSpPr>
            <p:spPr bwMode="auto">
              <a:xfrm flipV="1">
                <a:off x="4300" y="2110"/>
                <a:ext cx="9"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90" name="Freeform 3578"/>
              <p:cNvSpPr>
                <a:spLocks/>
              </p:cNvSpPr>
              <p:nvPr/>
            </p:nvSpPr>
            <p:spPr bwMode="auto">
              <a:xfrm>
                <a:off x="4309" y="2095"/>
                <a:ext cx="1" cy="26"/>
              </a:xfrm>
              <a:custGeom>
                <a:avLst/>
                <a:gdLst/>
                <a:ahLst/>
                <a:cxnLst>
                  <a:cxn ang="0">
                    <a:pos x="0" y="0"/>
                  </a:cxn>
                  <a:cxn ang="0">
                    <a:pos x="0" y="1"/>
                  </a:cxn>
                  <a:cxn ang="0">
                    <a:pos x="0" y="1"/>
                  </a:cxn>
                  <a:cxn ang="0">
                    <a:pos x="0" y="20"/>
                  </a:cxn>
                  <a:cxn ang="0">
                    <a:pos x="0" y="26"/>
                  </a:cxn>
                </a:cxnLst>
                <a:rect l="0" t="0" r="r" b="b"/>
                <a:pathLst>
                  <a:path h="26">
                    <a:moveTo>
                      <a:pt x="0" y="0"/>
                    </a:moveTo>
                    <a:lnTo>
                      <a:pt x="0" y="1"/>
                    </a:lnTo>
                    <a:lnTo>
                      <a:pt x="0" y="20"/>
                    </a:lnTo>
                    <a:lnTo>
                      <a:pt x="0"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89" name="Freeform 3577"/>
              <p:cNvSpPr>
                <a:spLocks/>
              </p:cNvSpPr>
              <p:nvPr/>
            </p:nvSpPr>
            <p:spPr bwMode="auto">
              <a:xfrm>
                <a:off x="4319" y="2093"/>
                <a:ext cx="1" cy="22"/>
              </a:xfrm>
              <a:custGeom>
                <a:avLst/>
                <a:gdLst/>
                <a:ahLst/>
                <a:cxnLst>
                  <a:cxn ang="0">
                    <a:pos x="0" y="0"/>
                  </a:cxn>
                  <a:cxn ang="0">
                    <a:pos x="1" y="2"/>
                  </a:cxn>
                  <a:cxn ang="0">
                    <a:pos x="0" y="1"/>
                  </a:cxn>
                  <a:cxn ang="0">
                    <a:pos x="0" y="22"/>
                  </a:cxn>
                </a:cxnLst>
                <a:rect l="0" t="0" r="r" b="b"/>
                <a:pathLst>
                  <a:path w="1" h="22">
                    <a:moveTo>
                      <a:pt x="0" y="0"/>
                    </a:moveTo>
                    <a:lnTo>
                      <a:pt x="1" y="2"/>
                    </a:lnTo>
                    <a:lnTo>
                      <a:pt x="0" y="1"/>
                    </a:lnTo>
                    <a:lnTo>
                      <a:pt x="0" y="2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88" name="Line 3576"/>
              <p:cNvSpPr>
                <a:spLocks noChangeShapeType="1"/>
              </p:cNvSpPr>
              <p:nvPr/>
            </p:nvSpPr>
            <p:spPr bwMode="auto">
              <a:xfrm flipV="1">
                <a:off x="4311" y="2104"/>
                <a:ext cx="17"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87" name="Line 3575"/>
              <p:cNvSpPr>
                <a:spLocks noChangeShapeType="1"/>
              </p:cNvSpPr>
              <p:nvPr/>
            </p:nvSpPr>
            <p:spPr bwMode="auto">
              <a:xfrm flipV="1">
                <a:off x="4313" y="2114"/>
                <a:ext cx="13"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86" name="Line 3574"/>
              <p:cNvSpPr>
                <a:spLocks noChangeShapeType="1"/>
              </p:cNvSpPr>
              <p:nvPr/>
            </p:nvSpPr>
            <p:spPr bwMode="auto">
              <a:xfrm>
                <a:off x="4313" y="2118"/>
                <a:ext cx="2"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85" name="Freeform 3573"/>
              <p:cNvSpPr>
                <a:spLocks/>
              </p:cNvSpPr>
              <p:nvPr/>
            </p:nvSpPr>
            <p:spPr bwMode="auto">
              <a:xfrm>
                <a:off x="4302" y="2122"/>
                <a:ext cx="26" cy="5"/>
              </a:xfrm>
              <a:custGeom>
                <a:avLst/>
                <a:gdLst/>
                <a:ahLst/>
                <a:cxnLst>
                  <a:cxn ang="0">
                    <a:pos x="0" y="5"/>
                  </a:cxn>
                  <a:cxn ang="0">
                    <a:pos x="26" y="1"/>
                  </a:cxn>
                  <a:cxn ang="0">
                    <a:pos x="25" y="0"/>
                  </a:cxn>
                  <a:cxn ang="0">
                    <a:pos x="23" y="1"/>
                  </a:cxn>
                </a:cxnLst>
                <a:rect l="0" t="0" r="r" b="b"/>
                <a:pathLst>
                  <a:path w="26" h="5">
                    <a:moveTo>
                      <a:pt x="0" y="5"/>
                    </a:moveTo>
                    <a:lnTo>
                      <a:pt x="26" y="1"/>
                    </a:lnTo>
                    <a:lnTo>
                      <a:pt x="25" y="0"/>
                    </a:lnTo>
                    <a:lnTo>
                      <a:pt x="23"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84" name="Freeform 3572"/>
              <p:cNvSpPr>
                <a:spLocks/>
              </p:cNvSpPr>
              <p:nvPr/>
            </p:nvSpPr>
            <p:spPr bwMode="auto">
              <a:xfrm>
                <a:off x="4297" y="2125"/>
                <a:ext cx="17" cy="17"/>
              </a:xfrm>
              <a:custGeom>
                <a:avLst/>
                <a:gdLst/>
                <a:ahLst/>
                <a:cxnLst>
                  <a:cxn ang="0">
                    <a:pos x="17" y="0"/>
                  </a:cxn>
                  <a:cxn ang="0">
                    <a:pos x="16" y="2"/>
                  </a:cxn>
                  <a:cxn ang="0">
                    <a:pos x="13" y="6"/>
                  </a:cxn>
                  <a:cxn ang="0">
                    <a:pos x="9" y="10"/>
                  </a:cxn>
                  <a:cxn ang="0">
                    <a:pos x="4" y="14"/>
                  </a:cxn>
                  <a:cxn ang="0">
                    <a:pos x="0" y="17"/>
                  </a:cxn>
                </a:cxnLst>
                <a:rect l="0" t="0" r="r" b="b"/>
                <a:pathLst>
                  <a:path w="17" h="17">
                    <a:moveTo>
                      <a:pt x="17" y="0"/>
                    </a:moveTo>
                    <a:lnTo>
                      <a:pt x="16" y="2"/>
                    </a:lnTo>
                    <a:lnTo>
                      <a:pt x="13" y="6"/>
                    </a:lnTo>
                    <a:lnTo>
                      <a:pt x="9" y="10"/>
                    </a:lnTo>
                    <a:lnTo>
                      <a:pt x="4" y="14"/>
                    </a:lnTo>
                    <a:lnTo>
                      <a:pt x="0" y="1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83" name="Freeform 3571"/>
              <p:cNvSpPr>
                <a:spLocks/>
              </p:cNvSpPr>
              <p:nvPr/>
            </p:nvSpPr>
            <p:spPr bwMode="auto">
              <a:xfrm>
                <a:off x="4309" y="2132"/>
                <a:ext cx="8" cy="14"/>
              </a:xfrm>
              <a:custGeom>
                <a:avLst/>
                <a:gdLst/>
                <a:ahLst/>
                <a:cxnLst>
                  <a:cxn ang="0">
                    <a:pos x="0" y="0"/>
                  </a:cxn>
                  <a:cxn ang="0">
                    <a:pos x="0" y="3"/>
                  </a:cxn>
                  <a:cxn ang="0">
                    <a:pos x="0" y="14"/>
                  </a:cxn>
                  <a:cxn ang="0">
                    <a:pos x="0" y="14"/>
                  </a:cxn>
                  <a:cxn ang="0">
                    <a:pos x="8" y="7"/>
                  </a:cxn>
                </a:cxnLst>
                <a:rect l="0" t="0" r="r" b="b"/>
                <a:pathLst>
                  <a:path w="8" h="14">
                    <a:moveTo>
                      <a:pt x="0" y="0"/>
                    </a:moveTo>
                    <a:lnTo>
                      <a:pt x="0" y="3"/>
                    </a:lnTo>
                    <a:lnTo>
                      <a:pt x="0" y="14"/>
                    </a:lnTo>
                    <a:lnTo>
                      <a:pt x="8"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82" name="Freeform 3570"/>
              <p:cNvSpPr>
                <a:spLocks/>
              </p:cNvSpPr>
              <p:nvPr/>
            </p:nvSpPr>
            <p:spPr bwMode="auto">
              <a:xfrm>
                <a:off x="4314" y="2126"/>
                <a:ext cx="16" cy="18"/>
              </a:xfrm>
              <a:custGeom>
                <a:avLst/>
                <a:gdLst/>
                <a:ahLst/>
                <a:cxnLst>
                  <a:cxn ang="0">
                    <a:pos x="0" y="0"/>
                  </a:cxn>
                  <a:cxn ang="0">
                    <a:pos x="2" y="4"/>
                  </a:cxn>
                  <a:cxn ang="0">
                    <a:pos x="4" y="9"/>
                  </a:cxn>
                  <a:cxn ang="0">
                    <a:pos x="7" y="13"/>
                  </a:cxn>
                  <a:cxn ang="0">
                    <a:pos x="10" y="17"/>
                  </a:cxn>
                  <a:cxn ang="0">
                    <a:pos x="10" y="18"/>
                  </a:cxn>
                  <a:cxn ang="0">
                    <a:pos x="16" y="18"/>
                  </a:cxn>
                  <a:cxn ang="0">
                    <a:pos x="10" y="17"/>
                  </a:cxn>
                  <a:cxn ang="0">
                    <a:pos x="9" y="15"/>
                  </a:cxn>
                </a:cxnLst>
                <a:rect l="0" t="0" r="r" b="b"/>
                <a:pathLst>
                  <a:path w="16" h="18">
                    <a:moveTo>
                      <a:pt x="0" y="0"/>
                    </a:moveTo>
                    <a:lnTo>
                      <a:pt x="2" y="4"/>
                    </a:lnTo>
                    <a:lnTo>
                      <a:pt x="4" y="9"/>
                    </a:lnTo>
                    <a:lnTo>
                      <a:pt x="7" y="13"/>
                    </a:lnTo>
                    <a:lnTo>
                      <a:pt x="10" y="17"/>
                    </a:lnTo>
                    <a:lnTo>
                      <a:pt x="10" y="18"/>
                    </a:lnTo>
                    <a:lnTo>
                      <a:pt x="16" y="18"/>
                    </a:lnTo>
                    <a:lnTo>
                      <a:pt x="10" y="17"/>
                    </a:lnTo>
                    <a:lnTo>
                      <a:pt x="9" y="1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81" name="Freeform 3569"/>
              <p:cNvSpPr>
                <a:spLocks/>
              </p:cNvSpPr>
              <p:nvPr/>
            </p:nvSpPr>
            <p:spPr bwMode="auto">
              <a:xfrm>
                <a:off x="4318" y="2128"/>
                <a:ext cx="5" cy="6"/>
              </a:xfrm>
              <a:custGeom>
                <a:avLst/>
                <a:gdLst/>
                <a:ahLst/>
                <a:cxnLst>
                  <a:cxn ang="0">
                    <a:pos x="5" y="0"/>
                  </a:cxn>
                  <a:cxn ang="0">
                    <a:pos x="5" y="1"/>
                  </a:cxn>
                  <a:cxn ang="0">
                    <a:pos x="0" y="6"/>
                  </a:cxn>
                </a:cxnLst>
                <a:rect l="0" t="0" r="r" b="b"/>
                <a:pathLst>
                  <a:path w="5" h="6">
                    <a:moveTo>
                      <a:pt x="5" y="0"/>
                    </a:moveTo>
                    <a:lnTo>
                      <a:pt x="5" y="1"/>
                    </a:lnTo>
                    <a:lnTo>
                      <a:pt x="0"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80" name="Freeform 3568"/>
              <p:cNvSpPr>
                <a:spLocks/>
              </p:cNvSpPr>
              <p:nvPr/>
            </p:nvSpPr>
            <p:spPr bwMode="auto">
              <a:xfrm>
                <a:off x="4338" y="2095"/>
                <a:ext cx="1" cy="15"/>
              </a:xfrm>
              <a:custGeom>
                <a:avLst/>
                <a:gdLst/>
                <a:ahLst/>
                <a:cxnLst>
                  <a:cxn ang="0">
                    <a:pos x="0" y="0"/>
                  </a:cxn>
                  <a:cxn ang="0">
                    <a:pos x="1" y="3"/>
                  </a:cxn>
                  <a:cxn ang="0">
                    <a:pos x="1" y="12"/>
                  </a:cxn>
                  <a:cxn ang="0">
                    <a:pos x="1" y="13"/>
                  </a:cxn>
                  <a:cxn ang="0">
                    <a:pos x="1" y="15"/>
                  </a:cxn>
                </a:cxnLst>
                <a:rect l="0" t="0" r="r" b="b"/>
                <a:pathLst>
                  <a:path w="1" h="15">
                    <a:moveTo>
                      <a:pt x="0" y="0"/>
                    </a:moveTo>
                    <a:lnTo>
                      <a:pt x="1" y="3"/>
                    </a:lnTo>
                    <a:lnTo>
                      <a:pt x="1" y="12"/>
                    </a:lnTo>
                    <a:lnTo>
                      <a:pt x="1" y="13"/>
                    </a:lnTo>
                    <a:lnTo>
                      <a:pt x="1" y="1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79" name="Freeform 3567"/>
              <p:cNvSpPr>
                <a:spLocks/>
              </p:cNvSpPr>
              <p:nvPr/>
            </p:nvSpPr>
            <p:spPr bwMode="auto">
              <a:xfrm>
                <a:off x="4339" y="2095"/>
                <a:ext cx="23" cy="13"/>
              </a:xfrm>
              <a:custGeom>
                <a:avLst/>
                <a:gdLst/>
                <a:ahLst/>
                <a:cxnLst>
                  <a:cxn ang="0">
                    <a:pos x="0" y="13"/>
                  </a:cxn>
                  <a:cxn ang="0">
                    <a:pos x="0" y="12"/>
                  </a:cxn>
                  <a:cxn ang="0">
                    <a:pos x="23" y="10"/>
                  </a:cxn>
                  <a:cxn ang="0">
                    <a:pos x="22" y="10"/>
                  </a:cxn>
                  <a:cxn ang="0">
                    <a:pos x="23" y="0"/>
                  </a:cxn>
                  <a:cxn ang="0">
                    <a:pos x="23" y="2"/>
                  </a:cxn>
                  <a:cxn ang="0">
                    <a:pos x="0" y="3"/>
                  </a:cxn>
                </a:cxnLst>
                <a:rect l="0" t="0" r="r" b="b"/>
                <a:pathLst>
                  <a:path w="23" h="13">
                    <a:moveTo>
                      <a:pt x="0" y="13"/>
                    </a:moveTo>
                    <a:lnTo>
                      <a:pt x="0" y="12"/>
                    </a:lnTo>
                    <a:lnTo>
                      <a:pt x="23" y="10"/>
                    </a:lnTo>
                    <a:lnTo>
                      <a:pt x="22" y="10"/>
                    </a:lnTo>
                    <a:lnTo>
                      <a:pt x="23" y="0"/>
                    </a:lnTo>
                    <a:lnTo>
                      <a:pt x="23" y="2"/>
                    </a:lnTo>
                    <a:lnTo>
                      <a:pt x="0"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78" name="Freeform 3566"/>
              <p:cNvSpPr>
                <a:spLocks/>
              </p:cNvSpPr>
              <p:nvPr/>
            </p:nvSpPr>
            <p:spPr bwMode="auto">
              <a:xfrm>
                <a:off x="4346" y="2099"/>
                <a:ext cx="1" cy="7"/>
              </a:xfrm>
              <a:custGeom>
                <a:avLst/>
                <a:gdLst/>
                <a:ahLst/>
                <a:cxnLst>
                  <a:cxn ang="0">
                    <a:pos x="0" y="0"/>
                  </a:cxn>
                  <a:cxn ang="0">
                    <a:pos x="0" y="2"/>
                  </a:cxn>
                  <a:cxn ang="0">
                    <a:pos x="0" y="7"/>
                  </a:cxn>
                </a:cxnLst>
                <a:rect l="0" t="0" r="r" b="b"/>
                <a:pathLst>
                  <a:path h="7">
                    <a:moveTo>
                      <a:pt x="0" y="0"/>
                    </a:moveTo>
                    <a:lnTo>
                      <a:pt x="0" y="2"/>
                    </a:lnTo>
                    <a:lnTo>
                      <a:pt x="0"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77" name="Freeform 3565"/>
              <p:cNvSpPr>
                <a:spLocks/>
              </p:cNvSpPr>
              <p:nvPr/>
            </p:nvSpPr>
            <p:spPr bwMode="auto">
              <a:xfrm>
                <a:off x="4353" y="2098"/>
                <a:ext cx="1" cy="8"/>
              </a:xfrm>
              <a:custGeom>
                <a:avLst/>
                <a:gdLst/>
                <a:ahLst/>
                <a:cxnLst>
                  <a:cxn ang="0">
                    <a:pos x="0" y="0"/>
                  </a:cxn>
                  <a:cxn ang="0">
                    <a:pos x="1" y="2"/>
                  </a:cxn>
                  <a:cxn ang="0">
                    <a:pos x="0" y="8"/>
                  </a:cxn>
                </a:cxnLst>
                <a:rect l="0" t="0" r="r" b="b"/>
                <a:pathLst>
                  <a:path w="1" h="8">
                    <a:moveTo>
                      <a:pt x="0" y="0"/>
                    </a:moveTo>
                    <a:lnTo>
                      <a:pt x="1" y="2"/>
                    </a:lnTo>
                    <a:lnTo>
                      <a:pt x="0"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76" name="Freeform 3564"/>
              <p:cNvSpPr>
                <a:spLocks/>
              </p:cNvSpPr>
              <p:nvPr/>
            </p:nvSpPr>
            <p:spPr bwMode="auto">
              <a:xfrm>
                <a:off x="4349" y="2107"/>
                <a:ext cx="1" cy="13"/>
              </a:xfrm>
              <a:custGeom>
                <a:avLst/>
                <a:gdLst/>
                <a:ahLst/>
                <a:cxnLst>
                  <a:cxn ang="0">
                    <a:pos x="1" y="0"/>
                  </a:cxn>
                  <a:cxn ang="0">
                    <a:pos x="1" y="3"/>
                  </a:cxn>
                  <a:cxn ang="0">
                    <a:pos x="0" y="13"/>
                  </a:cxn>
                </a:cxnLst>
                <a:rect l="0" t="0" r="r" b="b"/>
                <a:pathLst>
                  <a:path w="1" h="13">
                    <a:moveTo>
                      <a:pt x="1" y="0"/>
                    </a:moveTo>
                    <a:lnTo>
                      <a:pt x="1" y="3"/>
                    </a:lnTo>
                    <a:lnTo>
                      <a:pt x="0" y="1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75" name="Freeform 3563"/>
              <p:cNvSpPr>
                <a:spLocks/>
              </p:cNvSpPr>
              <p:nvPr/>
            </p:nvSpPr>
            <p:spPr bwMode="auto">
              <a:xfrm>
                <a:off x="4342" y="2117"/>
                <a:ext cx="16" cy="26"/>
              </a:xfrm>
              <a:custGeom>
                <a:avLst/>
                <a:gdLst/>
                <a:ahLst/>
                <a:cxnLst>
                  <a:cxn ang="0">
                    <a:pos x="1" y="26"/>
                  </a:cxn>
                  <a:cxn ang="0">
                    <a:pos x="0" y="4"/>
                  </a:cxn>
                  <a:cxn ang="0">
                    <a:pos x="0" y="1"/>
                  </a:cxn>
                  <a:cxn ang="0">
                    <a:pos x="0" y="4"/>
                  </a:cxn>
                  <a:cxn ang="0">
                    <a:pos x="16" y="2"/>
                  </a:cxn>
                  <a:cxn ang="0">
                    <a:pos x="16" y="0"/>
                  </a:cxn>
                  <a:cxn ang="0">
                    <a:pos x="16" y="2"/>
                  </a:cxn>
                  <a:cxn ang="0">
                    <a:pos x="16" y="2"/>
                  </a:cxn>
                  <a:cxn ang="0">
                    <a:pos x="15" y="25"/>
                  </a:cxn>
                </a:cxnLst>
                <a:rect l="0" t="0" r="r" b="b"/>
                <a:pathLst>
                  <a:path w="16" h="26">
                    <a:moveTo>
                      <a:pt x="1" y="26"/>
                    </a:moveTo>
                    <a:lnTo>
                      <a:pt x="0" y="4"/>
                    </a:lnTo>
                    <a:lnTo>
                      <a:pt x="0" y="1"/>
                    </a:lnTo>
                    <a:lnTo>
                      <a:pt x="0" y="4"/>
                    </a:lnTo>
                    <a:lnTo>
                      <a:pt x="16" y="2"/>
                    </a:lnTo>
                    <a:lnTo>
                      <a:pt x="16" y="0"/>
                    </a:lnTo>
                    <a:lnTo>
                      <a:pt x="16" y="2"/>
                    </a:lnTo>
                    <a:lnTo>
                      <a:pt x="15"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74" name="Freeform 3562"/>
              <p:cNvSpPr>
                <a:spLocks/>
              </p:cNvSpPr>
              <p:nvPr/>
            </p:nvSpPr>
            <p:spPr bwMode="auto">
              <a:xfrm>
                <a:off x="4335" y="2141"/>
                <a:ext cx="31" cy="3"/>
              </a:xfrm>
              <a:custGeom>
                <a:avLst/>
                <a:gdLst/>
                <a:ahLst/>
                <a:cxnLst>
                  <a:cxn ang="0">
                    <a:pos x="28" y="0"/>
                  </a:cxn>
                  <a:cxn ang="0">
                    <a:pos x="30" y="0"/>
                  </a:cxn>
                  <a:cxn ang="0">
                    <a:pos x="31" y="0"/>
                  </a:cxn>
                  <a:cxn ang="0">
                    <a:pos x="13" y="2"/>
                  </a:cxn>
                  <a:cxn ang="0">
                    <a:pos x="0" y="3"/>
                  </a:cxn>
                </a:cxnLst>
                <a:rect l="0" t="0" r="r" b="b"/>
                <a:pathLst>
                  <a:path w="31" h="3">
                    <a:moveTo>
                      <a:pt x="28" y="0"/>
                    </a:moveTo>
                    <a:lnTo>
                      <a:pt x="30" y="0"/>
                    </a:lnTo>
                    <a:lnTo>
                      <a:pt x="31" y="0"/>
                    </a:lnTo>
                    <a:lnTo>
                      <a:pt x="13" y="2"/>
                    </a:lnTo>
                    <a:lnTo>
                      <a:pt x="0"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73" name="Freeform 3561"/>
              <p:cNvSpPr>
                <a:spLocks/>
              </p:cNvSpPr>
              <p:nvPr/>
            </p:nvSpPr>
            <p:spPr bwMode="auto">
              <a:xfrm>
                <a:off x="4337" y="2112"/>
                <a:ext cx="27" cy="3"/>
              </a:xfrm>
              <a:custGeom>
                <a:avLst/>
                <a:gdLst/>
                <a:ahLst/>
                <a:cxnLst>
                  <a:cxn ang="0">
                    <a:pos x="0" y="3"/>
                  </a:cxn>
                  <a:cxn ang="0">
                    <a:pos x="27" y="0"/>
                  </a:cxn>
                  <a:cxn ang="0">
                    <a:pos x="26" y="0"/>
                  </a:cxn>
                  <a:cxn ang="0">
                    <a:pos x="23" y="1"/>
                  </a:cxn>
                </a:cxnLst>
                <a:rect l="0" t="0" r="r" b="b"/>
                <a:pathLst>
                  <a:path w="27" h="3">
                    <a:moveTo>
                      <a:pt x="0" y="3"/>
                    </a:moveTo>
                    <a:lnTo>
                      <a:pt x="27" y="0"/>
                    </a:lnTo>
                    <a:lnTo>
                      <a:pt x="26" y="0"/>
                    </a:lnTo>
                    <a:lnTo>
                      <a:pt x="23"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72" name="Freeform 3560"/>
              <p:cNvSpPr>
                <a:spLocks/>
              </p:cNvSpPr>
              <p:nvPr/>
            </p:nvSpPr>
            <p:spPr bwMode="auto">
              <a:xfrm>
                <a:off x="4342" y="2124"/>
                <a:ext cx="12" cy="3"/>
              </a:xfrm>
              <a:custGeom>
                <a:avLst/>
                <a:gdLst/>
                <a:ahLst/>
                <a:cxnLst>
                  <a:cxn ang="0">
                    <a:pos x="0" y="3"/>
                  </a:cxn>
                  <a:cxn ang="0">
                    <a:pos x="12" y="1"/>
                  </a:cxn>
                  <a:cxn ang="0">
                    <a:pos x="11" y="0"/>
                  </a:cxn>
                  <a:cxn ang="0">
                    <a:pos x="9" y="1"/>
                  </a:cxn>
                </a:cxnLst>
                <a:rect l="0" t="0" r="r" b="b"/>
                <a:pathLst>
                  <a:path w="12" h="3">
                    <a:moveTo>
                      <a:pt x="0" y="3"/>
                    </a:moveTo>
                    <a:lnTo>
                      <a:pt x="12" y="1"/>
                    </a:lnTo>
                    <a:lnTo>
                      <a:pt x="11" y="0"/>
                    </a:lnTo>
                    <a:lnTo>
                      <a:pt x="9"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71" name="Freeform 3559"/>
              <p:cNvSpPr>
                <a:spLocks/>
              </p:cNvSpPr>
              <p:nvPr/>
            </p:nvSpPr>
            <p:spPr bwMode="auto">
              <a:xfrm>
                <a:off x="4342" y="2130"/>
                <a:ext cx="12" cy="2"/>
              </a:xfrm>
              <a:custGeom>
                <a:avLst/>
                <a:gdLst/>
                <a:ahLst/>
                <a:cxnLst>
                  <a:cxn ang="0">
                    <a:pos x="0" y="2"/>
                  </a:cxn>
                  <a:cxn ang="0">
                    <a:pos x="12" y="0"/>
                  </a:cxn>
                  <a:cxn ang="0">
                    <a:pos x="11" y="0"/>
                  </a:cxn>
                </a:cxnLst>
                <a:rect l="0" t="0" r="r" b="b"/>
                <a:pathLst>
                  <a:path w="12" h="2">
                    <a:moveTo>
                      <a:pt x="0" y="2"/>
                    </a:moveTo>
                    <a:lnTo>
                      <a:pt x="12" y="0"/>
                    </a:lnTo>
                    <a:lnTo>
                      <a:pt x="11"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70" name="Freeform 3558"/>
              <p:cNvSpPr>
                <a:spLocks/>
              </p:cNvSpPr>
              <p:nvPr/>
            </p:nvSpPr>
            <p:spPr bwMode="auto">
              <a:xfrm>
                <a:off x="4343" y="2136"/>
                <a:ext cx="11" cy="1"/>
              </a:xfrm>
              <a:custGeom>
                <a:avLst/>
                <a:gdLst/>
                <a:ahLst/>
                <a:cxnLst>
                  <a:cxn ang="0">
                    <a:pos x="0" y="1"/>
                  </a:cxn>
                  <a:cxn ang="0">
                    <a:pos x="11" y="0"/>
                  </a:cxn>
                  <a:cxn ang="0">
                    <a:pos x="11" y="0"/>
                  </a:cxn>
                  <a:cxn ang="0">
                    <a:pos x="7" y="1"/>
                  </a:cxn>
                </a:cxnLst>
                <a:rect l="0" t="0" r="r" b="b"/>
                <a:pathLst>
                  <a:path w="11" h="1">
                    <a:moveTo>
                      <a:pt x="0" y="1"/>
                    </a:moveTo>
                    <a:lnTo>
                      <a:pt x="11" y="0"/>
                    </a:lnTo>
                    <a:lnTo>
                      <a:pt x="7"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69" name="Freeform 3557"/>
              <p:cNvSpPr>
                <a:spLocks/>
              </p:cNvSpPr>
              <p:nvPr/>
            </p:nvSpPr>
            <p:spPr bwMode="auto">
              <a:xfrm>
                <a:off x="4103" y="2182"/>
                <a:ext cx="18" cy="39"/>
              </a:xfrm>
              <a:custGeom>
                <a:avLst/>
                <a:gdLst/>
                <a:ahLst/>
                <a:cxnLst>
                  <a:cxn ang="0">
                    <a:pos x="15" y="0"/>
                  </a:cxn>
                  <a:cxn ang="0">
                    <a:pos x="3" y="0"/>
                  </a:cxn>
                  <a:cxn ang="0">
                    <a:pos x="2" y="17"/>
                  </a:cxn>
                  <a:cxn ang="0">
                    <a:pos x="3" y="15"/>
                  </a:cxn>
                  <a:cxn ang="0">
                    <a:pos x="7" y="13"/>
                  </a:cxn>
                  <a:cxn ang="0">
                    <a:pos x="11" y="13"/>
                  </a:cxn>
                  <a:cxn ang="0">
                    <a:pos x="14" y="15"/>
                  </a:cxn>
                  <a:cxn ang="0">
                    <a:pos x="17" y="19"/>
                  </a:cxn>
                  <a:cxn ang="0">
                    <a:pos x="18" y="24"/>
                  </a:cxn>
                  <a:cxn ang="0">
                    <a:pos x="18" y="28"/>
                  </a:cxn>
                  <a:cxn ang="0">
                    <a:pos x="17" y="33"/>
                  </a:cxn>
                  <a:cxn ang="0">
                    <a:pos x="14" y="37"/>
                  </a:cxn>
                  <a:cxn ang="0">
                    <a:pos x="11" y="39"/>
                  </a:cxn>
                  <a:cxn ang="0">
                    <a:pos x="7" y="39"/>
                  </a:cxn>
                  <a:cxn ang="0">
                    <a:pos x="3" y="37"/>
                  </a:cxn>
                  <a:cxn ang="0">
                    <a:pos x="2" y="35"/>
                  </a:cxn>
                  <a:cxn ang="0">
                    <a:pos x="0" y="32"/>
                  </a:cxn>
                </a:cxnLst>
                <a:rect l="0" t="0" r="r" b="b"/>
                <a:pathLst>
                  <a:path w="18" h="39">
                    <a:moveTo>
                      <a:pt x="15" y="0"/>
                    </a:moveTo>
                    <a:lnTo>
                      <a:pt x="3" y="0"/>
                    </a:lnTo>
                    <a:lnTo>
                      <a:pt x="2" y="17"/>
                    </a:lnTo>
                    <a:lnTo>
                      <a:pt x="3" y="15"/>
                    </a:lnTo>
                    <a:lnTo>
                      <a:pt x="7" y="13"/>
                    </a:lnTo>
                    <a:lnTo>
                      <a:pt x="11" y="13"/>
                    </a:lnTo>
                    <a:lnTo>
                      <a:pt x="14" y="15"/>
                    </a:lnTo>
                    <a:lnTo>
                      <a:pt x="17" y="19"/>
                    </a:lnTo>
                    <a:lnTo>
                      <a:pt x="18" y="24"/>
                    </a:lnTo>
                    <a:lnTo>
                      <a:pt x="18" y="28"/>
                    </a:lnTo>
                    <a:lnTo>
                      <a:pt x="17" y="33"/>
                    </a:lnTo>
                    <a:lnTo>
                      <a:pt x="14" y="37"/>
                    </a:lnTo>
                    <a:lnTo>
                      <a:pt x="11" y="39"/>
                    </a:lnTo>
                    <a:lnTo>
                      <a:pt x="7" y="39"/>
                    </a:lnTo>
                    <a:lnTo>
                      <a:pt x="3" y="37"/>
                    </a:lnTo>
                    <a:lnTo>
                      <a:pt x="2" y="35"/>
                    </a:lnTo>
                    <a:lnTo>
                      <a:pt x="0" y="3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68" name="Freeform 3556"/>
              <p:cNvSpPr>
                <a:spLocks/>
              </p:cNvSpPr>
              <p:nvPr/>
            </p:nvSpPr>
            <p:spPr bwMode="auto">
              <a:xfrm>
                <a:off x="4087" y="2177"/>
                <a:ext cx="51" cy="53"/>
              </a:xfrm>
              <a:custGeom>
                <a:avLst/>
                <a:gdLst/>
                <a:ahLst/>
                <a:cxnLst>
                  <a:cxn ang="0">
                    <a:pos x="51" y="24"/>
                  </a:cxn>
                  <a:cxn ang="0">
                    <a:pos x="50" y="20"/>
                  </a:cxn>
                  <a:cxn ang="0">
                    <a:pos x="49" y="16"/>
                  </a:cxn>
                  <a:cxn ang="0">
                    <a:pos x="46" y="12"/>
                  </a:cxn>
                  <a:cxn ang="0">
                    <a:pos x="43" y="8"/>
                  </a:cxn>
                  <a:cxn ang="0">
                    <a:pos x="40" y="5"/>
                  </a:cxn>
                  <a:cxn ang="0">
                    <a:pos x="36" y="3"/>
                  </a:cxn>
                  <a:cxn ang="0">
                    <a:pos x="32" y="1"/>
                  </a:cxn>
                  <a:cxn ang="0">
                    <a:pos x="28" y="0"/>
                  </a:cxn>
                  <a:cxn ang="0">
                    <a:pos x="23" y="0"/>
                  </a:cxn>
                  <a:cxn ang="0">
                    <a:pos x="19" y="1"/>
                  </a:cxn>
                  <a:cxn ang="0">
                    <a:pos x="15" y="3"/>
                  </a:cxn>
                  <a:cxn ang="0">
                    <a:pos x="11" y="5"/>
                  </a:cxn>
                  <a:cxn ang="0">
                    <a:pos x="7" y="8"/>
                  </a:cxn>
                  <a:cxn ang="0">
                    <a:pos x="4" y="12"/>
                  </a:cxn>
                  <a:cxn ang="0">
                    <a:pos x="2" y="16"/>
                  </a:cxn>
                  <a:cxn ang="0">
                    <a:pos x="1" y="20"/>
                  </a:cxn>
                  <a:cxn ang="0">
                    <a:pos x="0" y="24"/>
                  </a:cxn>
                  <a:cxn ang="0">
                    <a:pos x="0" y="29"/>
                  </a:cxn>
                  <a:cxn ang="0">
                    <a:pos x="1" y="33"/>
                  </a:cxn>
                  <a:cxn ang="0">
                    <a:pos x="2" y="38"/>
                  </a:cxn>
                  <a:cxn ang="0">
                    <a:pos x="4" y="42"/>
                  </a:cxn>
                  <a:cxn ang="0">
                    <a:pos x="7" y="45"/>
                  </a:cxn>
                  <a:cxn ang="0">
                    <a:pos x="11" y="48"/>
                  </a:cxn>
                  <a:cxn ang="0">
                    <a:pos x="15" y="50"/>
                  </a:cxn>
                  <a:cxn ang="0">
                    <a:pos x="19" y="52"/>
                  </a:cxn>
                  <a:cxn ang="0">
                    <a:pos x="23" y="53"/>
                  </a:cxn>
                  <a:cxn ang="0">
                    <a:pos x="28" y="53"/>
                  </a:cxn>
                  <a:cxn ang="0">
                    <a:pos x="32" y="52"/>
                  </a:cxn>
                  <a:cxn ang="0">
                    <a:pos x="36" y="50"/>
                  </a:cxn>
                  <a:cxn ang="0">
                    <a:pos x="40" y="48"/>
                  </a:cxn>
                  <a:cxn ang="0">
                    <a:pos x="43" y="45"/>
                  </a:cxn>
                  <a:cxn ang="0">
                    <a:pos x="46" y="42"/>
                  </a:cxn>
                  <a:cxn ang="0">
                    <a:pos x="49" y="38"/>
                  </a:cxn>
                  <a:cxn ang="0">
                    <a:pos x="50" y="33"/>
                  </a:cxn>
                  <a:cxn ang="0">
                    <a:pos x="51" y="29"/>
                  </a:cxn>
                </a:cxnLst>
                <a:rect l="0" t="0" r="r" b="b"/>
                <a:pathLst>
                  <a:path w="51" h="53">
                    <a:moveTo>
                      <a:pt x="51" y="26"/>
                    </a:moveTo>
                    <a:lnTo>
                      <a:pt x="51" y="24"/>
                    </a:lnTo>
                    <a:lnTo>
                      <a:pt x="51" y="22"/>
                    </a:lnTo>
                    <a:lnTo>
                      <a:pt x="50" y="20"/>
                    </a:lnTo>
                    <a:lnTo>
                      <a:pt x="49" y="18"/>
                    </a:lnTo>
                    <a:lnTo>
                      <a:pt x="49" y="16"/>
                    </a:lnTo>
                    <a:lnTo>
                      <a:pt x="48" y="13"/>
                    </a:lnTo>
                    <a:lnTo>
                      <a:pt x="46" y="12"/>
                    </a:lnTo>
                    <a:lnTo>
                      <a:pt x="45" y="10"/>
                    </a:lnTo>
                    <a:lnTo>
                      <a:pt x="43" y="8"/>
                    </a:lnTo>
                    <a:lnTo>
                      <a:pt x="42" y="6"/>
                    </a:lnTo>
                    <a:lnTo>
                      <a:pt x="40" y="5"/>
                    </a:lnTo>
                    <a:lnTo>
                      <a:pt x="38" y="4"/>
                    </a:lnTo>
                    <a:lnTo>
                      <a:pt x="36" y="3"/>
                    </a:lnTo>
                    <a:lnTo>
                      <a:pt x="34" y="2"/>
                    </a:lnTo>
                    <a:lnTo>
                      <a:pt x="32" y="1"/>
                    </a:lnTo>
                    <a:lnTo>
                      <a:pt x="30" y="1"/>
                    </a:lnTo>
                    <a:lnTo>
                      <a:pt x="28" y="0"/>
                    </a:lnTo>
                    <a:lnTo>
                      <a:pt x="25" y="0"/>
                    </a:lnTo>
                    <a:lnTo>
                      <a:pt x="23" y="0"/>
                    </a:lnTo>
                    <a:lnTo>
                      <a:pt x="21" y="1"/>
                    </a:lnTo>
                    <a:lnTo>
                      <a:pt x="19" y="1"/>
                    </a:lnTo>
                    <a:lnTo>
                      <a:pt x="17" y="2"/>
                    </a:lnTo>
                    <a:lnTo>
                      <a:pt x="15" y="3"/>
                    </a:lnTo>
                    <a:lnTo>
                      <a:pt x="13" y="4"/>
                    </a:lnTo>
                    <a:lnTo>
                      <a:pt x="11" y="5"/>
                    </a:lnTo>
                    <a:lnTo>
                      <a:pt x="9" y="6"/>
                    </a:lnTo>
                    <a:lnTo>
                      <a:pt x="7" y="8"/>
                    </a:lnTo>
                    <a:lnTo>
                      <a:pt x="6" y="10"/>
                    </a:lnTo>
                    <a:lnTo>
                      <a:pt x="4" y="12"/>
                    </a:lnTo>
                    <a:lnTo>
                      <a:pt x="3" y="13"/>
                    </a:lnTo>
                    <a:lnTo>
                      <a:pt x="2" y="16"/>
                    </a:lnTo>
                    <a:lnTo>
                      <a:pt x="1" y="18"/>
                    </a:lnTo>
                    <a:lnTo>
                      <a:pt x="1" y="20"/>
                    </a:lnTo>
                    <a:lnTo>
                      <a:pt x="0" y="22"/>
                    </a:lnTo>
                    <a:lnTo>
                      <a:pt x="0" y="24"/>
                    </a:lnTo>
                    <a:lnTo>
                      <a:pt x="0" y="26"/>
                    </a:lnTo>
                    <a:lnTo>
                      <a:pt x="0" y="29"/>
                    </a:lnTo>
                    <a:lnTo>
                      <a:pt x="0" y="31"/>
                    </a:lnTo>
                    <a:lnTo>
                      <a:pt x="1" y="33"/>
                    </a:lnTo>
                    <a:lnTo>
                      <a:pt x="1" y="35"/>
                    </a:lnTo>
                    <a:lnTo>
                      <a:pt x="2" y="38"/>
                    </a:lnTo>
                    <a:lnTo>
                      <a:pt x="3" y="40"/>
                    </a:lnTo>
                    <a:lnTo>
                      <a:pt x="4" y="42"/>
                    </a:lnTo>
                    <a:lnTo>
                      <a:pt x="6" y="43"/>
                    </a:lnTo>
                    <a:lnTo>
                      <a:pt x="7" y="45"/>
                    </a:lnTo>
                    <a:lnTo>
                      <a:pt x="9" y="47"/>
                    </a:lnTo>
                    <a:lnTo>
                      <a:pt x="11" y="48"/>
                    </a:lnTo>
                    <a:lnTo>
                      <a:pt x="13" y="49"/>
                    </a:lnTo>
                    <a:lnTo>
                      <a:pt x="15" y="50"/>
                    </a:lnTo>
                    <a:lnTo>
                      <a:pt x="17" y="51"/>
                    </a:lnTo>
                    <a:lnTo>
                      <a:pt x="19" y="52"/>
                    </a:lnTo>
                    <a:lnTo>
                      <a:pt x="21" y="53"/>
                    </a:lnTo>
                    <a:lnTo>
                      <a:pt x="23" y="53"/>
                    </a:lnTo>
                    <a:lnTo>
                      <a:pt x="25" y="53"/>
                    </a:lnTo>
                    <a:lnTo>
                      <a:pt x="28" y="53"/>
                    </a:lnTo>
                    <a:lnTo>
                      <a:pt x="30" y="53"/>
                    </a:lnTo>
                    <a:lnTo>
                      <a:pt x="32" y="52"/>
                    </a:lnTo>
                    <a:lnTo>
                      <a:pt x="34" y="51"/>
                    </a:lnTo>
                    <a:lnTo>
                      <a:pt x="36" y="50"/>
                    </a:lnTo>
                    <a:lnTo>
                      <a:pt x="38" y="49"/>
                    </a:lnTo>
                    <a:lnTo>
                      <a:pt x="40" y="48"/>
                    </a:lnTo>
                    <a:lnTo>
                      <a:pt x="42" y="47"/>
                    </a:lnTo>
                    <a:lnTo>
                      <a:pt x="43" y="45"/>
                    </a:lnTo>
                    <a:lnTo>
                      <a:pt x="45" y="43"/>
                    </a:lnTo>
                    <a:lnTo>
                      <a:pt x="46" y="42"/>
                    </a:lnTo>
                    <a:lnTo>
                      <a:pt x="48" y="40"/>
                    </a:lnTo>
                    <a:lnTo>
                      <a:pt x="49" y="38"/>
                    </a:lnTo>
                    <a:lnTo>
                      <a:pt x="49" y="35"/>
                    </a:lnTo>
                    <a:lnTo>
                      <a:pt x="50" y="33"/>
                    </a:lnTo>
                    <a:lnTo>
                      <a:pt x="51" y="31"/>
                    </a:lnTo>
                    <a:lnTo>
                      <a:pt x="51" y="29"/>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67" name="Freeform 3555"/>
              <p:cNvSpPr>
                <a:spLocks/>
              </p:cNvSpPr>
              <p:nvPr/>
            </p:nvSpPr>
            <p:spPr bwMode="auto">
              <a:xfrm>
                <a:off x="4162" y="2196"/>
                <a:ext cx="2" cy="10"/>
              </a:xfrm>
              <a:custGeom>
                <a:avLst/>
                <a:gdLst/>
                <a:ahLst/>
                <a:cxnLst>
                  <a:cxn ang="0">
                    <a:pos x="0" y="0"/>
                  </a:cxn>
                  <a:cxn ang="0">
                    <a:pos x="2" y="5"/>
                  </a:cxn>
                  <a:cxn ang="0">
                    <a:pos x="2" y="8"/>
                  </a:cxn>
                  <a:cxn ang="0">
                    <a:pos x="2" y="10"/>
                  </a:cxn>
                  <a:cxn ang="0">
                    <a:pos x="2" y="7"/>
                  </a:cxn>
                </a:cxnLst>
                <a:rect l="0" t="0" r="r" b="b"/>
                <a:pathLst>
                  <a:path w="2" h="10">
                    <a:moveTo>
                      <a:pt x="0" y="0"/>
                    </a:moveTo>
                    <a:lnTo>
                      <a:pt x="2" y="5"/>
                    </a:lnTo>
                    <a:lnTo>
                      <a:pt x="2" y="8"/>
                    </a:lnTo>
                    <a:lnTo>
                      <a:pt x="2" y="10"/>
                    </a:lnTo>
                    <a:lnTo>
                      <a:pt x="2"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66" name="Freeform 3554"/>
              <p:cNvSpPr>
                <a:spLocks/>
              </p:cNvSpPr>
              <p:nvPr/>
            </p:nvSpPr>
            <p:spPr bwMode="auto">
              <a:xfrm>
                <a:off x="4160" y="2181"/>
                <a:ext cx="7" cy="49"/>
              </a:xfrm>
              <a:custGeom>
                <a:avLst/>
                <a:gdLst/>
                <a:ahLst/>
                <a:cxnLst>
                  <a:cxn ang="0">
                    <a:pos x="7" y="0"/>
                  </a:cxn>
                  <a:cxn ang="0">
                    <a:pos x="7" y="2"/>
                  </a:cxn>
                  <a:cxn ang="0">
                    <a:pos x="7" y="2"/>
                  </a:cxn>
                  <a:cxn ang="0">
                    <a:pos x="7" y="22"/>
                  </a:cxn>
                  <a:cxn ang="0">
                    <a:pos x="7" y="28"/>
                  </a:cxn>
                  <a:cxn ang="0">
                    <a:pos x="6" y="34"/>
                  </a:cxn>
                  <a:cxn ang="0">
                    <a:pos x="5" y="39"/>
                  </a:cxn>
                  <a:cxn ang="0">
                    <a:pos x="3" y="44"/>
                  </a:cxn>
                  <a:cxn ang="0">
                    <a:pos x="1" y="47"/>
                  </a:cxn>
                  <a:cxn ang="0">
                    <a:pos x="0" y="49"/>
                  </a:cxn>
                </a:cxnLst>
                <a:rect l="0" t="0" r="r" b="b"/>
                <a:pathLst>
                  <a:path w="7" h="49">
                    <a:moveTo>
                      <a:pt x="7" y="0"/>
                    </a:moveTo>
                    <a:lnTo>
                      <a:pt x="7" y="2"/>
                    </a:lnTo>
                    <a:lnTo>
                      <a:pt x="7" y="22"/>
                    </a:lnTo>
                    <a:lnTo>
                      <a:pt x="7" y="28"/>
                    </a:lnTo>
                    <a:lnTo>
                      <a:pt x="6" y="34"/>
                    </a:lnTo>
                    <a:lnTo>
                      <a:pt x="5" y="39"/>
                    </a:lnTo>
                    <a:lnTo>
                      <a:pt x="3" y="44"/>
                    </a:lnTo>
                    <a:lnTo>
                      <a:pt x="1" y="47"/>
                    </a:lnTo>
                    <a:lnTo>
                      <a:pt x="0" y="4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65" name="Freeform 3553"/>
              <p:cNvSpPr>
                <a:spLocks/>
              </p:cNvSpPr>
              <p:nvPr/>
            </p:nvSpPr>
            <p:spPr bwMode="auto">
              <a:xfrm>
                <a:off x="4166" y="2211"/>
                <a:ext cx="5" cy="8"/>
              </a:xfrm>
              <a:custGeom>
                <a:avLst/>
                <a:gdLst/>
                <a:ahLst/>
                <a:cxnLst>
                  <a:cxn ang="0">
                    <a:pos x="0" y="0"/>
                  </a:cxn>
                  <a:cxn ang="0">
                    <a:pos x="4" y="5"/>
                  </a:cxn>
                  <a:cxn ang="0">
                    <a:pos x="5" y="8"/>
                  </a:cxn>
                  <a:cxn ang="0">
                    <a:pos x="4" y="4"/>
                  </a:cxn>
                </a:cxnLst>
                <a:rect l="0" t="0" r="r" b="b"/>
                <a:pathLst>
                  <a:path w="5" h="8">
                    <a:moveTo>
                      <a:pt x="0" y="0"/>
                    </a:moveTo>
                    <a:lnTo>
                      <a:pt x="4" y="5"/>
                    </a:lnTo>
                    <a:lnTo>
                      <a:pt x="5" y="8"/>
                    </a:lnTo>
                    <a:lnTo>
                      <a:pt x="4"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64" name="Freeform 3552"/>
              <p:cNvSpPr>
                <a:spLocks/>
              </p:cNvSpPr>
              <p:nvPr/>
            </p:nvSpPr>
            <p:spPr bwMode="auto">
              <a:xfrm>
                <a:off x="4167" y="2194"/>
                <a:ext cx="5" cy="9"/>
              </a:xfrm>
              <a:custGeom>
                <a:avLst/>
                <a:gdLst/>
                <a:ahLst/>
                <a:cxnLst>
                  <a:cxn ang="0">
                    <a:pos x="5" y="0"/>
                  </a:cxn>
                  <a:cxn ang="0">
                    <a:pos x="4" y="3"/>
                  </a:cxn>
                  <a:cxn ang="0">
                    <a:pos x="0" y="9"/>
                  </a:cxn>
                </a:cxnLst>
                <a:rect l="0" t="0" r="r" b="b"/>
                <a:pathLst>
                  <a:path w="5" h="9">
                    <a:moveTo>
                      <a:pt x="5" y="0"/>
                    </a:moveTo>
                    <a:lnTo>
                      <a:pt x="4" y="3"/>
                    </a:lnTo>
                    <a:lnTo>
                      <a:pt x="0" y="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63" name="Freeform 3551"/>
              <p:cNvSpPr>
                <a:spLocks/>
              </p:cNvSpPr>
              <p:nvPr/>
            </p:nvSpPr>
            <p:spPr bwMode="auto">
              <a:xfrm>
                <a:off x="4173" y="2186"/>
                <a:ext cx="14" cy="43"/>
              </a:xfrm>
              <a:custGeom>
                <a:avLst/>
                <a:gdLst/>
                <a:ahLst/>
                <a:cxnLst>
                  <a:cxn ang="0">
                    <a:pos x="0" y="0"/>
                  </a:cxn>
                  <a:cxn ang="0">
                    <a:pos x="1" y="4"/>
                  </a:cxn>
                  <a:cxn ang="0">
                    <a:pos x="1" y="24"/>
                  </a:cxn>
                  <a:cxn ang="0">
                    <a:pos x="1" y="43"/>
                  </a:cxn>
                  <a:cxn ang="0">
                    <a:pos x="1" y="40"/>
                  </a:cxn>
                  <a:cxn ang="0">
                    <a:pos x="14" y="38"/>
                  </a:cxn>
                  <a:cxn ang="0">
                    <a:pos x="13" y="38"/>
                  </a:cxn>
                </a:cxnLst>
                <a:rect l="0" t="0" r="r" b="b"/>
                <a:pathLst>
                  <a:path w="14" h="43">
                    <a:moveTo>
                      <a:pt x="0" y="0"/>
                    </a:moveTo>
                    <a:lnTo>
                      <a:pt x="1" y="4"/>
                    </a:lnTo>
                    <a:lnTo>
                      <a:pt x="1" y="24"/>
                    </a:lnTo>
                    <a:lnTo>
                      <a:pt x="1" y="43"/>
                    </a:lnTo>
                    <a:lnTo>
                      <a:pt x="1" y="40"/>
                    </a:lnTo>
                    <a:lnTo>
                      <a:pt x="14" y="38"/>
                    </a:lnTo>
                    <a:lnTo>
                      <a:pt x="13" y="3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62" name="Freeform 3550"/>
              <p:cNvSpPr>
                <a:spLocks/>
              </p:cNvSpPr>
              <p:nvPr/>
            </p:nvSpPr>
            <p:spPr bwMode="auto">
              <a:xfrm>
                <a:off x="4174" y="2186"/>
                <a:ext cx="16" cy="42"/>
              </a:xfrm>
              <a:custGeom>
                <a:avLst/>
                <a:gdLst/>
                <a:ahLst/>
                <a:cxnLst>
                  <a:cxn ang="0">
                    <a:pos x="0" y="5"/>
                  </a:cxn>
                  <a:cxn ang="0">
                    <a:pos x="1" y="5"/>
                  </a:cxn>
                  <a:cxn ang="0">
                    <a:pos x="16" y="2"/>
                  </a:cxn>
                  <a:cxn ang="0">
                    <a:pos x="15" y="0"/>
                  </a:cxn>
                  <a:cxn ang="0">
                    <a:pos x="15" y="20"/>
                  </a:cxn>
                  <a:cxn ang="0">
                    <a:pos x="14" y="33"/>
                  </a:cxn>
                  <a:cxn ang="0">
                    <a:pos x="14" y="34"/>
                  </a:cxn>
                  <a:cxn ang="0">
                    <a:pos x="14" y="42"/>
                  </a:cxn>
                  <a:cxn ang="0">
                    <a:pos x="13" y="38"/>
                  </a:cxn>
                </a:cxnLst>
                <a:rect l="0" t="0" r="r" b="b"/>
                <a:pathLst>
                  <a:path w="16" h="42">
                    <a:moveTo>
                      <a:pt x="0" y="5"/>
                    </a:moveTo>
                    <a:lnTo>
                      <a:pt x="1" y="5"/>
                    </a:lnTo>
                    <a:lnTo>
                      <a:pt x="16" y="2"/>
                    </a:lnTo>
                    <a:lnTo>
                      <a:pt x="15" y="0"/>
                    </a:lnTo>
                    <a:lnTo>
                      <a:pt x="15" y="20"/>
                    </a:lnTo>
                    <a:lnTo>
                      <a:pt x="14" y="33"/>
                    </a:lnTo>
                    <a:lnTo>
                      <a:pt x="14" y="34"/>
                    </a:lnTo>
                    <a:lnTo>
                      <a:pt x="14" y="42"/>
                    </a:lnTo>
                    <a:lnTo>
                      <a:pt x="13" y="3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61" name="Freeform 3549"/>
              <p:cNvSpPr>
                <a:spLocks/>
              </p:cNvSpPr>
              <p:nvPr/>
            </p:nvSpPr>
            <p:spPr bwMode="auto">
              <a:xfrm>
                <a:off x="4176" y="2200"/>
                <a:ext cx="10" cy="3"/>
              </a:xfrm>
              <a:custGeom>
                <a:avLst/>
                <a:gdLst/>
                <a:ahLst/>
                <a:cxnLst>
                  <a:cxn ang="0">
                    <a:pos x="10" y="0"/>
                  </a:cxn>
                  <a:cxn ang="0">
                    <a:pos x="10" y="1"/>
                  </a:cxn>
                  <a:cxn ang="0">
                    <a:pos x="0" y="3"/>
                  </a:cxn>
                </a:cxnLst>
                <a:rect l="0" t="0" r="r" b="b"/>
                <a:pathLst>
                  <a:path w="10" h="3">
                    <a:moveTo>
                      <a:pt x="10" y="0"/>
                    </a:moveTo>
                    <a:lnTo>
                      <a:pt x="10" y="1"/>
                    </a:lnTo>
                    <a:lnTo>
                      <a:pt x="0"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60" name="Freeform 3548"/>
              <p:cNvSpPr>
                <a:spLocks/>
              </p:cNvSpPr>
              <p:nvPr/>
            </p:nvSpPr>
            <p:spPr bwMode="auto">
              <a:xfrm>
                <a:off x="4176" y="2192"/>
                <a:ext cx="5" cy="28"/>
              </a:xfrm>
              <a:custGeom>
                <a:avLst/>
                <a:gdLst/>
                <a:ahLst/>
                <a:cxnLst>
                  <a:cxn ang="0">
                    <a:pos x="5" y="0"/>
                  </a:cxn>
                  <a:cxn ang="0">
                    <a:pos x="5" y="2"/>
                  </a:cxn>
                  <a:cxn ang="0">
                    <a:pos x="5" y="6"/>
                  </a:cxn>
                  <a:cxn ang="0">
                    <a:pos x="5" y="11"/>
                  </a:cxn>
                  <a:cxn ang="0">
                    <a:pos x="4" y="17"/>
                  </a:cxn>
                  <a:cxn ang="0">
                    <a:pos x="3" y="22"/>
                  </a:cxn>
                  <a:cxn ang="0">
                    <a:pos x="2" y="25"/>
                  </a:cxn>
                  <a:cxn ang="0">
                    <a:pos x="0" y="28"/>
                  </a:cxn>
                </a:cxnLst>
                <a:rect l="0" t="0" r="r" b="b"/>
                <a:pathLst>
                  <a:path w="5" h="28">
                    <a:moveTo>
                      <a:pt x="5" y="0"/>
                    </a:moveTo>
                    <a:lnTo>
                      <a:pt x="5" y="2"/>
                    </a:lnTo>
                    <a:lnTo>
                      <a:pt x="5" y="6"/>
                    </a:lnTo>
                    <a:lnTo>
                      <a:pt x="5" y="11"/>
                    </a:lnTo>
                    <a:lnTo>
                      <a:pt x="4" y="17"/>
                    </a:lnTo>
                    <a:lnTo>
                      <a:pt x="3" y="22"/>
                    </a:lnTo>
                    <a:lnTo>
                      <a:pt x="2" y="25"/>
                    </a:lnTo>
                    <a:lnTo>
                      <a:pt x="0" y="2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59" name="Freeform 3547"/>
              <p:cNvSpPr>
                <a:spLocks/>
              </p:cNvSpPr>
              <p:nvPr/>
            </p:nvSpPr>
            <p:spPr bwMode="auto">
              <a:xfrm>
                <a:off x="4180" y="2208"/>
                <a:ext cx="6" cy="9"/>
              </a:xfrm>
              <a:custGeom>
                <a:avLst/>
                <a:gdLst/>
                <a:ahLst/>
                <a:cxnLst>
                  <a:cxn ang="0">
                    <a:pos x="0" y="0"/>
                  </a:cxn>
                  <a:cxn ang="0">
                    <a:pos x="5" y="6"/>
                  </a:cxn>
                  <a:cxn ang="0">
                    <a:pos x="6" y="9"/>
                  </a:cxn>
                  <a:cxn ang="0">
                    <a:pos x="5" y="6"/>
                  </a:cxn>
                </a:cxnLst>
                <a:rect l="0" t="0" r="r" b="b"/>
                <a:pathLst>
                  <a:path w="6" h="9">
                    <a:moveTo>
                      <a:pt x="0" y="0"/>
                    </a:moveTo>
                    <a:lnTo>
                      <a:pt x="5" y="6"/>
                    </a:lnTo>
                    <a:lnTo>
                      <a:pt x="6" y="9"/>
                    </a:lnTo>
                    <a:lnTo>
                      <a:pt x="5"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58" name="Freeform 3546"/>
              <p:cNvSpPr>
                <a:spLocks/>
              </p:cNvSpPr>
              <p:nvPr/>
            </p:nvSpPr>
            <p:spPr bwMode="auto">
              <a:xfrm>
                <a:off x="4200" y="2190"/>
                <a:ext cx="19" cy="41"/>
              </a:xfrm>
              <a:custGeom>
                <a:avLst/>
                <a:gdLst/>
                <a:ahLst/>
                <a:cxnLst>
                  <a:cxn ang="0">
                    <a:pos x="0" y="0"/>
                  </a:cxn>
                  <a:cxn ang="0">
                    <a:pos x="0" y="4"/>
                  </a:cxn>
                  <a:cxn ang="0">
                    <a:pos x="1" y="41"/>
                  </a:cxn>
                  <a:cxn ang="0">
                    <a:pos x="0" y="38"/>
                  </a:cxn>
                  <a:cxn ang="0">
                    <a:pos x="19" y="37"/>
                  </a:cxn>
                  <a:cxn ang="0">
                    <a:pos x="18" y="36"/>
                  </a:cxn>
                  <a:cxn ang="0">
                    <a:pos x="15" y="37"/>
                  </a:cxn>
                </a:cxnLst>
                <a:rect l="0" t="0" r="r" b="b"/>
                <a:pathLst>
                  <a:path w="19" h="41">
                    <a:moveTo>
                      <a:pt x="0" y="0"/>
                    </a:moveTo>
                    <a:lnTo>
                      <a:pt x="0" y="4"/>
                    </a:lnTo>
                    <a:lnTo>
                      <a:pt x="1" y="41"/>
                    </a:lnTo>
                    <a:lnTo>
                      <a:pt x="0" y="38"/>
                    </a:lnTo>
                    <a:lnTo>
                      <a:pt x="19" y="37"/>
                    </a:lnTo>
                    <a:lnTo>
                      <a:pt x="18" y="36"/>
                    </a:lnTo>
                    <a:lnTo>
                      <a:pt x="15" y="3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57" name="Freeform 3545"/>
              <p:cNvSpPr>
                <a:spLocks/>
              </p:cNvSpPr>
              <p:nvPr/>
            </p:nvSpPr>
            <p:spPr bwMode="auto">
              <a:xfrm>
                <a:off x="4201" y="2190"/>
                <a:ext cx="23" cy="39"/>
              </a:xfrm>
              <a:custGeom>
                <a:avLst/>
                <a:gdLst/>
                <a:ahLst/>
                <a:cxnLst>
                  <a:cxn ang="0">
                    <a:pos x="0" y="5"/>
                  </a:cxn>
                  <a:cxn ang="0">
                    <a:pos x="23" y="1"/>
                  </a:cxn>
                  <a:cxn ang="0">
                    <a:pos x="22" y="0"/>
                  </a:cxn>
                  <a:cxn ang="0">
                    <a:pos x="22" y="2"/>
                  </a:cxn>
                  <a:cxn ang="0">
                    <a:pos x="20" y="33"/>
                  </a:cxn>
                  <a:cxn ang="0">
                    <a:pos x="20" y="39"/>
                  </a:cxn>
                  <a:cxn ang="0">
                    <a:pos x="18" y="37"/>
                  </a:cxn>
                </a:cxnLst>
                <a:rect l="0" t="0" r="r" b="b"/>
                <a:pathLst>
                  <a:path w="23" h="39">
                    <a:moveTo>
                      <a:pt x="0" y="5"/>
                    </a:moveTo>
                    <a:lnTo>
                      <a:pt x="23" y="1"/>
                    </a:lnTo>
                    <a:lnTo>
                      <a:pt x="22" y="0"/>
                    </a:lnTo>
                    <a:lnTo>
                      <a:pt x="22" y="2"/>
                    </a:lnTo>
                    <a:lnTo>
                      <a:pt x="20" y="33"/>
                    </a:lnTo>
                    <a:lnTo>
                      <a:pt x="20" y="39"/>
                    </a:lnTo>
                    <a:lnTo>
                      <a:pt x="18" y="3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56" name="Freeform 3544"/>
              <p:cNvSpPr>
                <a:spLocks/>
              </p:cNvSpPr>
              <p:nvPr/>
            </p:nvSpPr>
            <p:spPr bwMode="auto">
              <a:xfrm>
                <a:off x="4207" y="2179"/>
                <a:ext cx="5" cy="14"/>
              </a:xfrm>
              <a:custGeom>
                <a:avLst/>
                <a:gdLst/>
                <a:ahLst/>
                <a:cxnLst>
                  <a:cxn ang="0">
                    <a:pos x="4" y="0"/>
                  </a:cxn>
                  <a:cxn ang="0">
                    <a:pos x="5" y="3"/>
                  </a:cxn>
                  <a:cxn ang="0">
                    <a:pos x="4" y="3"/>
                  </a:cxn>
                  <a:cxn ang="0">
                    <a:pos x="0" y="14"/>
                  </a:cxn>
                </a:cxnLst>
                <a:rect l="0" t="0" r="r" b="b"/>
                <a:pathLst>
                  <a:path w="5" h="14">
                    <a:moveTo>
                      <a:pt x="4" y="0"/>
                    </a:moveTo>
                    <a:lnTo>
                      <a:pt x="5" y="3"/>
                    </a:lnTo>
                    <a:lnTo>
                      <a:pt x="4" y="3"/>
                    </a:lnTo>
                    <a:lnTo>
                      <a:pt x="0" y="1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55" name="Freeform 3543"/>
              <p:cNvSpPr>
                <a:spLocks/>
              </p:cNvSpPr>
              <p:nvPr/>
            </p:nvSpPr>
            <p:spPr bwMode="auto">
              <a:xfrm>
                <a:off x="4203" y="2195"/>
                <a:ext cx="7" cy="17"/>
              </a:xfrm>
              <a:custGeom>
                <a:avLst/>
                <a:gdLst/>
                <a:ahLst/>
                <a:cxnLst>
                  <a:cxn ang="0">
                    <a:pos x="7" y="0"/>
                  </a:cxn>
                  <a:cxn ang="0">
                    <a:pos x="7" y="2"/>
                  </a:cxn>
                  <a:cxn ang="0">
                    <a:pos x="7" y="2"/>
                  </a:cxn>
                  <a:cxn ang="0">
                    <a:pos x="4" y="9"/>
                  </a:cxn>
                  <a:cxn ang="0">
                    <a:pos x="2" y="14"/>
                  </a:cxn>
                  <a:cxn ang="0">
                    <a:pos x="0" y="17"/>
                  </a:cxn>
                </a:cxnLst>
                <a:rect l="0" t="0" r="r" b="b"/>
                <a:pathLst>
                  <a:path w="7" h="17">
                    <a:moveTo>
                      <a:pt x="7" y="0"/>
                    </a:moveTo>
                    <a:lnTo>
                      <a:pt x="7" y="2"/>
                    </a:lnTo>
                    <a:lnTo>
                      <a:pt x="4" y="9"/>
                    </a:lnTo>
                    <a:lnTo>
                      <a:pt x="2" y="14"/>
                    </a:lnTo>
                    <a:lnTo>
                      <a:pt x="0" y="1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54" name="Freeform 3542"/>
              <p:cNvSpPr>
                <a:spLocks/>
              </p:cNvSpPr>
              <p:nvPr/>
            </p:nvSpPr>
            <p:spPr bwMode="auto">
              <a:xfrm>
                <a:off x="4204" y="2201"/>
                <a:ext cx="14" cy="24"/>
              </a:xfrm>
              <a:custGeom>
                <a:avLst/>
                <a:gdLst/>
                <a:ahLst/>
                <a:cxnLst>
                  <a:cxn ang="0">
                    <a:pos x="4" y="3"/>
                  </a:cxn>
                  <a:cxn ang="0">
                    <a:pos x="14" y="2"/>
                  </a:cxn>
                  <a:cxn ang="0">
                    <a:pos x="13" y="0"/>
                  </a:cxn>
                  <a:cxn ang="0">
                    <a:pos x="11" y="4"/>
                  </a:cxn>
                  <a:cxn ang="0">
                    <a:pos x="10" y="8"/>
                  </a:cxn>
                  <a:cxn ang="0">
                    <a:pos x="9" y="12"/>
                  </a:cxn>
                  <a:cxn ang="0">
                    <a:pos x="7" y="15"/>
                  </a:cxn>
                  <a:cxn ang="0">
                    <a:pos x="5" y="17"/>
                  </a:cxn>
                  <a:cxn ang="0">
                    <a:pos x="3" y="19"/>
                  </a:cxn>
                  <a:cxn ang="0">
                    <a:pos x="2" y="22"/>
                  </a:cxn>
                  <a:cxn ang="0">
                    <a:pos x="0" y="24"/>
                  </a:cxn>
                </a:cxnLst>
                <a:rect l="0" t="0" r="r" b="b"/>
                <a:pathLst>
                  <a:path w="14" h="24">
                    <a:moveTo>
                      <a:pt x="4" y="3"/>
                    </a:moveTo>
                    <a:lnTo>
                      <a:pt x="14" y="2"/>
                    </a:lnTo>
                    <a:lnTo>
                      <a:pt x="13" y="0"/>
                    </a:lnTo>
                    <a:lnTo>
                      <a:pt x="11" y="4"/>
                    </a:lnTo>
                    <a:lnTo>
                      <a:pt x="10" y="8"/>
                    </a:lnTo>
                    <a:lnTo>
                      <a:pt x="9" y="12"/>
                    </a:lnTo>
                    <a:lnTo>
                      <a:pt x="7" y="15"/>
                    </a:lnTo>
                    <a:lnTo>
                      <a:pt x="5" y="17"/>
                    </a:lnTo>
                    <a:lnTo>
                      <a:pt x="3" y="19"/>
                    </a:lnTo>
                    <a:lnTo>
                      <a:pt x="2" y="22"/>
                    </a:lnTo>
                    <a:lnTo>
                      <a:pt x="0" y="2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53" name="Freeform 3541"/>
              <p:cNvSpPr>
                <a:spLocks/>
              </p:cNvSpPr>
              <p:nvPr/>
            </p:nvSpPr>
            <p:spPr bwMode="auto">
              <a:xfrm>
                <a:off x="4207" y="2208"/>
                <a:ext cx="8" cy="12"/>
              </a:xfrm>
              <a:custGeom>
                <a:avLst/>
                <a:gdLst/>
                <a:ahLst/>
                <a:cxnLst>
                  <a:cxn ang="0">
                    <a:pos x="0" y="0"/>
                  </a:cxn>
                  <a:cxn ang="0">
                    <a:pos x="8" y="12"/>
                  </a:cxn>
                  <a:cxn ang="0">
                    <a:pos x="7" y="10"/>
                  </a:cxn>
                  <a:cxn ang="0">
                    <a:pos x="6" y="8"/>
                  </a:cxn>
                </a:cxnLst>
                <a:rect l="0" t="0" r="r" b="b"/>
                <a:pathLst>
                  <a:path w="8" h="12">
                    <a:moveTo>
                      <a:pt x="0" y="0"/>
                    </a:moveTo>
                    <a:lnTo>
                      <a:pt x="8" y="12"/>
                    </a:lnTo>
                    <a:lnTo>
                      <a:pt x="7" y="10"/>
                    </a:lnTo>
                    <a:lnTo>
                      <a:pt x="6"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52" name="Freeform 3540"/>
              <p:cNvSpPr>
                <a:spLocks/>
              </p:cNvSpPr>
              <p:nvPr/>
            </p:nvSpPr>
            <p:spPr bwMode="auto">
              <a:xfrm>
                <a:off x="3539" y="2344"/>
                <a:ext cx="7" cy="39"/>
              </a:xfrm>
              <a:custGeom>
                <a:avLst/>
                <a:gdLst/>
                <a:ahLst/>
                <a:cxnLst>
                  <a:cxn ang="0">
                    <a:pos x="0" y="7"/>
                  </a:cxn>
                  <a:cxn ang="0">
                    <a:pos x="3" y="5"/>
                  </a:cxn>
                  <a:cxn ang="0">
                    <a:pos x="7" y="0"/>
                  </a:cxn>
                  <a:cxn ang="0">
                    <a:pos x="7" y="39"/>
                  </a:cxn>
                </a:cxnLst>
                <a:rect l="0" t="0" r="r" b="b"/>
                <a:pathLst>
                  <a:path w="7" h="39">
                    <a:moveTo>
                      <a:pt x="0" y="7"/>
                    </a:moveTo>
                    <a:lnTo>
                      <a:pt x="3" y="5"/>
                    </a:lnTo>
                    <a:lnTo>
                      <a:pt x="7" y="0"/>
                    </a:lnTo>
                    <a:lnTo>
                      <a:pt x="7"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51" name="Freeform 3539"/>
              <p:cNvSpPr>
                <a:spLocks/>
              </p:cNvSpPr>
              <p:nvPr/>
            </p:nvSpPr>
            <p:spPr bwMode="auto">
              <a:xfrm>
                <a:off x="3522" y="2339"/>
                <a:ext cx="51" cy="53"/>
              </a:xfrm>
              <a:custGeom>
                <a:avLst/>
                <a:gdLst/>
                <a:ahLst/>
                <a:cxnLst>
                  <a:cxn ang="0">
                    <a:pos x="51" y="24"/>
                  </a:cxn>
                  <a:cxn ang="0">
                    <a:pos x="50" y="21"/>
                  </a:cxn>
                  <a:cxn ang="0">
                    <a:pos x="50" y="18"/>
                  </a:cxn>
                  <a:cxn ang="0">
                    <a:pos x="49" y="15"/>
                  </a:cxn>
                  <a:cxn ang="0">
                    <a:pos x="47" y="13"/>
                  </a:cxn>
                  <a:cxn ang="0">
                    <a:pos x="46" y="10"/>
                  </a:cxn>
                  <a:cxn ang="0">
                    <a:pos x="44" y="8"/>
                  </a:cxn>
                  <a:cxn ang="0">
                    <a:pos x="42" y="6"/>
                  </a:cxn>
                  <a:cxn ang="0">
                    <a:pos x="39" y="4"/>
                  </a:cxn>
                  <a:cxn ang="0">
                    <a:pos x="37" y="3"/>
                  </a:cxn>
                  <a:cxn ang="0">
                    <a:pos x="34" y="1"/>
                  </a:cxn>
                  <a:cxn ang="0">
                    <a:pos x="31" y="1"/>
                  </a:cxn>
                  <a:cxn ang="0">
                    <a:pos x="29" y="0"/>
                  </a:cxn>
                  <a:cxn ang="0">
                    <a:pos x="26" y="0"/>
                  </a:cxn>
                  <a:cxn ang="0">
                    <a:pos x="23" y="0"/>
                  </a:cxn>
                  <a:cxn ang="0">
                    <a:pos x="20" y="0"/>
                  </a:cxn>
                  <a:cxn ang="0">
                    <a:pos x="17" y="1"/>
                  </a:cxn>
                  <a:cxn ang="0">
                    <a:pos x="15" y="2"/>
                  </a:cxn>
                  <a:cxn ang="0">
                    <a:pos x="12" y="4"/>
                  </a:cxn>
                  <a:cxn ang="0">
                    <a:pos x="10" y="5"/>
                  </a:cxn>
                  <a:cxn ang="0">
                    <a:pos x="8" y="7"/>
                  </a:cxn>
                  <a:cxn ang="0">
                    <a:pos x="5" y="9"/>
                  </a:cxn>
                  <a:cxn ang="0">
                    <a:pos x="4" y="12"/>
                  </a:cxn>
                  <a:cxn ang="0">
                    <a:pos x="2" y="14"/>
                  </a:cxn>
                  <a:cxn ang="0">
                    <a:pos x="1" y="17"/>
                  </a:cxn>
                  <a:cxn ang="0">
                    <a:pos x="0" y="20"/>
                  </a:cxn>
                  <a:cxn ang="0">
                    <a:pos x="0" y="23"/>
                  </a:cxn>
                  <a:cxn ang="0">
                    <a:pos x="0" y="25"/>
                  </a:cxn>
                  <a:cxn ang="0">
                    <a:pos x="0" y="28"/>
                  </a:cxn>
                  <a:cxn ang="0">
                    <a:pos x="0" y="31"/>
                  </a:cxn>
                  <a:cxn ang="0">
                    <a:pos x="1" y="34"/>
                  </a:cxn>
                  <a:cxn ang="0">
                    <a:pos x="2" y="37"/>
                  </a:cxn>
                  <a:cxn ang="0">
                    <a:pos x="3" y="40"/>
                  </a:cxn>
                  <a:cxn ang="0">
                    <a:pos x="5" y="42"/>
                  </a:cxn>
                  <a:cxn ang="0">
                    <a:pos x="7" y="44"/>
                  </a:cxn>
                  <a:cxn ang="0">
                    <a:pos x="9" y="46"/>
                  </a:cxn>
                  <a:cxn ang="0">
                    <a:pos x="11" y="48"/>
                  </a:cxn>
                  <a:cxn ang="0">
                    <a:pos x="13" y="50"/>
                  </a:cxn>
                  <a:cxn ang="0">
                    <a:pos x="16" y="51"/>
                  </a:cxn>
                  <a:cxn ang="0">
                    <a:pos x="19" y="52"/>
                  </a:cxn>
                  <a:cxn ang="0">
                    <a:pos x="22" y="52"/>
                  </a:cxn>
                  <a:cxn ang="0">
                    <a:pos x="24" y="53"/>
                  </a:cxn>
                  <a:cxn ang="0">
                    <a:pos x="27" y="52"/>
                  </a:cxn>
                  <a:cxn ang="0">
                    <a:pos x="30" y="52"/>
                  </a:cxn>
                  <a:cxn ang="0">
                    <a:pos x="33" y="51"/>
                  </a:cxn>
                  <a:cxn ang="0">
                    <a:pos x="36" y="50"/>
                  </a:cxn>
                  <a:cxn ang="0">
                    <a:pos x="38" y="49"/>
                  </a:cxn>
                  <a:cxn ang="0">
                    <a:pos x="40" y="47"/>
                  </a:cxn>
                  <a:cxn ang="0">
                    <a:pos x="43" y="45"/>
                  </a:cxn>
                  <a:cxn ang="0">
                    <a:pos x="45" y="43"/>
                  </a:cxn>
                  <a:cxn ang="0">
                    <a:pos x="46" y="41"/>
                  </a:cxn>
                  <a:cxn ang="0">
                    <a:pos x="48" y="38"/>
                  </a:cxn>
                  <a:cxn ang="0">
                    <a:pos x="49" y="36"/>
                  </a:cxn>
                  <a:cxn ang="0">
                    <a:pos x="50" y="33"/>
                  </a:cxn>
                  <a:cxn ang="0">
                    <a:pos x="51" y="30"/>
                  </a:cxn>
                  <a:cxn ang="0">
                    <a:pos x="51" y="27"/>
                  </a:cxn>
                </a:cxnLst>
                <a:rect l="0" t="0" r="r" b="b"/>
                <a:pathLst>
                  <a:path w="51" h="53">
                    <a:moveTo>
                      <a:pt x="51" y="26"/>
                    </a:moveTo>
                    <a:lnTo>
                      <a:pt x="51" y="25"/>
                    </a:lnTo>
                    <a:lnTo>
                      <a:pt x="51" y="24"/>
                    </a:lnTo>
                    <a:lnTo>
                      <a:pt x="51" y="23"/>
                    </a:lnTo>
                    <a:lnTo>
                      <a:pt x="50" y="22"/>
                    </a:lnTo>
                    <a:lnTo>
                      <a:pt x="50" y="21"/>
                    </a:lnTo>
                    <a:lnTo>
                      <a:pt x="50" y="20"/>
                    </a:lnTo>
                    <a:lnTo>
                      <a:pt x="50" y="19"/>
                    </a:lnTo>
                    <a:lnTo>
                      <a:pt x="50" y="18"/>
                    </a:lnTo>
                    <a:lnTo>
                      <a:pt x="49" y="17"/>
                    </a:lnTo>
                    <a:lnTo>
                      <a:pt x="49" y="16"/>
                    </a:lnTo>
                    <a:lnTo>
                      <a:pt x="49" y="15"/>
                    </a:lnTo>
                    <a:lnTo>
                      <a:pt x="48" y="15"/>
                    </a:lnTo>
                    <a:lnTo>
                      <a:pt x="48" y="14"/>
                    </a:lnTo>
                    <a:lnTo>
                      <a:pt x="48" y="13"/>
                    </a:lnTo>
                    <a:lnTo>
                      <a:pt x="47" y="13"/>
                    </a:lnTo>
                    <a:lnTo>
                      <a:pt x="47" y="12"/>
                    </a:lnTo>
                    <a:lnTo>
                      <a:pt x="46" y="12"/>
                    </a:lnTo>
                    <a:lnTo>
                      <a:pt x="46" y="11"/>
                    </a:lnTo>
                    <a:lnTo>
                      <a:pt x="46" y="10"/>
                    </a:lnTo>
                    <a:lnTo>
                      <a:pt x="45" y="10"/>
                    </a:lnTo>
                    <a:lnTo>
                      <a:pt x="45" y="9"/>
                    </a:lnTo>
                    <a:lnTo>
                      <a:pt x="44" y="9"/>
                    </a:lnTo>
                    <a:lnTo>
                      <a:pt x="44" y="8"/>
                    </a:lnTo>
                    <a:lnTo>
                      <a:pt x="43" y="8"/>
                    </a:lnTo>
                    <a:lnTo>
                      <a:pt x="43" y="7"/>
                    </a:lnTo>
                    <a:lnTo>
                      <a:pt x="42" y="7"/>
                    </a:lnTo>
                    <a:lnTo>
                      <a:pt x="42" y="6"/>
                    </a:lnTo>
                    <a:lnTo>
                      <a:pt x="41" y="6"/>
                    </a:lnTo>
                    <a:lnTo>
                      <a:pt x="40" y="5"/>
                    </a:lnTo>
                    <a:lnTo>
                      <a:pt x="39" y="4"/>
                    </a:lnTo>
                    <a:lnTo>
                      <a:pt x="38" y="4"/>
                    </a:lnTo>
                    <a:lnTo>
                      <a:pt x="38" y="3"/>
                    </a:lnTo>
                    <a:lnTo>
                      <a:pt x="37" y="3"/>
                    </a:lnTo>
                    <a:lnTo>
                      <a:pt x="36" y="3"/>
                    </a:lnTo>
                    <a:lnTo>
                      <a:pt x="36" y="2"/>
                    </a:lnTo>
                    <a:lnTo>
                      <a:pt x="35" y="2"/>
                    </a:lnTo>
                    <a:lnTo>
                      <a:pt x="34" y="1"/>
                    </a:lnTo>
                    <a:lnTo>
                      <a:pt x="33" y="1"/>
                    </a:lnTo>
                    <a:lnTo>
                      <a:pt x="32" y="1"/>
                    </a:lnTo>
                    <a:lnTo>
                      <a:pt x="31" y="1"/>
                    </a:lnTo>
                    <a:lnTo>
                      <a:pt x="31" y="0"/>
                    </a:lnTo>
                    <a:lnTo>
                      <a:pt x="30" y="0"/>
                    </a:lnTo>
                    <a:lnTo>
                      <a:pt x="29" y="0"/>
                    </a:lnTo>
                    <a:lnTo>
                      <a:pt x="28" y="0"/>
                    </a:lnTo>
                    <a:lnTo>
                      <a:pt x="27" y="0"/>
                    </a:lnTo>
                    <a:lnTo>
                      <a:pt x="26" y="0"/>
                    </a:lnTo>
                    <a:lnTo>
                      <a:pt x="25" y="0"/>
                    </a:lnTo>
                    <a:lnTo>
                      <a:pt x="24" y="0"/>
                    </a:lnTo>
                    <a:lnTo>
                      <a:pt x="23" y="0"/>
                    </a:lnTo>
                    <a:lnTo>
                      <a:pt x="22" y="0"/>
                    </a:lnTo>
                    <a:lnTo>
                      <a:pt x="21" y="0"/>
                    </a:lnTo>
                    <a:lnTo>
                      <a:pt x="20" y="0"/>
                    </a:lnTo>
                    <a:lnTo>
                      <a:pt x="19" y="0"/>
                    </a:lnTo>
                    <a:lnTo>
                      <a:pt x="19" y="1"/>
                    </a:lnTo>
                    <a:lnTo>
                      <a:pt x="18" y="1"/>
                    </a:lnTo>
                    <a:lnTo>
                      <a:pt x="17" y="1"/>
                    </a:lnTo>
                    <a:lnTo>
                      <a:pt x="16" y="1"/>
                    </a:lnTo>
                    <a:lnTo>
                      <a:pt x="15" y="2"/>
                    </a:lnTo>
                    <a:lnTo>
                      <a:pt x="14" y="3"/>
                    </a:lnTo>
                    <a:lnTo>
                      <a:pt x="13" y="3"/>
                    </a:lnTo>
                    <a:lnTo>
                      <a:pt x="12" y="4"/>
                    </a:lnTo>
                    <a:lnTo>
                      <a:pt x="11" y="4"/>
                    </a:lnTo>
                    <a:lnTo>
                      <a:pt x="10" y="5"/>
                    </a:lnTo>
                    <a:lnTo>
                      <a:pt x="9" y="6"/>
                    </a:lnTo>
                    <a:lnTo>
                      <a:pt x="8" y="7"/>
                    </a:lnTo>
                    <a:lnTo>
                      <a:pt x="7" y="8"/>
                    </a:lnTo>
                    <a:lnTo>
                      <a:pt x="6" y="9"/>
                    </a:lnTo>
                    <a:lnTo>
                      <a:pt x="5" y="9"/>
                    </a:lnTo>
                    <a:lnTo>
                      <a:pt x="5" y="10"/>
                    </a:lnTo>
                    <a:lnTo>
                      <a:pt x="4" y="11"/>
                    </a:lnTo>
                    <a:lnTo>
                      <a:pt x="4" y="12"/>
                    </a:lnTo>
                    <a:lnTo>
                      <a:pt x="3" y="12"/>
                    </a:lnTo>
                    <a:lnTo>
                      <a:pt x="3" y="13"/>
                    </a:lnTo>
                    <a:lnTo>
                      <a:pt x="2" y="14"/>
                    </a:lnTo>
                    <a:lnTo>
                      <a:pt x="2" y="15"/>
                    </a:lnTo>
                    <a:lnTo>
                      <a:pt x="1" y="16"/>
                    </a:lnTo>
                    <a:lnTo>
                      <a:pt x="1" y="17"/>
                    </a:lnTo>
                    <a:lnTo>
                      <a:pt x="1" y="18"/>
                    </a:lnTo>
                    <a:lnTo>
                      <a:pt x="1" y="19"/>
                    </a:lnTo>
                    <a:lnTo>
                      <a:pt x="0" y="20"/>
                    </a:lnTo>
                    <a:lnTo>
                      <a:pt x="0" y="21"/>
                    </a:lnTo>
                    <a:lnTo>
                      <a:pt x="0" y="22"/>
                    </a:lnTo>
                    <a:lnTo>
                      <a:pt x="0" y="23"/>
                    </a:lnTo>
                    <a:lnTo>
                      <a:pt x="0" y="24"/>
                    </a:lnTo>
                    <a:lnTo>
                      <a:pt x="0" y="25"/>
                    </a:lnTo>
                    <a:lnTo>
                      <a:pt x="0" y="26"/>
                    </a:lnTo>
                    <a:lnTo>
                      <a:pt x="0" y="27"/>
                    </a:lnTo>
                    <a:lnTo>
                      <a:pt x="0" y="28"/>
                    </a:lnTo>
                    <a:lnTo>
                      <a:pt x="0" y="29"/>
                    </a:lnTo>
                    <a:lnTo>
                      <a:pt x="0" y="30"/>
                    </a:lnTo>
                    <a:lnTo>
                      <a:pt x="0" y="31"/>
                    </a:lnTo>
                    <a:lnTo>
                      <a:pt x="0" y="32"/>
                    </a:lnTo>
                    <a:lnTo>
                      <a:pt x="0" y="33"/>
                    </a:lnTo>
                    <a:lnTo>
                      <a:pt x="1" y="33"/>
                    </a:lnTo>
                    <a:lnTo>
                      <a:pt x="1" y="34"/>
                    </a:lnTo>
                    <a:lnTo>
                      <a:pt x="1" y="35"/>
                    </a:lnTo>
                    <a:lnTo>
                      <a:pt x="1" y="36"/>
                    </a:lnTo>
                    <a:lnTo>
                      <a:pt x="2" y="37"/>
                    </a:lnTo>
                    <a:lnTo>
                      <a:pt x="2" y="38"/>
                    </a:lnTo>
                    <a:lnTo>
                      <a:pt x="3" y="39"/>
                    </a:lnTo>
                    <a:lnTo>
                      <a:pt x="3" y="40"/>
                    </a:lnTo>
                    <a:lnTo>
                      <a:pt x="4" y="41"/>
                    </a:lnTo>
                    <a:lnTo>
                      <a:pt x="5" y="42"/>
                    </a:lnTo>
                    <a:lnTo>
                      <a:pt x="5" y="43"/>
                    </a:lnTo>
                    <a:lnTo>
                      <a:pt x="6" y="44"/>
                    </a:lnTo>
                    <a:lnTo>
                      <a:pt x="7" y="44"/>
                    </a:lnTo>
                    <a:lnTo>
                      <a:pt x="7" y="45"/>
                    </a:lnTo>
                    <a:lnTo>
                      <a:pt x="8" y="45"/>
                    </a:lnTo>
                    <a:lnTo>
                      <a:pt x="8" y="46"/>
                    </a:lnTo>
                    <a:lnTo>
                      <a:pt x="9" y="46"/>
                    </a:lnTo>
                    <a:lnTo>
                      <a:pt x="9" y="47"/>
                    </a:lnTo>
                    <a:lnTo>
                      <a:pt x="10" y="47"/>
                    </a:lnTo>
                    <a:lnTo>
                      <a:pt x="10" y="48"/>
                    </a:lnTo>
                    <a:lnTo>
                      <a:pt x="11" y="48"/>
                    </a:lnTo>
                    <a:lnTo>
                      <a:pt x="11" y="49"/>
                    </a:lnTo>
                    <a:lnTo>
                      <a:pt x="12" y="49"/>
                    </a:lnTo>
                    <a:lnTo>
                      <a:pt x="13" y="49"/>
                    </a:lnTo>
                    <a:lnTo>
                      <a:pt x="13" y="50"/>
                    </a:lnTo>
                    <a:lnTo>
                      <a:pt x="14" y="50"/>
                    </a:lnTo>
                    <a:lnTo>
                      <a:pt x="15" y="50"/>
                    </a:lnTo>
                    <a:lnTo>
                      <a:pt x="16" y="51"/>
                    </a:lnTo>
                    <a:lnTo>
                      <a:pt x="17" y="51"/>
                    </a:lnTo>
                    <a:lnTo>
                      <a:pt x="18" y="52"/>
                    </a:lnTo>
                    <a:lnTo>
                      <a:pt x="19" y="52"/>
                    </a:lnTo>
                    <a:lnTo>
                      <a:pt x="20" y="52"/>
                    </a:lnTo>
                    <a:lnTo>
                      <a:pt x="21" y="52"/>
                    </a:lnTo>
                    <a:lnTo>
                      <a:pt x="22" y="52"/>
                    </a:lnTo>
                    <a:lnTo>
                      <a:pt x="23" y="52"/>
                    </a:lnTo>
                    <a:lnTo>
                      <a:pt x="24" y="53"/>
                    </a:lnTo>
                    <a:lnTo>
                      <a:pt x="25" y="53"/>
                    </a:lnTo>
                    <a:lnTo>
                      <a:pt x="26" y="53"/>
                    </a:lnTo>
                    <a:lnTo>
                      <a:pt x="27" y="52"/>
                    </a:lnTo>
                    <a:lnTo>
                      <a:pt x="28" y="52"/>
                    </a:lnTo>
                    <a:lnTo>
                      <a:pt x="29" y="52"/>
                    </a:lnTo>
                    <a:lnTo>
                      <a:pt x="30" y="52"/>
                    </a:lnTo>
                    <a:lnTo>
                      <a:pt x="31" y="52"/>
                    </a:lnTo>
                    <a:lnTo>
                      <a:pt x="32" y="52"/>
                    </a:lnTo>
                    <a:lnTo>
                      <a:pt x="33" y="51"/>
                    </a:lnTo>
                    <a:lnTo>
                      <a:pt x="34" y="51"/>
                    </a:lnTo>
                    <a:lnTo>
                      <a:pt x="35" y="50"/>
                    </a:lnTo>
                    <a:lnTo>
                      <a:pt x="36" y="50"/>
                    </a:lnTo>
                    <a:lnTo>
                      <a:pt x="37" y="50"/>
                    </a:lnTo>
                    <a:lnTo>
                      <a:pt x="38" y="49"/>
                    </a:lnTo>
                    <a:lnTo>
                      <a:pt x="39" y="49"/>
                    </a:lnTo>
                    <a:lnTo>
                      <a:pt x="39" y="48"/>
                    </a:lnTo>
                    <a:lnTo>
                      <a:pt x="40" y="48"/>
                    </a:lnTo>
                    <a:lnTo>
                      <a:pt x="40" y="47"/>
                    </a:lnTo>
                    <a:lnTo>
                      <a:pt x="41" y="47"/>
                    </a:lnTo>
                    <a:lnTo>
                      <a:pt x="42" y="46"/>
                    </a:lnTo>
                    <a:lnTo>
                      <a:pt x="43" y="45"/>
                    </a:lnTo>
                    <a:lnTo>
                      <a:pt x="44" y="44"/>
                    </a:lnTo>
                    <a:lnTo>
                      <a:pt x="45" y="43"/>
                    </a:lnTo>
                    <a:lnTo>
                      <a:pt x="46" y="42"/>
                    </a:lnTo>
                    <a:lnTo>
                      <a:pt x="46" y="41"/>
                    </a:lnTo>
                    <a:lnTo>
                      <a:pt x="47" y="40"/>
                    </a:lnTo>
                    <a:lnTo>
                      <a:pt x="48" y="39"/>
                    </a:lnTo>
                    <a:lnTo>
                      <a:pt x="48" y="38"/>
                    </a:lnTo>
                    <a:lnTo>
                      <a:pt x="49" y="37"/>
                    </a:lnTo>
                    <a:lnTo>
                      <a:pt x="49" y="36"/>
                    </a:lnTo>
                    <a:lnTo>
                      <a:pt x="49" y="35"/>
                    </a:lnTo>
                    <a:lnTo>
                      <a:pt x="50" y="34"/>
                    </a:lnTo>
                    <a:lnTo>
                      <a:pt x="50" y="33"/>
                    </a:lnTo>
                    <a:lnTo>
                      <a:pt x="50" y="32"/>
                    </a:lnTo>
                    <a:lnTo>
                      <a:pt x="50" y="31"/>
                    </a:lnTo>
                    <a:lnTo>
                      <a:pt x="51" y="30"/>
                    </a:lnTo>
                    <a:lnTo>
                      <a:pt x="51" y="29"/>
                    </a:lnTo>
                    <a:lnTo>
                      <a:pt x="51" y="28"/>
                    </a:lnTo>
                    <a:lnTo>
                      <a:pt x="51" y="27"/>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50" name="Freeform 3538"/>
              <p:cNvSpPr>
                <a:spLocks/>
              </p:cNvSpPr>
              <p:nvPr/>
            </p:nvSpPr>
            <p:spPr bwMode="auto">
              <a:xfrm>
                <a:off x="2992" y="2344"/>
                <a:ext cx="6" cy="39"/>
              </a:xfrm>
              <a:custGeom>
                <a:avLst/>
                <a:gdLst/>
                <a:ahLst/>
                <a:cxnLst>
                  <a:cxn ang="0">
                    <a:pos x="0" y="7"/>
                  </a:cxn>
                  <a:cxn ang="0">
                    <a:pos x="2" y="5"/>
                  </a:cxn>
                  <a:cxn ang="0">
                    <a:pos x="6" y="0"/>
                  </a:cxn>
                  <a:cxn ang="0">
                    <a:pos x="6" y="39"/>
                  </a:cxn>
                </a:cxnLst>
                <a:rect l="0" t="0" r="r" b="b"/>
                <a:pathLst>
                  <a:path w="6" h="39">
                    <a:moveTo>
                      <a:pt x="0" y="7"/>
                    </a:moveTo>
                    <a:lnTo>
                      <a:pt x="2" y="5"/>
                    </a:lnTo>
                    <a:lnTo>
                      <a:pt x="6" y="0"/>
                    </a:lnTo>
                    <a:lnTo>
                      <a:pt x="6"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49" name="Freeform 3537"/>
              <p:cNvSpPr>
                <a:spLocks/>
              </p:cNvSpPr>
              <p:nvPr/>
            </p:nvSpPr>
            <p:spPr bwMode="auto">
              <a:xfrm>
                <a:off x="2970" y="2339"/>
                <a:ext cx="51" cy="53"/>
              </a:xfrm>
              <a:custGeom>
                <a:avLst/>
                <a:gdLst/>
                <a:ahLst/>
                <a:cxnLst>
                  <a:cxn ang="0">
                    <a:pos x="51" y="24"/>
                  </a:cxn>
                  <a:cxn ang="0">
                    <a:pos x="51" y="21"/>
                  </a:cxn>
                  <a:cxn ang="0">
                    <a:pos x="50" y="18"/>
                  </a:cxn>
                  <a:cxn ang="0">
                    <a:pos x="49" y="15"/>
                  </a:cxn>
                  <a:cxn ang="0">
                    <a:pos x="47" y="12"/>
                  </a:cxn>
                  <a:cxn ang="0">
                    <a:pos x="45" y="9"/>
                  </a:cxn>
                  <a:cxn ang="0">
                    <a:pos x="43" y="7"/>
                  </a:cxn>
                  <a:cxn ang="0">
                    <a:pos x="41" y="5"/>
                  </a:cxn>
                  <a:cxn ang="0">
                    <a:pos x="38" y="3"/>
                  </a:cxn>
                  <a:cxn ang="0">
                    <a:pos x="36" y="2"/>
                  </a:cxn>
                  <a:cxn ang="0">
                    <a:pos x="33" y="1"/>
                  </a:cxn>
                  <a:cxn ang="0">
                    <a:pos x="30" y="0"/>
                  </a:cxn>
                  <a:cxn ang="0">
                    <a:pos x="26" y="0"/>
                  </a:cxn>
                  <a:cxn ang="0">
                    <a:pos x="24" y="0"/>
                  </a:cxn>
                  <a:cxn ang="0">
                    <a:pos x="20" y="0"/>
                  </a:cxn>
                  <a:cxn ang="0">
                    <a:pos x="17" y="1"/>
                  </a:cxn>
                  <a:cxn ang="0">
                    <a:pos x="14" y="3"/>
                  </a:cxn>
                  <a:cxn ang="0">
                    <a:pos x="12" y="4"/>
                  </a:cxn>
                  <a:cxn ang="0">
                    <a:pos x="9" y="6"/>
                  </a:cxn>
                  <a:cxn ang="0">
                    <a:pos x="7" y="8"/>
                  </a:cxn>
                  <a:cxn ang="0">
                    <a:pos x="5" y="11"/>
                  </a:cxn>
                  <a:cxn ang="0">
                    <a:pos x="3" y="13"/>
                  </a:cxn>
                  <a:cxn ang="0">
                    <a:pos x="2" y="16"/>
                  </a:cxn>
                  <a:cxn ang="0">
                    <a:pos x="1" y="19"/>
                  </a:cxn>
                  <a:cxn ang="0">
                    <a:pos x="0" y="22"/>
                  </a:cxn>
                  <a:cxn ang="0">
                    <a:pos x="0" y="25"/>
                  </a:cxn>
                  <a:cxn ang="0">
                    <a:pos x="0" y="29"/>
                  </a:cxn>
                  <a:cxn ang="0">
                    <a:pos x="1" y="32"/>
                  </a:cxn>
                  <a:cxn ang="0">
                    <a:pos x="2" y="35"/>
                  </a:cxn>
                  <a:cxn ang="0">
                    <a:pos x="3" y="38"/>
                  </a:cxn>
                  <a:cxn ang="0">
                    <a:pos x="4" y="41"/>
                  </a:cxn>
                  <a:cxn ang="0">
                    <a:pos x="6" y="43"/>
                  </a:cxn>
                  <a:cxn ang="0">
                    <a:pos x="8" y="45"/>
                  </a:cxn>
                  <a:cxn ang="0">
                    <a:pos x="11" y="48"/>
                  </a:cxn>
                  <a:cxn ang="0">
                    <a:pos x="13" y="49"/>
                  </a:cxn>
                  <a:cxn ang="0">
                    <a:pos x="16" y="50"/>
                  </a:cxn>
                  <a:cxn ang="0">
                    <a:pos x="19" y="52"/>
                  </a:cxn>
                  <a:cxn ang="0">
                    <a:pos x="22" y="52"/>
                  </a:cxn>
                  <a:cxn ang="0">
                    <a:pos x="25" y="53"/>
                  </a:cxn>
                  <a:cxn ang="0">
                    <a:pos x="28" y="52"/>
                  </a:cxn>
                  <a:cxn ang="0">
                    <a:pos x="31" y="52"/>
                  </a:cxn>
                  <a:cxn ang="0">
                    <a:pos x="34" y="51"/>
                  </a:cxn>
                  <a:cxn ang="0">
                    <a:pos x="37" y="50"/>
                  </a:cxn>
                  <a:cxn ang="0">
                    <a:pos x="40" y="48"/>
                  </a:cxn>
                  <a:cxn ang="0">
                    <a:pos x="42" y="46"/>
                  </a:cxn>
                  <a:cxn ang="0">
                    <a:pos x="44" y="44"/>
                  </a:cxn>
                  <a:cxn ang="0">
                    <a:pos x="46" y="42"/>
                  </a:cxn>
                  <a:cxn ang="0">
                    <a:pos x="48" y="39"/>
                  </a:cxn>
                  <a:cxn ang="0">
                    <a:pos x="50" y="36"/>
                  </a:cxn>
                  <a:cxn ang="0">
                    <a:pos x="51" y="33"/>
                  </a:cxn>
                  <a:cxn ang="0">
                    <a:pos x="51" y="30"/>
                  </a:cxn>
                  <a:cxn ang="0">
                    <a:pos x="51" y="27"/>
                  </a:cxn>
                </a:cxnLst>
                <a:rect l="0" t="0" r="r" b="b"/>
                <a:pathLst>
                  <a:path w="51" h="53">
                    <a:moveTo>
                      <a:pt x="51" y="26"/>
                    </a:moveTo>
                    <a:lnTo>
                      <a:pt x="51" y="25"/>
                    </a:lnTo>
                    <a:lnTo>
                      <a:pt x="51" y="24"/>
                    </a:lnTo>
                    <a:lnTo>
                      <a:pt x="51" y="23"/>
                    </a:lnTo>
                    <a:lnTo>
                      <a:pt x="51" y="22"/>
                    </a:lnTo>
                    <a:lnTo>
                      <a:pt x="51" y="21"/>
                    </a:lnTo>
                    <a:lnTo>
                      <a:pt x="51" y="20"/>
                    </a:lnTo>
                    <a:lnTo>
                      <a:pt x="51" y="19"/>
                    </a:lnTo>
                    <a:lnTo>
                      <a:pt x="50" y="18"/>
                    </a:lnTo>
                    <a:lnTo>
                      <a:pt x="50" y="17"/>
                    </a:lnTo>
                    <a:lnTo>
                      <a:pt x="50" y="16"/>
                    </a:lnTo>
                    <a:lnTo>
                      <a:pt x="49" y="15"/>
                    </a:lnTo>
                    <a:lnTo>
                      <a:pt x="48" y="14"/>
                    </a:lnTo>
                    <a:lnTo>
                      <a:pt x="48" y="13"/>
                    </a:lnTo>
                    <a:lnTo>
                      <a:pt x="47" y="12"/>
                    </a:lnTo>
                    <a:lnTo>
                      <a:pt x="47" y="11"/>
                    </a:lnTo>
                    <a:lnTo>
                      <a:pt x="46" y="11"/>
                    </a:lnTo>
                    <a:lnTo>
                      <a:pt x="46" y="10"/>
                    </a:lnTo>
                    <a:lnTo>
                      <a:pt x="45" y="9"/>
                    </a:lnTo>
                    <a:lnTo>
                      <a:pt x="44" y="8"/>
                    </a:lnTo>
                    <a:lnTo>
                      <a:pt x="43" y="7"/>
                    </a:lnTo>
                    <a:lnTo>
                      <a:pt x="42" y="6"/>
                    </a:lnTo>
                    <a:lnTo>
                      <a:pt x="41" y="5"/>
                    </a:lnTo>
                    <a:lnTo>
                      <a:pt x="40" y="4"/>
                    </a:lnTo>
                    <a:lnTo>
                      <a:pt x="39" y="4"/>
                    </a:lnTo>
                    <a:lnTo>
                      <a:pt x="38" y="3"/>
                    </a:lnTo>
                    <a:lnTo>
                      <a:pt x="37" y="3"/>
                    </a:lnTo>
                    <a:lnTo>
                      <a:pt x="36" y="2"/>
                    </a:lnTo>
                    <a:lnTo>
                      <a:pt x="35" y="1"/>
                    </a:lnTo>
                    <a:lnTo>
                      <a:pt x="34" y="1"/>
                    </a:lnTo>
                    <a:lnTo>
                      <a:pt x="33" y="1"/>
                    </a:lnTo>
                    <a:lnTo>
                      <a:pt x="32" y="1"/>
                    </a:lnTo>
                    <a:lnTo>
                      <a:pt x="31" y="0"/>
                    </a:lnTo>
                    <a:lnTo>
                      <a:pt x="30" y="0"/>
                    </a:lnTo>
                    <a:lnTo>
                      <a:pt x="29" y="0"/>
                    </a:lnTo>
                    <a:lnTo>
                      <a:pt x="28" y="0"/>
                    </a:lnTo>
                    <a:lnTo>
                      <a:pt x="27" y="0"/>
                    </a:lnTo>
                    <a:lnTo>
                      <a:pt x="26" y="0"/>
                    </a:lnTo>
                    <a:lnTo>
                      <a:pt x="25" y="0"/>
                    </a:lnTo>
                    <a:lnTo>
                      <a:pt x="24" y="0"/>
                    </a:lnTo>
                    <a:lnTo>
                      <a:pt x="23" y="0"/>
                    </a:lnTo>
                    <a:lnTo>
                      <a:pt x="22" y="0"/>
                    </a:lnTo>
                    <a:lnTo>
                      <a:pt x="21" y="0"/>
                    </a:lnTo>
                    <a:lnTo>
                      <a:pt x="20" y="0"/>
                    </a:lnTo>
                    <a:lnTo>
                      <a:pt x="20" y="1"/>
                    </a:lnTo>
                    <a:lnTo>
                      <a:pt x="19" y="1"/>
                    </a:lnTo>
                    <a:lnTo>
                      <a:pt x="18" y="1"/>
                    </a:lnTo>
                    <a:lnTo>
                      <a:pt x="17" y="1"/>
                    </a:lnTo>
                    <a:lnTo>
                      <a:pt x="16" y="2"/>
                    </a:lnTo>
                    <a:lnTo>
                      <a:pt x="15" y="2"/>
                    </a:lnTo>
                    <a:lnTo>
                      <a:pt x="14" y="3"/>
                    </a:lnTo>
                    <a:lnTo>
                      <a:pt x="13" y="3"/>
                    </a:lnTo>
                    <a:lnTo>
                      <a:pt x="12" y="4"/>
                    </a:lnTo>
                    <a:lnTo>
                      <a:pt x="11" y="4"/>
                    </a:lnTo>
                    <a:lnTo>
                      <a:pt x="11" y="5"/>
                    </a:lnTo>
                    <a:lnTo>
                      <a:pt x="10" y="5"/>
                    </a:lnTo>
                    <a:lnTo>
                      <a:pt x="9" y="6"/>
                    </a:lnTo>
                    <a:lnTo>
                      <a:pt x="9" y="7"/>
                    </a:lnTo>
                    <a:lnTo>
                      <a:pt x="8" y="7"/>
                    </a:lnTo>
                    <a:lnTo>
                      <a:pt x="8" y="8"/>
                    </a:lnTo>
                    <a:lnTo>
                      <a:pt x="7" y="8"/>
                    </a:lnTo>
                    <a:lnTo>
                      <a:pt x="7" y="9"/>
                    </a:lnTo>
                    <a:lnTo>
                      <a:pt x="6" y="9"/>
                    </a:lnTo>
                    <a:lnTo>
                      <a:pt x="6" y="10"/>
                    </a:lnTo>
                    <a:lnTo>
                      <a:pt x="5" y="11"/>
                    </a:lnTo>
                    <a:lnTo>
                      <a:pt x="4" y="12"/>
                    </a:lnTo>
                    <a:lnTo>
                      <a:pt x="4" y="13"/>
                    </a:lnTo>
                    <a:lnTo>
                      <a:pt x="3" y="13"/>
                    </a:lnTo>
                    <a:lnTo>
                      <a:pt x="3" y="14"/>
                    </a:lnTo>
                    <a:lnTo>
                      <a:pt x="3" y="15"/>
                    </a:lnTo>
                    <a:lnTo>
                      <a:pt x="2" y="15"/>
                    </a:lnTo>
                    <a:lnTo>
                      <a:pt x="2" y="16"/>
                    </a:lnTo>
                    <a:lnTo>
                      <a:pt x="2" y="17"/>
                    </a:lnTo>
                    <a:lnTo>
                      <a:pt x="2" y="18"/>
                    </a:lnTo>
                    <a:lnTo>
                      <a:pt x="1" y="18"/>
                    </a:lnTo>
                    <a:lnTo>
                      <a:pt x="1" y="19"/>
                    </a:lnTo>
                    <a:lnTo>
                      <a:pt x="1" y="20"/>
                    </a:lnTo>
                    <a:lnTo>
                      <a:pt x="1" y="21"/>
                    </a:lnTo>
                    <a:lnTo>
                      <a:pt x="0" y="21"/>
                    </a:lnTo>
                    <a:lnTo>
                      <a:pt x="0" y="22"/>
                    </a:lnTo>
                    <a:lnTo>
                      <a:pt x="0" y="23"/>
                    </a:lnTo>
                    <a:lnTo>
                      <a:pt x="0" y="24"/>
                    </a:lnTo>
                    <a:lnTo>
                      <a:pt x="0" y="25"/>
                    </a:lnTo>
                    <a:lnTo>
                      <a:pt x="0" y="26"/>
                    </a:lnTo>
                    <a:lnTo>
                      <a:pt x="0" y="27"/>
                    </a:lnTo>
                    <a:lnTo>
                      <a:pt x="0" y="28"/>
                    </a:lnTo>
                    <a:lnTo>
                      <a:pt x="0" y="29"/>
                    </a:lnTo>
                    <a:lnTo>
                      <a:pt x="0" y="30"/>
                    </a:lnTo>
                    <a:lnTo>
                      <a:pt x="0" y="31"/>
                    </a:lnTo>
                    <a:lnTo>
                      <a:pt x="1" y="32"/>
                    </a:lnTo>
                    <a:lnTo>
                      <a:pt x="1" y="33"/>
                    </a:lnTo>
                    <a:lnTo>
                      <a:pt x="1" y="34"/>
                    </a:lnTo>
                    <a:lnTo>
                      <a:pt x="2" y="35"/>
                    </a:lnTo>
                    <a:lnTo>
                      <a:pt x="2" y="36"/>
                    </a:lnTo>
                    <a:lnTo>
                      <a:pt x="2" y="37"/>
                    </a:lnTo>
                    <a:lnTo>
                      <a:pt x="3" y="38"/>
                    </a:lnTo>
                    <a:lnTo>
                      <a:pt x="3" y="39"/>
                    </a:lnTo>
                    <a:lnTo>
                      <a:pt x="4" y="40"/>
                    </a:lnTo>
                    <a:lnTo>
                      <a:pt x="4" y="41"/>
                    </a:lnTo>
                    <a:lnTo>
                      <a:pt x="5" y="41"/>
                    </a:lnTo>
                    <a:lnTo>
                      <a:pt x="5" y="42"/>
                    </a:lnTo>
                    <a:lnTo>
                      <a:pt x="6" y="42"/>
                    </a:lnTo>
                    <a:lnTo>
                      <a:pt x="6" y="43"/>
                    </a:lnTo>
                    <a:lnTo>
                      <a:pt x="7" y="44"/>
                    </a:lnTo>
                    <a:lnTo>
                      <a:pt x="8" y="45"/>
                    </a:lnTo>
                    <a:lnTo>
                      <a:pt x="9" y="46"/>
                    </a:lnTo>
                    <a:lnTo>
                      <a:pt x="10" y="47"/>
                    </a:lnTo>
                    <a:lnTo>
                      <a:pt x="11" y="48"/>
                    </a:lnTo>
                    <a:lnTo>
                      <a:pt x="12" y="48"/>
                    </a:lnTo>
                    <a:lnTo>
                      <a:pt x="12" y="49"/>
                    </a:lnTo>
                    <a:lnTo>
                      <a:pt x="13" y="49"/>
                    </a:lnTo>
                    <a:lnTo>
                      <a:pt x="14" y="49"/>
                    </a:lnTo>
                    <a:lnTo>
                      <a:pt x="14" y="50"/>
                    </a:lnTo>
                    <a:lnTo>
                      <a:pt x="15" y="50"/>
                    </a:lnTo>
                    <a:lnTo>
                      <a:pt x="16" y="50"/>
                    </a:lnTo>
                    <a:lnTo>
                      <a:pt x="17" y="51"/>
                    </a:lnTo>
                    <a:lnTo>
                      <a:pt x="18" y="51"/>
                    </a:lnTo>
                    <a:lnTo>
                      <a:pt x="19" y="52"/>
                    </a:lnTo>
                    <a:lnTo>
                      <a:pt x="20" y="52"/>
                    </a:lnTo>
                    <a:lnTo>
                      <a:pt x="21" y="52"/>
                    </a:lnTo>
                    <a:lnTo>
                      <a:pt x="22" y="52"/>
                    </a:lnTo>
                    <a:lnTo>
                      <a:pt x="23" y="52"/>
                    </a:lnTo>
                    <a:lnTo>
                      <a:pt x="24" y="52"/>
                    </a:lnTo>
                    <a:lnTo>
                      <a:pt x="24" y="53"/>
                    </a:lnTo>
                    <a:lnTo>
                      <a:pt x="25" y="53"/>
                    </a:lnTo>
                    <a:lnTo>
                      <a:pt x="26" y="53"/>
                    </a:lnTo>
                    <a:lnTo>
                      <a:pt x="27" y="53"/>
                    </a:lnTo>
                    <a:lnTo>
                      <a:pt x="28" y="52"/>
                    </a:lnTo>
                    <a:lnTo>
                      <a:pt x="29" y="52"/>
                    </a:lnTo>
                    <a:lnTo>
                      <a:pt x="30" y="52"/>
                    </a:lnTo>
                    <a:lnTo>
                      <a:pt x="31" y="52"/>
                    </a:lnTo>
                    <a:lnTo>
                      <a:pt x="32" y="52"/>
                    </a:lnTo>
                    <a:lnTo>
                      <a:pt x="33" y="52"/>
                    </a:lnTo>
                    <a:lnTo>
                      <a:pt x="33" y="51"/>
                    </a:lnTo>
                    <a:lnTo>
                      <a:pt x="34" y="51"/>
                    </a:lnTo>
                    <a:lnTo>
                      <a:pt x="35" y="51"/>
                    </a:lnTo>
                    <a:lnTo>
                      <a:pt x="36" y="50"/>
                    </a:lnTo>
                    <a:lnTo>
                      <a:pt x="37" y="50"/>
                    </a:lnTo>
                    <a:lnTo>
                      <a:pt x="38" y="49"/>
                    </a:lnTo>
                    <a:lnTo>
                      <a:pt x="39" y="49"/>
                    </a:lnTo>
                    <a:lnTo>
                      <a:pt x="40" y="48"/>
                    </a:lnTo>
                    <a:lnTo>
                      <a:pt x="41" y="48"/>
                    </a:lnTo>
                    <a:lnTo>
                      <a:pt x="41" y="47"/>
                    </a:lnTo>
                    <a:lnTo>
                      <a:pt x="42" y="46"/>
                    </a:lnTo>
                    <a:lnTo>
                      <a:pt x="43" y="46"/>
                    </a:lnTo>
                    <a:lnTo>
                      <a:pt x="43" y="45"/>
                    </a:lnTo>
                    <a:lnTo>
                      <a:pt x="44" y="45"/>
                    </a:lnTo>
                    <a:lnTo>
                      <a:pt x="44" y="44"/>
                    </a:lnTo>
                    <a:lnTo>
                      <a:pt x="45" y="44"/>
                    </a:lnTo>
                    <a:lnTo>
                      <a:pt x="45" y="43"/>
                    </a:lnTo>
                    <a:lnTo>
                      <a:pt x="46" y="42"/>
                    </a:lnTo>
                    <a:lnTo>
                      <a:pt x="47" y="41"/>
                    </a:lnTo>
                    <a:lnTo>
                      <a:pt x="48" y="40"/>
                    </a:lnTo>
                    <a:lnTo>
                      <a:pt x="48" y="39"/>
                    </a:lnTo>
                    <a:lnTo>
                      <a:pt x="48" y="38"/>
                    </a:lnTo>
                    <a:lnTo>
                      <a:pt x="49" y="38"/>
                    </a:lnTo>
                    <a:lnTo>
                      <a:pt x="49" y="37"/>
                    </a:lnTo>
                    <a:lnTo>
                      <a:pt x="50" y="36"/>
                    </a:lnTo>
                    <a:lnTo>
                      <a:pt x="50" y="35"/>
                    </a:lnTo>
                    <a:lnTo>
                      <a:pt x="50" y="34"/>
                    </a:lnTo>
                    <a:lnTo>
                      <a:pt x="51" y="33"/>
                    </a:lnTo>
                    <a:lnTo>
                      <a:pt x="51" y="32"/>
                    </a:lnTo>
                    <a:lnTo>
                      <a:pt x="51" y="31"/>
                    </a:lnTo>
                    <a:lnTo>
                      <a:pt x="51" y="30"/>
                    </a:lnTo>
                    <a:lnTo>
                      <a:pt x="51" y="29"/>
                    </a:lnTo>
                    <a:lnTo>
                      <a:pt x="51" y="28"/>
                    </a:lnTo>
                    <a:lnTo>
                      <a:pt x="51" y="27"/>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48" name="Freeform 3536"/>
              <p:cNvSpPr>
                <a:spLocks/>
              </p:cNvSpPr>
              <p:nvPr/>
            </p:nvSpPr>
            <p:spPr bwMode="auto">
              <a:xfrm>
                <a:off x="4100" y="2268"/>
                <a:ext cx="16" cy="39"/>
              </a:xfrm>
              <a:custGeom>
                <a:avLst/>
                <a:gdLst/>
                <a:ahLst/>
                <a:cxnLst>
                  <a:cxn ang="0">
                    <a:pos x="15" y="5"/>
                  </a:cxn>
                  <a:cxn ang="0">
                    <a:pos x="13" y="2"/>
                  </a:cxn>
                  <a:cxn ang="0">
                    <a:pos x="10" y="0"/>
                  </a:cxn>
                  <a:cxn ang="0">
                    <a:pos x="7" y="0"/>
                  </a:cxn>
                  <a:cxn ang="0">
                    <a:pos x="3" y="2"/>
                  </a:cxn>
                  <a:cxn ang="0">
                    <a:pos x="1" y="7"/>
                  </a:cxn>
                  <a:cxn ang="0">
                    <a:pos x="0" y="17"/>
                  </a:cxn>
                  <a:cxn ang="0">
                    <a:pos x="0" y="26"/>
                  </a:cxn>
                  <a:cxn ang="0">
                    <a:pos x="1" y="33"/>
                  </a:cxn>
                  <a:cxn ang="0">
                    <a:pos x="3" y="37"/>
                  </a:cxn>
                  <a:cxn ang="0">
                    <a:pos x="7" y="39"/>
                  </a:cxn>
                  <a:cxn ang="0">
                    <a:pos x="8" y="39"/>
                  </a:cxn>
                  <a:cxn ang="0">
                    <a:pos x="12" y="37"/>
                  </a:cxn>
                  <a:cxn ang="0">
                    <a:pos x="15" y="33"/>
                  </a:cxn>
                  <a:cxn ang="0">
                    <a:pos x="16" y="28"/>
                  </a:cxn>
                  <a:cxn ang="0">
                    <a:pos x="16" y="26"/>
                  </a:cxn>
                  <a:cxn ang="0">
                    <a:pos x="15" y="20"/>
                  </a:cxn>
                  <a:cxn ang="0">
                    <a:pos x="12" y="17"/>
                  </a:cxn>
                  <a:cxn ang="0">
                    <a:pos x="8" y="15"/>
                  </a:cxn>
                  <a:cxn ang="0">
                    <a:pos x="7" y="15"/>
                  </a:cxn>
                  <a:cxn ang="0">
                    <a:pos x="3" y="17"/>
                  </a:cxn>
                  <a:cxn ang="0">
                    <a:pos x="1" y="20"/>
                  </a:cxn>
                  <a:cxn ang="0">
                    <a:pos x="0" y="26"/>
                  </a:cxn>
                </a:cxnLst>
                <a:rect l="0" t="0" r="r" b="b"/>
                <a:pathLst>
                  <a:path w="16" h="39">
                    <a:moveTo>
                      <a:pt x="15" y="5"/>
                    </a:moveTo>
                    <a:lnTo>
                      <a:pt x="13" y="2"/>
                    </a:lnTo>
                    <a:lnTo>
                      <a:pt x="10" y="0"/>
                    </a:lnTo>
                    <a:lnTo>
                      <a:pt x="7" y="0"/>
                    </a:lnTo>
                    <a:lnTo>
                      <a:pt x="3" y="2"/>
                    </a:lnTo>
                    <a:lnTo>
                      <a:pt x="1" y="7"/>
                    </a:lnTo>
                    <a:lnTo>
                      <a:pt x="0" y="17"/>
                    </a:lnTo>
                    <a:lnTo>
                      <a:pt x="0" y="26"/>
                    </a:lnTo>
                    <a:lnTo>
                      <a:pt x="1" y="33"/>
                    </a:lnTo>
                    <a:lnTo>
                      <a:pt x="3" y="37"/>
                    </a:lnTo>
                    <a:lnTo>
                      <a:pt x="7" y="39"/>
                    </a:lnTo>
                    <a:lnTo>
                      <a:pt x="8" y="39"/>
                    </a:lnTo>
                    <a:lnTo>
                      <a:pt x="12" y="37"/>
                    </a:lnTo>
                    <a:lnTo>
                      <a:pt x="15" y="33"/>
                    </a:lnTo>
                    <a:lnTo>
                      <a:pt x="16" y="28"/>
                    </a:lnTo>
                    <a:lnTo>
                      <a:pt x="16" y="26"/>
                    </a:lnTo>
                    <a:lnTo>
                      <a:pt x="15" y="20"/>
                    </a:lnTo>
                    <a:lnTo>
                      <a:pt x="12" y="17"/>
                    </a:lnTo>
                    <a:lnTo>
                      <a:pt x="8" y="15"/>
                    </a:lnTo>
                    <a:lnTo>
                      <a:pt x="7" y="15"/>
                    </a:lnTo>
                    <a:lnTo>
                      <a:pt x="3" y="17"/>
                    </a:lnTo>
                    <a:lnTo>
                      <a:pt x="1" y="20"/>
                    </a:lnTo>
                    <a:lnTo>
                      <a:pt x="0"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47" name="Freeform 3535"/>
              <p:cNvSpPr>
                <a:spLocks/>
              </p:cNvSpPr>
              <p:nvPr/>
            </p:nvSpPr>
            <p:spPr bwMode="auto">
              <a:xfrm>
                <a:off x="4087" y="2263"/>
                <a:ext cx="51" cy="53"/>
              </a:xfrm>
              <a:custGeom>
                <a:avLst/>
                <a:gdLst/>
                <a:ahLst/>
                <a:cxnLst>
                  <a:cxn ang="0">
                    <a:pos x="51" y="24"/>
                  </a:cxn>
                  <a:cxn ang="0">
                    <a:pos x="50" y="20"/>
                  </a:cxn>
                  <a:cxn ang="0">
                    <a:pos x="49" y="15"/>
                  </a:cxn>
                  <a:cxn ang="0">
                    <a:pos x="46" y="11"/>
                  </a:cxn>
                  <a:cxn ang="0">
                    <a:pos x="43" y="8"/>
                  </a:cxn>
                  <a:cxn ang="0">
                    <a:pos x="40" y="5"/>
                  </a:cxn>
                  <a:cxn ang="0">
                    <a:pos x="36" y="3"/>
                  </a:cxn>
                  <a:cxn ang="0">
                    <a:pos x="32" y="1"/>
                  </a:cxn>
                  <a:cxn ang="0">
                    <a:pos x="28" y="0"/>
                  </a:cxn>
                  <a:cxn ang="0">
                    <a:pos x="23" y="0"/>
                  </a:cxn>
                  <a:cxn ang="0">
                    <a:pos x="19" y="1"/>
                  </a:cxn>
                  <a:cxn ang="0">
                    <a:pos x="15" y="3"/>
                  </a:cxn>
                  <a:cxn ang="0">
                    <a:pos x="11" y="5"/>
                  </a:cxn>
                  <a:cxn ang="0">
                    <a:pos x="7" y="8"/>
                  </a:cxn>
                  <a:cxn ang="0">
                    <a:pos x="4" y="11"/>
                  </a:cxn>
                  <a:cxn ang="0">
                    <a:pos x="2" y="15"/>
                  </a:cxn>
                  <a:cxn ang="0">
                    <a:pos x="1" y="20"/>
                  </a:cxn>
                  <a:cxn ang="0">
                    <a:pos x="0" y="24"/>
                  </a:cxn>
                  <a:cxn ang="0">
                    <a:pos x="0" y="29"/>
                  </a:cxn>
                  <a:cxn ang="0">
                    <a:pos x="1" y="33"/>
                  </a:cxn>
                  <a:cxn ang="0">
                    <a:pos x="2" y="38"/>
                  </a:cxn>
                  <a:cxn ang="0">
                    <a:pos x="4" y="42"/>
                  </a:cxn>
                  <a:cxn ang="0">
                    <a:pos x="7" y="45"/>
                  </a:cxn>
                  <a:cxn ang="0">
                    <a:pos x="11" y="48"/>
                  </a:cxn>
                  <a:cxn ang="0">
                    <a:pos x="15" y="50"/>
                  </a:cxn>
                  <a:cxn ang="0">
                    <a:pos x="19" y="52"/>
                  </a:cxn>
                  <a:cxn ang="0">
                    <a:pos x="23" y="53"/>
                  </a:cxn>
                  <a:cxn ang="0">
                    <a:pos x="28" y="53"/>
                  </a:cxn>
                  <a:cxn ang="0">
                    <a:pos x="32" y="52"/>
                  </a:cxn>
                  <a:cxn ang="0">
                    <a:pos x="36" y="50"/>
                  </a:cxn>
                  <a:cxn ang="0">
                    <a:pos x="40" y="48"/>
                  </a:cxn>
                  <a:cxn ang="0">
                    <a:pos x="43" y="45"/>
                  </a:cxn>
                  <a:cxn ang="0">
                    <a:pos x="46" y="42"/>
                  </a:cxn>
                  <a:cxn ang="0">
                    <a:pos x="49" y="38"/>
                  </a:cxn>
                  <a:cxn ang="0">
                    <a:pos x="50" y="33"/>
                  </a:cxn>
                  <a:cxn ang="0">
                    <a:pos x="51" y="29"/>
                  </a:cxn>
                </a:cxnLst>
                <a:rect l="0" t="0" r="r" b="b"/>
                <a:pathLst>
                  <a:path w="51" h="53">
                    <a:moveTo>
                      <a:pt x="51" y="26"/>
                    </a:moveTo>
                    <a:lnTo>
                      <a:pt x="51" y="24"/>
                    </a:lnTo>
                    <a:lnTo>
                      <a:pt x="51" y="22"/>
                    </a:lnTo>
                    <a:lnTo>
                      <a:pt x="50" y="20"/>
                    </a:lnTo>
                    <a:lnTo>
                      <a:pt x="49" y="18"/>
                    </a:lnTo>
                    <a:lnTo>
                      <a:pt x="49" y="15"/>
                    </a:lnTo>
                    <a:lnTo>
                      <a:pt x="48" y="13"/>
                    </a:lnTo>
                    <a:lnTo>
                      <a:pt x="46" y="11"/>
                    </a:lnTo>
                    <a:lnTo>
                      <a:pt x="45" y="10"/>
                    </a:lnTo>
                    <a:lnTo>
                      <a:pt x="43" y="8"/>
                    </a:lnTo>
                    <a:lnTo>
                      <a:pt x="42" y="6"/>
                    </a:lnTo>
                    <a:lnTo>
                      <a:pt x="40" y="5"/>
                    </a:lnTo>
                    <a:lnTo>
                      <a:pt x="38" y="4"/>
                    </a:lnTo>
                    <a:lnTo>
                      <a:pt x="36" y="3"/>
                    </a:lnTo>
                    <a:lnTo>
                      <a:pt x="34" y="2"/>
                    </a:lnTo>
                    <a:lnTo>
                      <a:pt x="32" y="1"/>
                    </a:lnTo>
                    <a:lnTo>
                      <a:pt x="30" y="1"/>
                    </a:lnTo>
                    <a:lnTo>
                      <a:pt x="28" y="0"/>
                    </a:lnTo>
                    <a:lnTo>
                      <a:pt x="25" y="0"/>
                    </a:lnTo>
                    <a:lnTo>
                      <a:pt x="23" y="0"/>
                    </a:lnTo>
                    <a:lnTo>
                      <a:pt x="21" y="1"/>
                    </a:lnTo>
                    <a:lnTo>
                      <a:pt x="19" y="1"/>
                    </a:lnTo>
                    <a:lnTo>
                      <a:pt x="17" y="2"/>
                    </a:lnTo>
                    <a:lnTo>
                      <a:pt x="15" y="3"/>
                    </a:lnTo>
                    <a:lnTo>
                      <a:pt x="13" y="4"/>
                    </a:lnTo>
                    <a:lnTo>
                      <a:pt x="11" y="5"/>
                    </a:lnTo>
                    <a:lnTo>
                      <a:pt x="9" y="6"/>
                    </a:lnTo>
                    <a:lnTo>
                      <a:pt x="7" y="8"/>
                    </a:lnTo>
                    <a:lnTo>
                      <a:pt x="6" y="10"/>
                    </a:lnTo>
                    <a:lnTo>
                      <a:pt x="4" y="11"/>
                    </a:lnTo>
                    <a:lnTo>
                      <a:pt x="3" y="13"/>
                    </a:lnTo>
                    <a:lnTo>
                      <a:pt x="2" y="15"/>
                    </a:lnTo>
                    <a:lnTo>
                      <a:pt x="1" y="18"/>
                    </a:lnTo>
                    <a:lnTo>
                      <a:pt x="1" y="20"/>
                    </a:lnTo>
                    <a:lnTo>
                      <a:pt x="0" y="22"/>
                    </a:lnTo>
                    <a:lnTo>
                      <a:pt x="0" y="24"/>
                    </a:lnTo>
                    <a:lnTo>
                      <a:pt x="0" y="26"/>
                    </a:lnTo>
                    <a:lnTo>
                      <a:pt x="0" y="29"/>
                    </a:lnTo>
                    <a:lnTo>
                      <a:pt x="0" y="31"/>
                    </a:lnTo>
                    <a:lnTo>
                      <a:pt x="1" y="33"/>
                    </a:lnTo>
                    <a:lnTo>
                      <a:pt x="1" y="35"/>
                    </a:lnTo>
                    <a:lnTo>
                      <a:pt x="2" y="38"/>
                    </a:lnTo>
                    <a:lnTo>
                      <a:pt x="3" y="40"/>
                    </a:lnTo>
                    <a:lnTo>
                      <a:pt x="4" y="42"/>
                    </a:lnTo>
                    <a:lnTo>
                      <a:pt x="6" y="43"/>
                    </a:lnTo>
                    <a:lnTo>
                      <a:pt x="7" y="45"/>
                    </a:lnTo>
                    <a:lnTo>
                      <a:pt x="9" y="47"/>
                    </a:lnTo>
                    <a:lnTo>
                      <a:pt x="11" y="48"/>
                    </a:lnTo>
                    <a:lnTo>
                      <a:pt x="13" y="49"/>
                    </a:lnTo>
                    <a:lnTo>
                      <a:pt x="15" y="50"/>
                    </a:lnTo>
                    <a:lnTo>
                      <a:pt x="17" y="51"/>
                    </a:lnTo>
                    <a:lnTo>
                      <a:pt x="19" y="52"/>
                    </a:lnTo>
                    <a:lnTo>
                      <a:pt x="21" y="52"/>
                    </a:lnTo>
                    <a:lnTo>
                      <a:pt x="23" y="53"/>
                    </a:lnTo>
                    <a:lnTo>
                      <a:pt x="25" y="53"/>
                    </a:lnTo>
                    <a:lnTo>
                      <a:pt x="28" y="53"/>
                    </a:lnTo>
                    <a:lnTo>
                      <a:pt x="30" y="52"/>
                    </a:lnTo>
                    <a:lnTo>
                      <a:pt x="32" y="52"/>
                    </a:lnTo>
                    <a:lnTo>
                      <a:pt x="34" y="51"/>
                    </a:lnTo>
                    <a:lnTo>
                      <a:pt x="36" y="50"/>
                    </a:lnTo>
                    <a:lnTo>
                      <a:pt x="38" y="49"/>
                    </a:lnTo>
                    <a:lnTo>
                      <a:pt x="40" y="48"/>
                    </a:lnTo>
                    <a:lnTo>
                      <a:pt x="42" y="47"/>
                    </a:lnTo>
                    <a:lnTo>
                      <a:pt x="43" y="45"/>
                    </a:lnTo>
                    <a:lnTo>
                      <a:pt x="45" y="43"/>
                    </a:lnTo>
                    <a:lnTo>
                      <a:pt x="46" y="42"/>
                    </a:lnTo>
                    <a:lnTo>
                      <a:pt x="48" y="40"/>
                    </a:lnTo>
                    <a:lnTo>
                      <a:pt x="49" y="38"/>
                    </a:lnTo>
                    <a:lnTo>
                      <a:pt x="49" y="35"/>
                    </a:lnTo>
                    <a:lnTo>
                      <a:pt x="50" y="33"/>
                    </a:lnTo>
                    <a:lnTo>
                      <a:pt x="51" y="31"/>
                    </a:lnTo>
                    <a:lnTo>
                      <a:pt x="51" y="29"/>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2245" name="Group 3333"/>
            <p:cNvGrpSpPr>
              <a:grpSpLocks/>
            </p:cNvGrpSpPr>
            <p:nvPr/>
          </p:nvGrpSpPr>
          <p:grpSpPr bwMode="auto">
            <a:xfrm>
              <a:off x="4087" y="2265"/>
              <a:ext cx="357" cy="481"/>
              <a:chOff x="4087" y="2265"/>
              <a:chExt cx="357" cy="481"/>
            </a:xfrm>
          </p:grpSpPr>
          <p:sp>
            <p:nvSpPr>
              <p:cNvPr id="42445" name="Freeform 3533"/>
              <p:cNvSpPr>
                <a:spLocks/>
              </p:cNvSpPr>
              <p:nvPr/>
            </p:nvSpPr>
            <p:spPr bwMode="auto">
              <a:xfrm>
                <a:off x="4166" y="2272"/>
                <a:ext cx="4" cy="7"/>
              </a:xfrm>
              <a:custGeom>
                <a:avLst/>
                <a:gdLst/>
                <a:ahLst/>
                <a:cxnLst>
                  <a:cxn ang="0">
                    <a:pos x="0" y="0"/>
                  </a:cxn>
                  <a:cxn ang="0">
                    <a:pos x="3" y="3"/>
                  </a:cxn>
                  <a:cxn ang="0">
                    <a:pos x="4" y="5"/>
                  </a:cxn>
                  <a:cxn ang="0">
                    <a:pos x="4" y="7"/>
                  </a:cxn>
                </a:cxnLst>
                <a:rect l="0" t="0" r="r" b="b"/>
                <a:pathLst>
                  <a:path w="4" h="7">
                    <a:moveTo>
                      <a:pt x="0" y="0"/>
                    </a:moveTo>
                    <a:lnTo>
                      <a:pt x="3" y="3"/>
                    </a:lnTo>
                    <a:lnTo>
                      <a:pt x="4" y="5"/>
                    </a:lnTo>
                    <a:lnTo>
                      <a:pt x="4"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44" name="Freeform 3532"/>
              <p:cNvSpPr>
                <a:spLocks/>
              </p:cNvSpPr>
              <p:nvPr/>
            </p:nvSpPr>
            <p:spPr bwMode="auto">
              <a:xfrm>
                <a:off x="4163" y="2284"/>
                <a:ext cx="4" cy="8"/>
              </a:xfrm>
              <a:custGeom>
                <a:avLst/>
                <a:gdLst/>
                <a:ahLst/>
                <a:cxnLst>
                  <a:cxn ang="0">
                    <a:pos x="0" y="0"/>
                  </a:cxn>
                  <a:cxn ang="0">
                    <a:pos x="2" y="4"/>
                  </a:cxn>
                  <a:cxn ang="0">
                    <a:pos x="3" y="5"/>
                  </a:cxn>
                  <a:cxn ang="0">
                    <a:pos x="4" y="8"/>
                  </a:cxn>
                </a:cxnLst>
                <a:rect l="0" t="0" r="r" b="b"/>
                <a:pathLst>
                  <a:path w="4" h="8">
                    <a:moveTo>
                      <a:pt x="0" y="0"/>
                    </a:moveTo>
                    <a:lnTo>
                      <a:pt x="2" y="4"/>
                    </a:lnTo>
                    <a:lnTo>
                      <a:pt x="3" y="5"/>
                    </a:lnTo>
                    <a:lnTo>
                      <a:pt x="4"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43" name="Freeform 3531"/>
              <p:cNvSpPr>
                <a:spLocks/>
              </p:cNvSpPr>
              <p:nvPr/>
            </p:nvSpPr>
            <p:spPr bwMode="auto">
              <a:xfrm>
                <a:off x="4163" y="2288"/>
                <a:ext cx="7" cy="28"/>
              </a:xfrm>
              <a:custGeom>
                <a:avLst/>
                <a:gdLst/>
                <a:ahLst/>
                <a:cxnLst>
                  <a:cxn ang="0">
                    <a:pos x="0" y="21"/>
                  </a:cxn>
                  <a:cxn ang="0">
                    <a:pos x="3" y="28"/>
                  </a:cxn>
                  <a:cxn ang="0">
                    <a:pos x="7" y="0"/>
                  </a:cxn>
                </a:cxnLst>
                <a:rect l="0" t="0" r="r" b="b"/>
                <a:pathLst>
                  <a:path w="7" h="28">
                    <a:moveTo>
                      <a:pt x="0" y="21"/>
                    </a:moveTo>
                    <a:lnTo>
                      <a:pt x="3" y="28"/>
                    </a:lnTo>
                    <a:lnTo>
                      <a:pt x="7"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42" name="Freeform 3530"/>
              <p:cNvSpPr>
                <a:spLocks/>
              </p:cNvSpPr>
              <p:nvPr/>
            </p:nvSpPr>
            <p:spPr bwMode="auto">
              <a:xfrm>
                <a:off x="4172" y="2266"/>
                <a:ext cx="7" cy="23"/>
              </a:xfrm>
              <a:custGeom>
                <a:avLst/>
                <a:gdLst/>
                <a:ahLst/>
                <a:cxnLst>
                  <a:cxn ang="0">
                    <a:pos x="7" y="0"/>
                  </a:cxn>
                  <a:cxn ang="0">
                    <a:pos x="7" y="3"/>
                  </a:cxn>
                  <a:cxn ang="0">
                    <a:pos x="5" y="8"/>
                  </a:cxn>
                  <a:cxn ang="0">
                    <a:pos x="4" y="12"/>
                  </a:cxn>
                  <a:cxn ang="0">
                    <a:pos x="2" y="19"/>
                  </a:cxn>
                  <a:cxn ang="0">
                    <a:pos x="0" y="23"/>
                  </a:cxn>
                </a:cxnLst>
                <a:rect l="0" t="0" r="r" b="b"/>
                <a:pathLst>
                  <a:path w="7" h="23">
                    <a:moveTo>
                      <a:pt x="7" y="0"/>
                    </a:moveTo>
                    <a:lnTo>
                      <a:pt x="7" y="3"/>
                    </a:lnTo>
                    <a:lnTo>
                      <a:pt x="5" y="8"/>
                    </a:lnTo>
                    <a:lnTo>
                      <a:pt x="4" y="12"/>
                    </a:lnTo>
                    <a:lnTo>
                      <a:pt x="2" y="19"/>
                    </a:lnTo>
                    <a:lnTo>
                      <a:pt x="0" y="2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41" name="Freeform 3529"/>
              <p:cNvSpPr>
                <a:spLocks/>
              </p:cNvSpPr>
              <p:nvPr/>
            </p:nvSpPr>
            <p:spPr bwMode="auto">
              <a:xfrm>
                <a:off x="4177" y="2274"/>
                <a:ext cx="12" cy="3"/>
              </a:xfrm>
              <a:custGeom>
                <a:avLst/>
                <a:gdLst/>
                <a:ahLst/>
                <a:cxnLst>
                  <a:cxn ang="0">
                    <a:pos x="0" y="3"/>
                  </a:cxn>
                  <a:cxn ang="0">
                    <a:pos x="12" y="0"/>
                  </a:cxn>
                  <a:cxn ang="0">
                    <a:pos x="10" y="0"/>
                  </a:cxn>
                  <a:cxn ang="0">
                    <a:pos x="8" y="1"/>
                  </a:cxn>
                </a:cxnLst>
                <a:rect l="0" t="0" r="r" b="b"/>
                <a:pathLst>
                  <a:path w="12" h="3">
                    <a:moveTo>
                      <a:pt x="0" y="3"/>
                    </a:moveTo>
                    <a:lnTo>
                      <a:pt x="12" y="0"/>
                    </a:lnTo>
                    <a:lnTo>
                      <a:pt x="10" y="0"/>
                    </a:lnTo>
                    <a:lnTo>
                      <a:pt x="8"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40" name="Line 3528"/>
              <p:cNvSpPr>
                <a:spLocks noChangeShapeType="1"/>
              </p:cNvSpPr>
              <p:nvPr/>
            </p:nvSpPr>
            <p:spPr bwMode="auto">
              <a:xfrm flipV="1">
                <a:off x="4176" y="2282"/>
                <a:ext cx="11"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39" name="Freeform 3527"/>
              <p:cNvSpPr>
                <a:spLocks/>
              </p:cNvSpPr>
              <p:nvPr/>
            </p:nvSpPr>
            <p:spPr bwMode="auto">
              <a:xfrm>
                <a:off x="4174" y="2289"/>
                <a:ext cx="19" cy="27"/>
              </a:xfrm>
              <a:custGeom>
                <a:avLst/>
                <a:gdLst/>
                <a:ahLst/>
                <a:cxnLst>
                  <a:cxn ang="0">
                    <a:pos x="0" y="4"/>
                  </a:cxn>
                  <a:cxn ang="0">
                    <a:pos x="12" y="1"/>
                  </a:cxn>
                  <a:cxn ang="0">
                    <a:pos x="12" y="0"/>
                  </a:cxn>
                  <a:cxn ang="0">
                    <a:pos x="11" y="3"/>
                  </a:cxn>
                  <a:cxn ang="0">
                    <a:pos x="11" y="7"/>
                  </a:cxn>
                  <a:cxn ang="0">
                    <a:pos x="11" y="10"/>
                  </a:cxn>
                  <a:cxn ang="0">
                    <a:pos x="11" y="14"/>
                  </a:cxn>
                  <a:cxn ang="0">
                    <a:pos x="12" y="16"/>
                  </a:cxn>
                  <a:cxn ang="0">
                    <a:pos x="13" y="19"/>
                  </a:cxn>
                  <a:cxn ang="0">
                    <a:pos x="13" y="21"/>
                  </a:cxn>
                  <a:cxn ang="0">
                    <a:pos x="15" y="23"/>
                  </a:cxn>
                  <a:cxn ang="0">
                    <a:pos x="16" y="25"/>
                  </a:cxn>
                  <a:cxn ang="0">
                    <a:pos x="17" y="26"/>
                  </a:cxn>
                  <a:cxn ang="0">
                    <a:pos x="18" y="27"/>
                  </a:cxn>
                  <a:cxn ang="0">
                    <a:pos x="19" y="27"/>
                  </a:cxn>
                  <a:cxn ang="0">
                    <a:pos x="19" y="16"/>
                  </a:cxn>
                  <a:cxn ang="0">
                    <a:pos x="18" y="26"/>
                  </a:cxn>
                </a:cxnLst>
                <a:rect l="0" t="0" r="r" b="b"/>
                <a:pathLst>
                  <a:path w="19" h="27">
                    <a:moveTo>
                      <a:pt x="0" y="4"/>
                    </a:moveTo>
                    <a:lnTo>
                      <a:pt x="12" y="1"/>
                    </a:lnTo>
                    <a:lnTo>
                      <a:pt x="12" y="0"/>
                    </a:lnTo>
                    <a:lnTo>
                      <a:pt x="11" y="3"/>
                    </a:lnTo>
                    <a:lnTo>
                      <a:pt x="11" y="7"/>
                    </a:lnTo>
                    <a:lnTo>
                      <a:pt x="11" y="10"/>
                    </a:lnTo>
                    <a:lnTo>
                      <a:pt x="11" y="14"/>
                    </a:lnTo>
                    <a:lnTo>
                      <a:pt x="12" y="16"/>
                    </a:lnTo>
                    <a:lnTo>
                      <a:pt x="13" y="19"/>
                    </a:lnTo>
                    <a:lnTo>
                      <a:pt x="13" y="21"/>
                    </a:lnTo>
                    <a:lnTo>
                      <a:pt x="15" y="23"/>
                    </a:lnTo>
                    <a:lnTo>
                      <a:pt x="16" y="25"/>
                    </a:lnTo>
                    <a:lnTo>
                      <a:pt x="17" y="26"/>
                    </a:lnTo>
                    <a:lnTo>
                      <a:pt x="18" y="27"/>
                    </a:lnTo>
                    <a:lnTo>
                      <a:pt x="19" y="27"/>
                    </a:lnTo>
                    <a:lnTo>
                      <a:pt x="19" y="16"/>
                    </a:lnTo>
                    <a:lnTo>
                      <a:pt x="18"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38" name="Freeform 3526"/>
              <p:cNvSpPr>
                <a:spLocks/>
              </p:cNvSpPr>
              <p:nvPr/>
            </p:nvSpPr>
            <p:spPr bwMode="auto">
              <a:xfrm>
                <a:off x="4201" y="2266"/>
                <a:ext cx="10" cy="28"/>
              </a:xfrm>
              <a:custGeom>
                <a:avLst/>
                <a:gdLst/>
                <a:ahLst/>
                <a:cxnLst>
                  <a:cxn ang="0">
                    <a:pos x="7" y="0"/>
                  </a:cxn>
                  <a:cxn ang="0">
                    <a:pos x="7" y="3"/>
                  </a:cxn>
                  <a:cxn ang="0">
                    <a:pos x="3" y="20"/>
                  </a:cxn>
                  <a:cxn ang="0">
                    <a:pos x="0" y="28"/>
                  </a:cxn>
                  <a:cxn ang="0">
                    <a:pos x="0" y="28"/>
                  </a:cxn>
                  <a:cxn ang="0">
                    <a:pos x="10" y="25"/>
                  </a:cxn>
                </a:cxnLst>
                <a:rect l="0" t="0" r="r" b="b"/>
                <a:pathLst>
                  <a:path w="10" h="28">
                    <a:moveTo>
                      <a:pt x="7" y="0"/>
                    </a:moveTo>
                    <a:lnTo>
                      <a:pt x="7" y="3"/>
                    </a:lnTo>
                    <a:lnTo>
                      <a:pt x="3" y="20"/>
                    </a:lnTo>
                    <a:lnTo>
                      <a:pt x="0" y="28"/>
                    </a:lnTo>
                    <a:lnTo>
                      <a:pt x="10"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37" name="Line 3525"/>
              <p:cNvSpPr>
                <a:spLocks noChangeShapeType="1"/>
              </p:cNvSpPr>
              <p:nvPr/>
            </p:nvSpPr>
            <p:spPr bwMode="auto">
              <a:xfrm flipH="1">
                <a:off x="4201" y="2276"/>
                <a:ext cx="13"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36" name="Freeform 3524"/>
              <p:cNvSpPr>
                <a:spLocks/>
              </p:cNvSpPr>
              <p:nvPr/>
            </p:nvSpPr>
            <p:spPr bwMode="auto">
              <a:xfrm>
                <a:off x="4208" y="2284"/>
                <a:ext cx="1" cy="32"/>
              </a:xfrm>
              <a:custGeom>
                <a:avLst/>
                <a:gdLst/>
                <a:ahLst/>
                <a:cxnLst>
                  <a:cxn ang="0">
                    <a:pos x="0" y="0"/>
                  </a:cxn>
                  <a:cxn ang="0">
                    <a:pos x="0" y="2"/>
                  </a:cxn>
                  <a:cxn ang="0">
                    <a:pos x="0" y="32"/>
                  </a:cxn>
                  <a:cxn ang="0">
                    <a:pos x="0" y="29"/>
                  </a:cxn>
                  <a:cxn ang="0">
                    <a:pos x="0" y="26"/>
                  </a:cxn>
                </a:cxnLst>
                <a:rect l="0" t="0" r="r" b="b"/>
                <a:pathLst>
                  <a:path h="32">
                    <a:moveTo>
                      <a:pt x="0" y="0"/>
                    </a:moveTo>
                    <a:lnTo>
                      <a:pt x="0" y="2"/>
                    </a:lnTo>
                    <a:lnTo>
                      <a:pt x="0" y="32"/>
                    </a:lnTo>
                    <a:lnTo>
                      <a:pt x="0" y="29"/>
                    </a:lnTo>
                    <a:lnTo>
                      <a:pt x="0"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35" name="Line 3523"/>
              <p:cNvSpPr>
                <a:spLocks noChangeShapeType="1"/>
              </p:cNvSpPr>
              <p:nvPr/>
            </p:nvSpPr>
            <p:spPr bwMode="auto">
              <a:xfrm flipV="1">
                <a:off x="4199" y="2300"/>
                <a:ext cx="14"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34" name="Freeform 3522"/>
              <p:cNvSpPr>
                <a:spLocks/>
              </p:cNvSpPr>
              <p:nvPr/>
            </p:nvSpPr>
            <p:spPr bwMode="auto">
              <a:xfrm>
                <a:off x="4212" y="2267"/>
                <a:ext cx="7" cy="28"/>
              </a:xfrm>
              <a:custGeom>
                <a:avLst/>
                <a:gdLst/>
                <a:ahLst/>
                <a:cxnLst>
                  <a:cxn ang="0">
                    <a:pos x="7" y="0"/>
                  </a:cxn>
                  <a:cxn ang="0">
                    <a:pos x="7" y="2"/>
                  </a:cxn>
                  <a:cxn ang="0">
                    <a:pos x="6" y="9"/>
                  </a:cxn>
                  <a:cxn ang="0">
                    <a:pos x="4" y="15"/>
                  </a:cxn>
                  <a:cxn ang="0">
                    <a:pos x="2" y="21"/>
                  </a:cxn>
                  <a:cxn ang="0">
                    <a:pos x="0" y="28"/>
                  </a:cxn>
                </a:cxnLst>
                <a:rect l="0" t="0" r="r" b="b"/>
                <a:pathLst>
                  <a:path w="7" h="28">
                    <a:moveTo>
                      <a:pt x="7" y="0"/>
                    </a:moveTo>
                    <a:lnTo>
                      <a:pt x="7" y="2"/>
                    </a:lnTo>
                    <a:lnTo>
                      <a:pt x="6" y="9"/>
                    </a:lnTo>
                    <a:lnTo>
                      <a:pt x="4" y="15"/>
                    </a:lnTo>
                    <a:lnTo>
                      <a:pt x="2" y="21"/>
                    </a:lnTo>
                    <a:lnTo>
                      <a:pt x="0" y="2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33" name="Freeform 3521"/>
              <p:cNvSpPr>
                <a:spLocks/>
              </p:cNvSpPr>
              <p:nvPr/>
            </p:nvSpPr>
            <p:spPr bwMode="auto">
              <a:xfrm>
                <a:off x="4219" y="2272"/>
                <a:ext cx="11" cy="18"/>
              </a:xfrm>
              <a:custGeom>
                <a:avLst/>
                <a:gdLst/>
                <a:ahLst/>
                <a:cxnLst>
                  <a:cxn ang="0">
                    <a:pos x="0" y="0"/>
                  </a:cxn>
                  <a:cxn ang="0">
                    <a:pos x="7" y="17"/>
                  </a:cxn>
                  <a:cxn ang="0">
                    <a:pos x="11" y="18"/>
                  </a:cxn>
                  <a:cxn ang="0">
                    <a:pos x="7" y="17"/>
                  </a:cxn>
                  <a:cxn ang="0">
                    <a:pos x="5" y="13"/>
                  </a:cxn>
                </a:cxnLst>
                <a:rect l="0" t="0" r="r" b="b"/>
                <a:pathLst>
                  <a:path w="11" h="18">
                    <a:moveTo>
                      <a:pt x="0" y="0"/>
                    </a:moveTo>
                    <a:lnTo>
                      <a:pt x="7" y="17"/>
                    </a:lnTo>
                    <a:lnTo>
                      <a:pt x="11" y="18"/>
                    </a:lnTo>
                    <a:lnTo>
                      <a:pt x="7" y="17"/>
                    </a:lnTo>
                    <a:lnTo>
                      <a:pt x="5" y="1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32" name="Freeform 3520"/>
              <p:cNvSpPr>
                <a:spLocks/>
              </p:cNvSpPr>
              <p:nvPr/>
            </p:nvSpPr>
            <p:spPr bwMode="auto">
              <a:xfrm>
                <a:off x="4217" y="2287"/>
                <a:ext cx="9" cy="26"/>
              </a:xfrm>
              <a:custGeom>
                <a:avLst/>
                <a:gdLst/>
                <a:ahLst/>
                <a:cxnLst>
                  <a:cxn ang="0">
                    <a:pos x="0" y="0"/>
                  </a:cxn>
                  <a:cxn ang="0">
                    <a:pos x="0" y="2"/>
                  </a:cxn>
                  <a:cxn ang="0">
                    <a:pos x="0" y="21"/>
                  </a:cxn>
                  <a:cxn ang="0">
                    <a:pos x="0" y="23"/>
                  </a:cxn>
                  <a:cxn ang="0">
                    <a:pos x="1" y="24"/>
                  </a:cxn>
                  <a:cxn ang="0">
                    <a:pos x="2" y="26"/>
                  </a:cxn>
                  <a:cxn ang="0">
                    <a:pos x="3" y="26"/>
                  </a:cxn>
                  <a:cxn ang="0">
                    <a:pos x="9" y="26"/>
                  </a:cxn>
                  <a:cxn ang="0">
                    <a:pos x="9" y="26"/>
                  </a:cxn>
                  <a:cxn ang="0">
                    <a:pos x="9" y="17"/>
                  </a:cxn>
                  <a:cxn ang="0">
                    <a:pos x="9" y="25"/>
                  </a:cxn>
                </a:cxnLst>
                <a:rect l="0" t="0" r="r" b="b"/>
                <a:pathLst>
                  <a:path w="9" h="26">
                    <a:moveTo>
                      <a:pt x="0" y="0"/>
                    </a:moveTo>
                    <a:lnTo>
                      <a:pt x="0" y="2"/>
                    </a:lnTo>
                    <a:lnTo>
                      <a:pt x="0" y="21"/>
                    </a:lnTo>
                    <a:lnTo>
                      <a:pt x="0" y="23"/>
                    </a:lnTo>
                    <a:lnTo>
                      <a:pt x="1" y="24"/>
                    </a:lnTo>
                    <a:lnTo>
                      <a:pt x="2" y="26"/>
                    </a:lnTo>
                    <a:lnTo>
                      <a:pt x="3" y="26"/>
                    </a:lnTo>
                    <a:lnTo>
                      <a:pt x="9" y="26"/>
                    </a:lnTo>
                    <a:lnTo>
                      <a:pt x="9" y="17"/>
                    </a:lnTo>
                    <a:lnTo>
                      <a:pt x="9"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31" name="Freeform 3519"/>
              <p:cNvSpPr>
                <a:spLocks/>
              </p:cNvSpPr>
              <p:nvPr/>
            </p:nvSpPr>
            <p:spPr bwMode="auto">
              <a:xfrm>
                <a:off x="4217" y="2290"/>
                <a:ext cx="7" cy="10"/>
              </a:xfrm>
              <a:custGeom>
                <a:avLst/>
                <a:gdLst/>
                <a:ahLst/>
                <a:cxnLst>
                  <a:cxn ang="0">
                    <a:pos x="7" y="0"/>
                  </a:cxn>
                  <a:cxn ang="0">
                    <a:pos x="6" y="3"/>
                  </a:cxn>
                  <a:cxn ang="0">
                    <a:pos x="0" y="10"/>
                  </a:cxn>
                </a:cxnLst>
                <a:rect l="0" t="0" r="r" b="b"/>
                <a:pathLst>
                  <a:path w="7" h="10">
                    <a:moveTo>
                      <a:pt x="7" y="0"/>
                    </a:moveTo>
                    <a:lnTo>
                      <a:pt x="6" y="3"/>
                    </a:lnTo>
                    <a:lnTo>
                      <a:pt x="0"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30" name="Freeform 3518"/>
              <p:cNvSpPr>
                <a:spLocks/>
              </p:cNvSpPr>
              <p:nvPr/>
            </p:nvSpPr>
            <p:spPr bwMode="auto">
              <a:xfrm>
                <a:off x="4244" y="2266"/>
                <a:ext cx="1" cy="49"/>
              </a:xfrm>
              <a:custGeom>
                <a:avLst/>
                <a:gdLst/>
                <a:ahLst/>
                <a:cxnLst>
                  <a:cxn ang="0">
                    <a:pos x="0" y="0"/>
                  </a:cxn>
                  <a:cxn ang="0">
                    <a:pos x="1" y="3"/>
                  </a:cxn>
                  <a:cxn ang="0">
                    <a:pos x="0" y="49"/>
                  </a:cxn>
                  <a:cxn ang="0">
                    <a:pos x="0" y="47"/>
                  </a:cxn>
                  <a:cxn ang="0">
                    <a:pos x="0" y="43"/>
                  </a:cxn>
                </a:cxnLst>
                <a:rect l="0" t="0" r="r" b="b"/>
                <a:pathLst>
                  <a:path w="1" h="49">
                    <a:moveTo>
                      <a:pt x="0" y="0"/>
                    </a:moveTo>
                    <a:lnTo>
                      <a:pt x="1" y="3"/>
                    </a:lnTo>
                    <a:lnTo>
                      <a:pt x="0" y="49"/>
                    </a:lnTo>
                    <a:lnTo>
                      <a:pt x="0" y="47"/>
                    </a:lnTo>
                    <a:lnTo>
                      <a:pt x="0"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29" name="Freeform 3517"/>
              <p:cNvSpPr>
                <a:spLocks/>
              </p:cNvSpPr>
              <p:nvPr/>
            </p:nvSpPr>
            <p:spPr bwMode="auto">
              <a:xfrm>
                <a:off x="4244" y="2287"/>
                <a:ext cx="5" cy="7"/>
              </a:xfrm>
              <a:custGeom>
                <a:avLst/>
                <a:gdLst/>
                <a:ahLst/>
                <a:cxnLst>
                  <a:cxn ang="0">
                    <a:pos x="0" y="0"/>
                  </a:cxn>
                  <a:cxn ang="0">
                    <a:pos x="4" y="5"/>
                  </a:cxn>
                  <a:cxn ang="0">
                    <a:pos x="5" y="7"/>
                  </a:cxn>
                </a:cxnLst>
                <a:rect l="0" t="0" r="r" b="b"/>
                <a:pathLst>
                  <a:path w="5" h="7">
                    <a:moveTo>
                      <a:pt x="0" y="0"/>
                    </a:moveTo>
                    <a:lnTo>
                      <a:pt x="4" y="5"/>
                    </a:lnTo>
                    <a:lnTo>
                      <a:pt x="5"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28" name="Freeform 3516"/>
              <p:cNvSpPr>
                <a:spLocks/>
              </p:cNvSpPr>
              <p:nvPr/>
            </p:nvSpPr>
            <p:spPr bwMode="auto">
              <a:xfrm>
                <a:off x="4236" y="2285"/>
                <a:ext cx="8" cy="18"/>
              </a:xfrm>
              <a:custGeom>
                <a:avLst/>
                <a:gdLst/>
                <a:ahLst/>
                <a:cxnLst>
                  <a:cxn ang="0">
                    <a:pos x="8" y="0"/>
                  </a:cxn>
                  <a:cxn ang="0">
                    <a:pos x="6" y="4"/>
                  </a:cxn>
                  <a:cxn ang="0">
                    <a:pos x="4" y="9"/>
                  </a:cxn>
                  <a:cxn ang="0">
                    <a:pos x="3" y="13"/>
                  </a:cxn>
                  <a:cxn ang="0">
                    <a:pos x="1" y="16"/>
                  </a:cxn>
                  <a:cxn ang="0">
                    <a:pos x="0" y="18"/>
                  </a:cxn>
                </a:cxnLst>
                <a:rect l="0" t="0" r="r" b="b"/>
                <a:pathLst>
                  <a:path w="8" h="18">
                    <a:moveTo>
                      <a:pt x="8" y="0"/>
                    </a:moveTo>
                    <a:lnTo>
                      <a:pt x="6" y="4"/>
                    </a:lnTo>
                    <a:lnTo>
                      <a:pt x="4" y="9"/>
                    </a:lnTo>
                    <a:lnTo>
                      <a:pt x="3" y="13"/>
                    </a:lnTo>
                    <a:lnTo>
                      <a:pt x="1" y="16"/>
                    </a:lnTo>
                    <a:lnTo>
                      <a:pt x="0" y="1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27" name="Line 3515"/>
              <p:cNvSpPr>
                <a:spLocks noChangeShapeType="1"/>
              </p:cNvSpPr>
              <p:nvPr/>
            </p:nvSpPr>
            <p:spPr bwMode="auto">
              <a:xfrm flipV="1">
                <a:off x="4238" y="2281"/>
                <a:ext cx="1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26" name="Freeform 3514"/>
              <p:cNvSpPr>
                <a:spLocks/>
              </p:cNvSpPr>
              <p:nvPr/>
            </p:nvSpPr>
            <p:spPr bwMode="auto">
              <a:xfrm>
                <a:off x="4247" y="2271"/>
                <a:ext cx="7" cy="45"/>
              </a:xfrm>
              <a:custGeom>
                <a:avLst/>
                <a:gdLst/>
                <a:ahLst/>
                <a:cxnLst>
                  <a:cxn ang="0">
                    <a:pos x="6" y="0"/>
                  </a:cxn>
                  <a:cxn ang="0">
                    <a:pos x="7" y="5"/>
                  </a:cxn>
                  <a:cxn ang="0">
                    <a:pos x="7" y="13"/>
                  </a:cxn>
                  <a:cxn ang="0">
                    <a:pos x="6" y="18"/>
                  </a:cxn>
                  <a:cxn ang="0">
                    <a:pos x="6" y="23"/>
                  </a:cxn>
                  <a:cxn ang="0">
                    <a:pos x="6" y="28"/>
                  </a:cxn>
                  <a:cxn ang="0">
                    <a:pos x="5" y="32"/>
                  </a:cxn>
                  <a:cxn ang="0">
                    <a:pos x="4" y="35"/>
                  </a:cxn>
                  <a:cxn ang="0">
                    <a:pos x="3" y="39"/>
                  </a:cxn>
                  <a:cxn ang="0">
                    <a:pos x="2" y="42"/>
                  </a:cxn>
                  <a:cxn ang="0">
                    <a:pos x="1" y="44"/>
                  </a:cxn>
                  <a:cxn ang="0">
                    <a:pos x="0" y="45"/>
                  </a:cxn>
                </a:cxnLst>
                <a:rect l="0" t="0" r="r" b="b"/>
                <a:pathLst>
                  <a:path w="7" h="45">
                    <a:moveTo>
                      <a:pt x="6" y="0"/>
                    </a:moveTo>
                    <a:lnTo>
                      <a:pt x="7" y="5"/>
                    </a:lnTo>
                    <a:lnTo>
                      <a:pt x="7" y="13"/>
                    </a:lnTo>
                    <a:lnTo>
                      <a:pt x="6" y="18"/>
                    </a:lnTo>
                    <a:lnTo>
                      <a:pt x="6" y="23"/>
                    </a:lnTo>
                    <a:lnTo>
                      <a:pt x="6" y="28"/>
                    </a:lnTo>
                    <a:lnTo>
                      <a:pt x="5" y="32"/>
                    </a:lnTo>
                    <a:lnTo>
                      <a:pt x="4" y="35"/>
                    </a:lnTo>
                    <a:lnTo>
                      <a:pt x="3" y="39"/>
                    </a:lnTo>
                    <a:lnTo>
                      <a:pt x="2" y="42"/>
                    </a:lnTo>
                    <a:lnTo>
                      <a:pt x="1" y="44"/>
                    </a:lnTo>
                    <a:lnTo>
                      <a:pt x="0" y="4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25" name="Freeform 3513"/>
              <p:cNvSpPr>
                <a:spLocks/>
              </p:cNvSpPr>
              <p:nvPr/>
            </p:nvSpPr>
            <p:spPr bwMode="auto">
              <a:xfrm>
                <a:off x="4254" y="2272"/>
                <a:ext cx="13" cy="40"/>
              </a:xfrm>
              <a:custGeom>
                <a:avLst/>
                <a:gdLst/>
                <a:ahLst/>
                <a:cxnLst>
                  <a:cxn ang="0">
                    <a:pos x="0" y="3"/>
                  </a:cxn>
                  <a:cxn ang="0">
                    <a:pos x="8" y="1"/>
                  </a:cxn>
                  <a:cxn ang="0">
                    <a:pos x="6" y="0"/>
                  </a:cxn>
                  <a:cxn ang="0">
                    <a:pos x="6" y="23"/>
                  </a:cxn>
                  <a:cxn ang="0">
                    <a:pos x="6" y="28"/>
                  </a:cxn>
                  <a:cxn ang="0">
                    <a:pos x="6" y="34"/>
                  </a:cxn>
                  <a:cxn ang="0">
                    <a:pos x="6" y="36"/>
                  </a:cxn>
                  <a:cxn ang="0">
                    <a:pos x="6" y="38"/>
                  </a:cxn>
                  <a:cxn ang="0">
                    <a:pos x="7" y="39"/>
                  </a:cxn>
                  <a:cxn ang="0">
                    <a:pos x="8" y="39"/>
                  </a:cxn>
                  <a:cxn ang="0">
                    <a:pos x="9" y="40"/>
                  </a:cxn>
                  <a:cxn ang="0">
                    <a:pos x="12" y="40"/>
                  </a:cxn>
                  <a:cxn ang="0">
                    <a:pos x="13" y="39"/>
                  </a:cxn>
                  <a:cxn ang="0">
                    <a:pos x="13" y="32"/>
                  </a:cxn>
                  <a:cxn ang="0">
                    <a:pos x="13" y="39"/>
                  </a:cxn>
                  <a:cxn ang="0">
                    <a:pos x="12" y="40"/>
                  </a:cxn>
                </a:cxnLst>
                <a:rect l="0" t="0" r="r" b="b"/>
                <a:pathLst>
                  <a:path w="13" h="40">
                    <a:moveTo>
                      <a:pt x="0" y="3"/>
                    </a:moveTo>
                    <a:lnTo>
                      <a:pt x="8" y="1"/>
                    </a:lnTo>
                    <a:lnTo>
                      <a:pt x="6" y="0"/>
                    </a:lnTo>
                    <a:lnTo>
                      <a:pt x="6" y="23"/>
                    </a:lnTo>
                    <a:lnTo>
                      <a:pt x="6" y="28"/>
                    </a:lnTo>
                    <a:lnTo>
                      <a:pt x="6" y="34"/>
                    </a:lnTo>
                    <a:lnTo>
                      <a:pt x="6" y="36"/>
                    </a:lnTo>
                    <a:lnTo>
                      <a:pt x="6" y="38"/>
                    </a:lnTo>
                    <a:lnTo>
                      <a:pt x="7" y="39"/>
                    </a:lnTo>
                    <a:lnTo>
                      <a:pt x="8" y="39"/>
                    </a:lnTo>
                    <a:lnTo>
                      <a:pt x="9" y="40"/>
                    </a:lnTo>
                    <a:lnTo>
                      <a:pt x="12" y="40"/>
                    </a:lnTo>
                    <a:lnTo>
                      <a:pt x="13" y="39"/>
                    </a:lnTo>
                    <a:lnTo>
                      <a:pt x="13" y="32"/>
                    </a:lnTo>
                    <a:lnTo>
                      <a:pt x="13" y="39"/>
                    </a:lnTo>
                    <a:lnTo>
                      <a:pt x="12" y="4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24" name="Freeform 3512"/>
              <p:cNvSpPr>
                <a:spLocks/>
              </p:cNvSpPr>
              <p:nvPr/>
            </p:nvSpPr>
            <p:spPr bwMode="auto">
              <a:xfrm>
                <a:off x="4293" y="2271"/>
                <a:ext cx="5" cy="6"/>
              </a:xfrm>
              <a:custGeom>
                <a:avLst/>
                <a:gdLst/>
                <a:ahLst/>
                <a:cxnLst>
                  <a:cxn ang="0">
                    <a:pos x="0" y="0"/>
                  </a:cxn>
                  <a:cxn ang="0">
                    <a:pos x="3" y="3"/>
                  </a:cxn>
                  <a:cxn ang="0">
                    <a:pos x="4" y="5"/>
                  </a:cxn>
                  <a:cxn ang="0">
                    <a:pos x="5" y="6"/>
                  </a:cxn>
                </a:cxnLst>
                <a:rect l="0" t="0" r="r" b="b"/>
                <a:pathLst>
                  <a:path w="5" h="6">
                    <a:moveTo>
                      <a:pt x="0" y="0"/>
                    </a:moveTo>
                    <a:lnTo>
                      <a:pt x="3" y="3"/>
                    </a:lnTo>
                    <a:lnTo>
                      <a:pt x="4" y="5"/>
                    </a:lnTo>
                    <a:lnTo>
                      <a:pt x="5"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23" name="Freeform 3511"/>
              <p:cNvSpPr>
                <a:spLocks/>
              </p:cNvSpPr>
              <p:nvPr/>
            </p:nvSpPr>
            <p:spPr bwMode="auto">
              <a:xfrm>
                <a:off x="4278" y="2271"/>
                <a:ext cx="24" cy="15"/>
              </a:xfrm>
              <a:custGeom>
                <a:avLst/>
                <a:gdLst/>
                <a:ahLst/>
                <a:cxnLst>
                  <a:cxn ang="0">
                    <a:pos x="2" y="0"/>
                  </a:cxn>
                  <a:cxn ang="0">
                    <a:pos x="2" y="3"/>
                  </a:cxn>
                  <a:cxn ang="0">
                    <a:pos x="1" y="15"/>
                  </a:cxn>
                  <a:cxn ang="0">
                    <a:pos x="0" y="14"/>
                  </a:cxn>
                  <a:cxn ang="0">
                    <a:pos x="24" y="10"/>
                  </a:cxn>
                  <a:cxn ang="0">
                    <a:pos x="22" y="10"/>
                  </a:cxn>
                  <a:cxn ang="0">
                    <a:pos x="21" y="10"/>
                  </a:cxn>
                </a:cxnLst>
                <a:rect l="0" t="0" r="r" b="b"/>
                <a:pathLst>
                  <a:path w="24" h="15">
                    <a:moveTo>
                      <a:pt x="2" y="0"/>
                    </a:moveTo>
                    <a:lnTo>
                      <a:pt x="2" y="3"/>
                    </a:lnTo>
                    <a:lnTo>
                      <a:pt x="1" y="15"/>
                    </a:lnTo>
                    <a:lnTo>
                      <a:pt x="0" y="14"/>
                    </a:lnTo>
                    <a:lnTo>
                      <a:pt x="24" y="10"/>
                    </a:lnTo>
                    <a:lnTo>
                      <a:pt x="22" y="10"/>
                    </a:lnTo>
                    <a:lnTo>
                      <a:pt x="21"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22" name="Freeform 3510"/>
              <p:cNvSpPr>
                <a:spLocks/>
              </p:cNvSpPr>
              <p:nvPr/>
            </p:nvSpPr>
            <p:spPr bwMode="auto">
              <a:xfrm>
                <a:off x="4273" y="2266"/>
                <a:ext cx="16" cy="46"/>
              </a:xfrm>
              <a:custGeom>
                <a:avLst/>
                <a:gdLst/>
                <a:ahLst/>
                <a:cxnLst>
                  <a:cxn ang="0">
                    <a:pos x="16" y="0"/>
                  </a:cxn>
                  <a:cxn ang="0">
                    <a:pos x="16" y="3"/>
                  </a:cxn>
                  <a:cxn ang="0">
                    <a:pos x="16" y="5"/>
                  </a:cxn>
                  <a:cxn ang="0">
                    <a:pos x="14" y="13"/>
                  </a:cxn>
                  <a:cxn ang="0">
                    <a:pos x="13" y="19"/>
                  </a:cxn>
                  <a:cxn ang="0">
                    <a:pos x="11" y="24"/>
                  </a:cxn>
                  <a:cxn ang="0">
                    <a:pos x="10" y="28"/>
                  </a:cxn>
                  <a:cxn ang="0">
                    <a:pos x="8" y="33"/>
                  </a:cxn>
                  <a:cxn ang="0">
                    <a:pos x="6" y="37"/>
                  </a:cxn>
                  <a:cxn ang="0">
                    <a:pos x="3" y="41"/>
                  </a:cxn>
                  <a:cxn ang="0">
                    <a:pos x="1" y="44"/>
                  </a:cxn>
                  <a:cxn ang="0">
                    <a:pos x="0" y="46"/>
                  </a:cxn>
                </a:cxnLst>
                <a:rect l="0" t="0" r="r" b="b"/>
                <a:pathLst>
                  <a:path w="16" h="46">
                    <a:moveTo>
                      <a:pt x="16" y="0"/>
                    </a:moveTo>
                    <a:lnTo>
                      <a:pt x="16" y="3"/>
                    </a:lnTo>
                    <a:lnTo>
                      <a:pt x="16" y="5"/>
                    </a:lnTo>
                    <a:lnTo>
                      <a:pt x="14" y="13"/>
                    </a:lnTo>
                    <a:lnTo>
                      <a:pt x="13" y="19"/>
                    </a:lnTo>
                    <a:lnTo>
                      <a:pt x="11" y="24"/>
                    </a:lnTo>
                    <a:lnTo>
                      <a:pt x="10" y="28"/>
                    </a:lnTo>
                    <a:lnTo>
                      <a:pt x="8" y="33"/>
                    </a:lnTo>
                    <a:lnTo>
                      <a:pt x="6" y="37"/>
                    </a:lnTo>
                    <a:lnTo>
                      <a:pt x="3" y="41"/>
                    </a:lnTo>
                    <a:lnTo>
                      <a:pt x="1" y="44"/>
                    </a:lnTo>
                    <a:lnTo>
                      <a:pt x="0" y="4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21" name="Freeform 3509"/>
              <p:cNvSpPr>
                <a:spLocks/>
              </p:cNvSpPr>
              <p:nvPr/>
            </p:nvSpPr>
            <p:spPr bwMode="auto">
              <a:xfrm>
                <a:off x="4277" y="2289"/>
                <a:ext cx="20" cy="27"/>
              </a:xfrm>
              <a:custGeom>
                <a:avLst/>
                <a:gdLst/>
                <a:ahLst/>
                <a:cxnLst>
                  <a:cxn ang="0">
                    <a:pos x="7" y="3"/>
                  </a:cxn>
                  <a:cxn ang="0">
                    <a:pos x="9" y="3"/>
                  </a:cxn>
                  <a:cxn ang="0">
                    <a:pos x="20" y="1"/>
                  </a:cxn>
                  <a:cxn ang="0">
                    <a:pos x="19" y="0"/>
                  </a:cxn>
                  <a:cxn ang="0">
                    <a:pos x="18" y="3"/>
                  </a:cxn>
                  <a:cxn ang="0">
                    <a:pos x="16" y="9"/>
                  </a:cxn>
                  <a:cxn ang="0">
                    <a:pos x="14" y="14"/>
                  </a:cxn>
                  <a:cxn ang="0">
                    <a:pos x="12" y="18"/>
                  </a:cxn>
                  <a:cxn ang="0">
                    <a:pos x="8" y="21"/>
                  </a:cxn>
                  <a:cxn ang="0">
                    <a:pos x="5" y="24"/>
                  </a:cxn>
                  <a:cxn ang="0">
                    <a:pos x="3" y="26"/>
                  </a:cxn>
                  <a:cxn ang="0">
                    <a:pos x="0" y="27"/>
                  </a:cxn>
                </a:cxnLst>
                <a:rect l="0" t="0" r="r" b="b"/>
                <a:pathLst>
                  <a:path w="20" h="27">
                    <a:moveTo>
                      <a:pt x="7" y="3"/>
                    </a:moveTo>
                    <a:lnTo>
                      <a:pt x="9" y="3"/>
                    </a:lnTo>
                    <a:lnTo>
                      <a:pt x="20" y="1"/>
                    </a:lnTo>
                    <a:lnTo>
                      <a:pt x="19" y="0"/>
                    </a:lnTo>
                    <a:lnTo>
                      <a:pt x="18" y="3"/>
                    </a:lnTo>
                    <a:lnTo>
                      <a:pt x="16" y="9"/>
                    </a:lnTo>
                    <a:lnTo>
                      <a:pt x="14" y="14"/>
                    </a:lnTo>
                    <a:lnTo>
                      <a:pt x="12" y="18"/>
                    </a:lnTo>
                    <a:lnTo>
                      <a:pt x="8" y="21"/>
                    </a:lnTo>
                    <a:lnTo>
                      <a:pt x="5" y="24"/>
                    </a:lnTo>
                    <a:lnTo>
                      <a:pt x="3" y="26"/>
                    </a:lnTo>
                    <a:lnTo>
                      <a:pt x="0" y="2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20" name="Freeform 3508"/>
              <p:cNvSpPr>
                <a:spLocks/>
              </p:cNvSpPr>
              <p:nvPr/>
            </p:nvSpPr>
            <p:spPr bwMode="auto">
              <a:xfrm>
                <a:off x="4285" y="2296"/>
                <a:ext cx="19" cy="19"/>
              </a:xfrm>
              <a:custGeom>
                <a:avLst/>
                <a:gdLst/>
                <a:ahLst/>
                <a:cxnLst>
                  <a:cxn ang="0">
                    <a:pos x="0" y="0"/>
                  </a:cxn>
                  <a:cxn ang="0">
                    <a:pos x="1" y="1"/>
                  </a:cxn>
                  <a:cxn ang="0">
                    <a:pos x="14" y="19"/>
                  </a:cxn>
                  <a:cxn ang="0">
                    <a:pos x="19" y="19"/>
                  </a:cxn>
                  <a:cxn ang="0">
                    <a:pos x="14" y="18"/>
                  </a:cxn>
                  <a:cxn ang="0">
                    <a:pos x="11" y="16"/>
                  </a:cxn>
                </a:cxnLst>
                <a:rect l="0" t="0" r="r" b="b"/>
                <a:pathLst>
                  <a:path w="19" h="19">
                    <a:moveTo>
                      <a:pt x="0" y="0"/>
                    </a:moveTo>
                    <a:lnTo>
                      <a:pt x="1" y="1"/>
                    </a:lnTo>
                    <a:lnTo>
                      <a:pt x="14" y="19"/>
                    </a:lnTo>
                    <a:lnTo>
                      <a:pt x="19" y="19"/>
                    </a:lnTo>
                    <a:lnTo>
                      <a:pt x="14" y="18"/>
                    </a:lnTo>
                    <a:lnTo>
                      <a:pt x="11" y="1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19" name="Freeform 3507"/>
              <p:cNvSpPr>
                <a:spLocks/>
              </p:cNvSpPr>
              <p:nvPr/>
            </p:nvSpPr>
            <p:spPr bwMode="auto">
              <a:xfrm>
                <a:off x="4312" y="2277"/>
                <a:ext cx="21" cy="28"/>
              </a:xfrm>
              <a:custGeom>
                <a:avLst/>
                <a:gdLst/>
                <a:ahLst/>
                <a:cxnLst>
                  <a:cxn ang="0">
                    <a:pos x="0" y="0"/>
                  </a:cxn>
                  <a:cxn ang="0">
                    <a:pos x="1" y="3"/>
                  </a:cxn>
                  <a:cxn ang="0">
                    <a:pos x="2" y="9"/>
                  </a:cxn>
                  <a:cxn ang="0">
                    <a:pos x="2" y="18"/>
                  </a:cxn>
                  <a:cxn ang="0">
                    <a:pos x="2" y="19"/>
                  </a:cxn>
                  <a:cxn ang="0">
                    <a:pos x="2" y="28"/>
                  </a:cxn>
                  <a:cxn ang="0">
                    <a:pos x="2" y="24"/>
                  </a:cxn>
                  <a:cxn ang="0">
                    <a:pos x="21" y="21"/>
                  </a:cxn>
                  <a:cxn ang="0">
                    <a:pos x="19" y="21"/>
                  </a:cxn>
                  <a:cxn ang="0">
                    <a:pos x="21" y="0"/>
                  </a:cxn>
                  <a:cxn ang="0">
                    <a:pos x="21" y="1"/>
                  </a:cxn>
                  <a:cxn ang="0">
                    <a:pos x="1" y="4"/>
                  </a:cxn>
                </a:cxnLst>
                <a:rect l="0" t="0" r="r" b="b"/>
                <a:pathLst>
                  <a:path w="21" h="28">
                    <a:moveTo>
                      <a:pt x="0" y="0"/>
                    </a:moveTo>
                    <a:lnTo>
                      <a:pt x="1" y="3"/>
                    </a:lnTo>
                    <a:lnTo>
                      <a:pt x="2" y="9"/>
                    </a:lnTo>
                    <a:lnTo>
                      <a:pt x="2" y="18"/>
                    </a:lnTo>
                    <a:lnTo>
                      <a:pt x="2" y="19"/>
                    </a:lnTo>
                    <a:lnTo>
                      <a:pt x="2" y="28"/>
                    </a:lnTo>
                    <a:lnTo>
                      <a:pt x="2" y="24"/>
                    </a:lnTo>
                    <a:lnTo>
                      <a:pt x="21" y="21"/>
                    </a:lnTo>
                    <a:lnTo>
                      <a:pt x="19" y="21"/>
                    </a:lnTo>
                    <a:lnTo>
                      <a:pt x="21" y="0"/>
                    </a:lnTo>
                    <a:lnTo>
                      <a:pt x="21" y="1"/>
                    </a:lnTo>
                    <a:lnTo>
                      <a:pt x="1"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18" name="Line 3506"/>
              <p:cNvSpPr>
                <a:spLocks noChangeShapeType="1"/>
              </p:cNvSpPr>
              <p:nvPr/>
            </p:nvSpPr>
            <p:spPr bwMode="auto">
              <a:xfrm flipV="1">
                <a:off x="4317" y="2288"/>
                <a:ext cx="1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17" name="Freeform 3505"/>
              <p:cNvSpPr>
                <a:spLocks/>
              </p:cNvSpPr>
              <p:nvPr/>
            </p:nvSpPr>
            <p:spPr bwMode="auto">
              <a:xfrm>
                <a:off x="4322" y="2267"/>
                <a:ext cx="16" cy="49"/>
              </a:xfrm>
              <a:custGeom>
                <a:avLst/>
                <a:gdLst/>
                <a:ahLst/>
                <a:cxnLst>
                  <a:cxn ang="0">
                    <a:pos x="0" y="0"/>
                  </a:cxn>
                  <a:cxn ang="0">
                    <a:pos x="1" y="1"/>
                  </a:cxn>
                  <a:cxn ang="0">
                    <a:pos x="1" y="1"/>
                  </a:cxn>
                  <a:cxn ang="0">
                    <a:pos x="1" y="11"/>
                  </a:cxn>
                  <a:cxn ang="0">
                    <a:pos x="1" y="31"/>
                  </a:cxn>
                  <a:cxn ang="0">
                    <a:pos x="1" y="39"/>
                  </a:cxn>
                  <a:cxn ang="0">
                    <a:pos x="1" y="43"/>
                  </a:cxn>
                  <a:cxn ang="0">
                    <a:pos x="2" y="46"/>
                  </a:cxn>
                  <a:cxn ang="0">
                    <a:pos x="3" y="48"/>
                  </a:cxn>
                  <a:cxn ang="0">
                    <a:pos x="4" y="48"/>
                  </a:cxn>
                  <a:cxn ang="0">
                    <a:pos x="7" y="49"/>
                  </a:cxn>
                  <a:cxn ang="0">
                    <a:pos x="15" y="48"/>
                  </a:cxn>
                  <a:cxn ang="0">
                    <a:pos x="16" y="48"/>
                  </a:cxn>
                  <a:cxn ang="0">
                    <a:pos x="16" y="47"/>
                  </a:cxn>
                  <a:cxn ang="0">
                    <a:pos x="15" y="37"/>
                  </a:cxn>
                  <a:cxn ang="0">
                    <a:pos x="16" y="47"/>
                  </a:cxn>
                </a:cxnLst>
                <a:rect l="0" t="0" r="r" b="b"/>
                <a:pathLst>
                  <a:path w="16" h="49">
                    <a:moveTo>
                      <a:pt x="0" y="0"/>
                    </a:moveTo>
                    <a:lnTo>
                      <a:pt x="1" y="1"/>
                    </a:lnTo>
                    <a:lnTo>
                      <a:pt x="1" y="11"/>
                    </a:lnTo>
                    <a:lnTo>
                      <a:pt x="1" y="31"/>
                    </a:lnTo>
                    <a:lnTo>
                      <a:pt x="1" y="39"/>
                    </a:lnTo>
                    <a:lnTo>
                      <a:pt x="1" y="43"/>
                    </a:lnTo>
                    <a:lnTo>
                      <a:pt x="2" y="46"/>
                    </a:lnTo>
                    <a:lnTo>
                      <a:pt x="3" y="48"/>
                    </a:lnTo>
                    <a:lnTo>
                      <a:pt x="4" y="48"/>
                    </a:lnTo>
                    <a:lnTo>
                      <a:pt x="7" y="49"/>
                    </a:lnTo>
                    <a:lnTo>
                      <a:pt x="15" y="48"/>
                    </a:lnTo>
                    <a:lnTo>
                      <a:pt x="16" y="48"/>
                    </a:lnTo>
                    <a:lnTo>
                      <a:pt x="16" y="47"/>
                    </a:lnTo>
                    <a:lnTo>
                      <a:pt x="15" y="37"/>
                    </a:lnTo>
                    <a:lnTo>
                      <a:pt x="16" y="4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16" name="Freeform 3504"/>
              <p:cNvSpPr>
                <a:spLocks/>
              </p:cNvSpPr>
              <p:nvPr/>
            </p:nvSpPr>
            <p:spPr bwMode="auto">
              <a:xfrm>
                <a:off x="4354" y="2266"/>
                <a:ext cx="1" cy="49"/>
              </a:xfrm>
              <a:custGeom>
                <a:avLst/>
                <a:gdLst/>
                <a:ahLst/>
                <a:cxnLst>
                  <a:cxn ang="0">
                    <a:pos x="1" y="0"/>
                  </a:cxn>
                  <a:cxn ang="0">
                    <a:pos x="1" y="3"/>
                  </a:cxn>
                  <a:cxn ang="0">
                    <a:pos x="1" y="49"/>
                  </a:cxn>
                  <a:cxn ang="0">
                    <a:pos x="0" y="47"/>
                  </a:cxn>
                  <a:cxn ang="0">
                    <a:pos x="1" y="43"/>
                  </a:cxn>
                </a:cxnLst>
                <a:rect l="0" t="0" r="r" b="b"/>
                <a:pathLst>
                  <a:path w="1" h="49">
                    <a:moveTo>
                      <a:pt x="1" y="0"/>
                    </a:moveTo>
                    <a:lnTo>
                      <a:pt x="1" y="3"/>
                    </a:lnTo>
                    <a:lnTo>
                      <a:pt x="1" y="49"/>
                    </a:lnTo>
                    <a:lnTo>
                      <a:pt x="0" y="47"/>
                    </a:lnTo>
                    <a:lnTo>
                      <a:pt x="1"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15" name="Freeform 3503"/>
              <p:cNvSpPr>
                <a:spLocks/>
              </p:cNvSpPr>
              <p:nvPr/>
            </p:nvSpPr>
            <p:spPr bwMode="auto">
              <a:xfrm>
                <a:off x="4355" y="2287"/>
                <a:ext cx="4" cy="7"/>
              </a:xfrm>
              <a:custGeom>
                <a:avLst/>
                <a:gdLst/>
                <a:ahLst/>
                <a:cxnLst>
                  <a:cxn ang="0">
                    <a:pos x="0" y="0"/>
                  </a:cxn>
                  <a:cxn ang="0">
                    <a:pos x="4" y="5"/>
                  </a:cxn>
                  <a:cxn ang="0">
                    <a:pos x="4" y="7"/>
                  </a:cxn>
                </a:cxnLst>
                <a:rect l="0" t="0" r="r" b="b"/>
                <a:pathLst>
                  <a:path w="4" h="7">
                    <a:moveTo>
                      <a:pt x="0" y="0"/>
                    </a:moveTo>
                    <a:lnTo>
                      <a:pt x="4" y="5"/>
                    </a:lnTo>
                    <a:lnTo>
                      <a:pt x="4"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14" name="Freeform 3502"/>
              <p:cNvSpPr>
                <a:spLocks/>
              </p:cNvSpPr>
              <p:nvPr/>
            </p:nvSpPr>
            <p:spPr bwMode="auto">
              <a:xfrm>
                <a:off x="4346" y="2285"/>
                <a:ext cx="9" cy="18"/>
              </a:xfrm>
              <a:custGeom>
                <a:avLst/>
                <a:gdLst/>
                <a:ahLst/>
                <a:cxnLst>
                  <a:cxn ang="0">
                    <a:pos x="9" y="0"/>
                  </a:cxn>
                  <a:cxn ang="0">
                    <a:pos x="7" y="4"/>
                  </a:cxn>
                  <a:cxn ang="0">
                    <a:pos x="5" y="9"/>
                  </a:cxn>
                  <a:cxn ang="0">
                    <a:pos x="3" y="13"/>
                  </a:cxn>
                  <a:cxn ang="0">
                    <a:pos x="2" y="16"/>
                  </a:cxn>
                  <a:cxn ang="0">
                    <a:pos x="0" y="18"/>
                  </a:cxn>
                </a:cxnLst>
                <a:rect l="0" t="0" r="r" b="b"/>
                <a:pathLst>
                  <a:path w="9" h="18">
                    <a:moveTo>
                      <a:pt x="9" y="0"/>
                    </a:moveTo>
                    <a:lnTo>
                      <a:pt x="7" y="4"/>
                    </a:lnTo>
                    <a:lnTo>
                      <a:pt x="5" y="9"/>
                    </a:lnTo>
                    <a:lnTo>
                      <a:pt x="3" y="13"/>
                    </a:lnTo>
                    <a:lnTo>
                      <a:pt x="2" y="16"/>
                    </a:lnTo>
                    <a:lnTo>
                      <a:pt x="0" y="1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13" name="Line 3501"/>
              <p:cNvSpPr>
                <a:spLocks noChangeShapeType="1"/>
              </p:cNvSpPr>
              <p:nvPr/>
            </p:nvSpPr>
            <p:spPr bwMode="auto">
              <a:xfrm flipV="1">
                <a:off x="4348" y="2281"/>
                <a:ext cx="1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12" name="Freeform 3500"/>
              <p:cNvSpPr>
                <a:spLocks/>
              </p:cNvSpPr>
              <p:nvPr/>
            </p:nvSpPr>
            <p:spPr bwMode="auto">
              <a:xfrm>
                <a:off x="4357" y="2271"/>
                <a:ext cx="7" cy="45"/>
              </a:xfrm>
              <a:custGeom>
                <a:avLst/>
                <a:gdLst/>
                <a:ahLst/>
                <a:cxnLst>
                  <a:cxn ang="0">
                    <a:pos x="6" y="0"/>
                  </a:cxn>
                  <a:cxn ang="0">
                    <a:pos x="7" y="5"/>
                  </a:cxn>
                  <a:cxn ang="0">
                    <a:pos x="7" y="13"/>
                  </a:cxn>
                  <a:cxn ang="0">
                    <a:pos x="7" y="18"/>
                  </a:cxn>
                  <a:cxn ang="0">
                    <a:pos x="7" y="23"/>
                  </a:cxn>
                  <a:cxn ang="0">
                    <a:pos x="6" y="28"/>
                  </a:cxn>
                  <a:cxn ang="0">
                    <a:pos x="6" y="32"/>
                  </a:cxn>
                  <a:cxn ang="0">
                    <a:pos x="5" y="35"/>
                  </a:cxn>
                  <a:cxn ang="0">
                    <a:pos x="4" y="39"/>
                  </a:cxn>
                  <a:cxn ang="0">
                    <a:pos x="3" y="42"/>
                  </a:cxn>
                  <a:cxn ang="0">
                    <a:pos x="1" y="44"/>
                  </a:cxn>
                  <a:cxn ang="0">
                    <a:pos x="0" y="45"/>
                  </a:cxn>
                </a:cxnLst>
                <a:rect l="0" t="0" r="r" b="b"/>
                <a:pathLst>
                  <a:path w="7" h="45">
                    <a:moveTo>
                      <a:pt x="6" y="0"/>
                    </a:moveTo>
                    <a:lnTo>
                      <a:pt x="7" y="5"/>
                    </a:lnTo>
                    <a:lnTo>
                      <a:pt x="7" y="13"/>
                    </a:lnTo>
                    <a:lnTo>
                      <a:pt x="7" y="18"/>
                    </a:lnTo>
                    <a:lnTo>
                      <a:pt x="7" y="23"/>
                    </a:lnTo>
                    <a:lnTo>
                      <a:pt x="6" y="28"/>
                    </a:lnTo>
                    <a:lnTo>
                      <a:pt x="6" y="32"/>
                    </a:lnTo>
                    <a:lnTo>
                      <a:pt x="5" y="35"/>
                    </a:lnTo>
                    <a:lnTo>
                      <a:pt x="4" y="39"/>
                    </a:lnTo>
                    <a:lnTo>
                      <a:pt x="3" y="42"/>
                    </a:lnTo>
                    <a:lnTo>
                      <a:pt x="1" y="44"/>
                    </a:lnTo>
                    <a:lnTo>
                      <a:pt x="0" y="4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11" name="Freeform 3499"/>
              <p:cNvSpPr>
                <a:spLocks/>
              </p:cNvSpPr>
              <p:nvPr/>
            </p:nvSpPr>
            <p:spPr bwMode="auto">
              <a:xfrm>
                <a:off x="4364" y="2272"/>
                <a:ext cx="14" cy="40"/>
              </a:xfrm>
              <a:custGeom>
                <a:avLst/>
                <a:gdLst/>
                <a:ahLst/>
                <a:cxnLst>
                  <a:cxn ang="0">
                    <a:pos x="0" y="3"/>
                  </a:cxn>
                  <a:cxn ang="0">
                    <a:pos x="8" y="1"/>
                  </a:cxn>
                  <a:cxn ang="0">
                    <a:pos x="7" y="0"/>
                  </a:cxn>
                  <a:cxn ang="0">
                    <a:pos x="6" y="23"/>
                  </a:cxn>
                  <a:cxn ang="0">
                    <a:pos x="6" y="28"/>
                  </a:cxn>
                  <a:cxn ang="0">
                    <a:pos x="6" y="34"/>
                  </a:cxn>
                  <a:cxn ang="0">
                    <a:pos x="7" y="36"/>
                  </a:cxn>
                  <a:cxn ang="0">
                    <a:pos x="7" y="38"/>
                  </a:cxn>
                  <a:cxn ang="0">
                    <a:pos x="8" y="39"/>
                  </a:cxn>
                  <a:cxn ang="0">
                    <a:pos x="8" y="39"/>
                  </a:cxn>
                  <a:cxn ang="0">
                    <a:pos x="10" y="40"/>
                  </a:cxn>
                  <a:cxn ang="0">
                    <a:pos x="13" y="40"/>
                  </a:cxn>
                  <a:cxn ang="0">
                    <a:pos x="14" y="39"/>
                  </a:cxn>
                  <a:cxn ang="0">
                    <a:pos x="14" y="32"/>
                  </a:cxn>
                  <a:cxn ang="0">
                    <a:pos x="13" y="39"/>
                  </a:cxn>
                  <a:cxn ang="0">
                    <a:pos x="13" y="40"/>
                  </a:cxn>
                </a:cxnLst>
                <a:rect l="0" t="0" r="r" b="b"/>
                <a:pathLst>
                  <a:path w="14" h="40">
                    <a:moveTo>
                      <a:pt x="0" y="3"/>
                    </a:moveTo>
                    <a:lnTo>
                      <a:pt x="8" y="1"/>
                    </a:lnTo>
                    <a:lnTo>
                      <a:pt x="7" y="0"/>
                    </a:lnTo>
                    <a:lnTo>
                      <a:pt x="6" y="23"/>
                    </a:lnTo>
                    <a:lnTo>
                      <a:pt x="6" y="28"/>
                    </a:lnTo>
                    <a:lnTo>
                      <a:pt x="6" y="34"/>
                    </a:lnTo>
                    <a:lnTo>
                      <a:pt x="7" y="36"/>
                    </a:lnTo>
                    <a:lnTo>
                      <a:pt x="7" y="38"/>
                    </a:lnTo>
                    <a:lnTo>
                      <a:pt x="8" y="39"/>
                    </a:lnTo>
                    <a:lnTo>
                      <a:pt x="10" y="40"/>
                    </a:lnTo>
                    <a:lnTo>
                      <a:pt x="13" y="40"/>
                    </a:lnTo>
                    <a:lnTo>
                      <a:pt x="14" y="39"/>
                    </a:lnTo>
                    <a:lnTo>
                      <a:pt x="14" y="32"/>
                    </a:lnTo>
                    <a:lnTo>
                      <a:pt x="13" y="39"/>
                    </a:lnTo>
                    <a:lnTo>
                      <a:pt x="13" y="4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10" name="Freeform 3498"/>
              <p:cNvSpPr>
                <a:spLocks/>
              </p:cNvSpPr>
              <p:nvPr/>
            </p:nvSpPr>
            <p:spPr bwMode="auto">
              <a:xfrm>
                <a:off x="4399" y="2265"/>
                <a:ext cx="2" cy="7"/>
              </a:xfrm>
              <a:custGeom>
                <a:avLst/>
                <a:gdLst/>
                <a:ahLst/>
                <a:cxnLst>
                  <a:cxn ang="0">
                    <a:pos x="0" y="0"/>
                  </a:cxn>
                  <a:cxn ang="0">
                    <a:pos x="2" y="3"/>
                  </a:cxn>
                  <a:cxn ang="0">
                    <a:pos x="2" y="4"/>
                  </a:cxn>
                  <a:cxn ang="0">
                    <a:pos x="2" y="7"/>
                  </a:cxn>
                </a:cxnLst>
                <a:rect l="0" t="0" r="r" b="b"/>
                <a:pathLst>
                  <a:path w="2" h="7">
                    <a:moveTo>
                      <a:pt x="0" y="0"/>
                    </a:moveTo>
                    <a:lnTo>
                      <a:pt x="2" y="3"/>
                    </a:lnTo>
                    <a:lnTo>
                      <a:pt x="2" y="4"/>
                    </a:lnTo>
                    <a:lnTo>
                      <a:pt x="2"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09" name="Freeform 3497"/>
              <p:cNvSpPr>
                <a:spLocks/>
              </p:cNvSpPr>
              <p:nvPr/>
            </p:nvSpPr>
            <p:spPr bwMode="auto">
              <a:xfrm>
                <a:off x="4384" y="2271"/>
                <a:ext cx="9" cy="43"/>
              </a:xfrm>
              <a:custGeom>
                <a:avLst/>
                <a:gdLst/>
                <a:ahLst/>
                <a:cxnLst>
                  <a:cxn ang="0">
                    <a:pos x="8" y="0"/>
                  </a:cxn>
                  <a:cxn ang="0">
                    <a:pos x="9" y="4"/>
                  </a:cxn>
                  <a:cxn ang="0">
                    <a:pos x="8" y="11"/>
                  </a:cxn>
                  <a:cxn ang="0">
                    <a:pos x="8" y="17"/>
                  </a:cxn>
                  <a:cxn ang="0">
                    <a:pos x="8" y="17"/>
                  </a:cxn>
                  <a:cxn ang="0">
                    <a:pos x="7" y="23"/>
                  </a:cxn>
                  <a:cxn ang="0">
                    <a:pos x="6" y="27"/>
                  </a:cxn>
                  <a:cxn ang="0">
                    <a:pos x="4" y="33"/>
                  </a:cxn>
                  <a:cxn ang="0">
                    <a:pos x="3" y="38"/>
                  </a:cxn>
                  <a:cxn ang="0">
                    <a:pos x="0" y="43"/>
                  </a:cxn>
                </a:cxnLst>
                <a:rect l="0" t="0" r="r" b="b"/>
                <a:pathLst>
                  <a:path w="9" h="43">
                    <a:moveTo>
                      <a:pt x="8" y="0"/>
                    </a:moveTo>
                    <a:lnTo>
                      <a:pt x="9" y="4"/>
                    </a:lnTo>
                    <a:lnTo>
                      <a:pt x="8" y="11"/>
                    </a:lnTo>
                    <a:lnTo>
                      <a:pt x="8" y="17"/>
                    </a:lnTo>
                    <a:lnTo>
                      <a:pt x="7" y="23"/>
                    </a:lnTo>
                    <a:lnTo>
                      <a:pt x="6" y="27"/>
                    </a:lnTo>
                    <a:lnTo>
                      <a:pt x="4" y="33"/>
                    </a:lnTo>
                    <a:lnTo>
                      <a:pt x="3" y="38"/>
                    </a:lnTo>
                    <a:lnTo>
                      <a:pt x="0"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08" name="Freeform 3496"/>
              <p:cNvSpPr>
                <a:spLocks/>
              </p:cNvSpPr>
              <p:nvPr/>
            </p:nvSpPr>
            <p:spPr bwMode="auto">
              <a:xfrm>
                <a:off x="4392" y="2272"/>
                <a:ext cx="17" cy="12"/>
              </a:xfrm>
              <a:custGeom>
                <a:avLst/>
                <a:gdLst/>
                <a:ahLst/>
                <a:cxnLst>
                  <a:cxn ang="0">
                    <a:pos x="1" y="3"/>
                  </a:cxn>
                  <a:cxn ang="0">
                    <a:pos x="17" y="1"/>
                  </a:cxn>
                  <a:cxn ang="0">
                    <a:pos x="17" y="0"/>
                  </a:cxn>
                  <a:cxn ang="0">
                    <a:pos x="15" y="10"/>
                  </a:cxn>
                  <a:cxn ang="0">
                    <a:pos x="16" y="10"/>
                  </a:cxn>
                  <a:cxn ang="0">
                    <a:pos x="0" y="12"/>
                  </a:cxn>
                </a:cxnLst>
                <a:rect l="0" t="0" r="r" b="b"/>
                <a:pathLst>
                  <a:path w="17" h="12">
                    <a:moveTo>
                      <a:pt x="1" y="3"/>
                    </a:moveTo>
                    <a:lnTo>
                      <a:pt x="17" y="1"/>
                    </a:lnTo>
                    <a:lnTo>
                      <a:pt x="17" y="0"/>
                    </a:lnTo>
                    <a:lnTo>
                      <a:pt x="15" y="10"/>
                    </a:lnTo>
                    <a:lnTo>
                      <a:pt x="16" y="10"/>
                    </a:lnTo>
                    <a:lnTo>
                      <a:pt x="0" y="1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07" name="Freeform 3495"/>
              <p:cNvSpPr>
                <a:spLocks/>
              </p:cNvSpPr>
              <p:nvPr/>
            </p:nvSpPr>
            <p:spPr bwMode="auto">
              <a:xfrm>
                <a:off x="4400" y="2285"/>
                <a:ext cx="2" cy="7"/>
              </a:xfrm>
              <a:custGeom>
                <a:avLst/>
                <a:gdLst/>
                <a:ahLst/>
                <a:cxnLst>
                  <a:cxn ang="0">
                    <a:pos x="0" y="0"/>
                  </a:cxn>
                  <a:cxn ang="0">
                    <a:pos x="2" y="4"/>
                  </a:cxn>
                  <a:cxn ang="0">
                    <a:pos x="2" y="7"/>
                  </a:cxn>
                </a:cxnLst>
                <a:rect l="0" t="0" r="r" b="b"/>
                <a:pathLst>
                  <a:path w="2" h="7">
                    <a:moveTo>
                      <a:pt x="0" y="0"/>
                    </a:moveTo>
                    <a:lnTo>
                      <a:pt x="2" y="4"/>
                    </a:lnTo>
                    <a:lnTo>
                      <a:pt x="2"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06" name="Freeform 3494"/>
              <p:cNvSpPr>
                <a:spLocks/>
              </p:cNvSpPr>
              <p:nvPr/>
            </p:nvSpPr>
            <p:spPr bwMode="auto">
              <a:xfrm>
                <a:off x="4393" y="2290"/>
                <a:ext cx="21" cy="4"/>
              </a:xfrm>
              <a:custGeom>
                <a:avLst/>
                <a:gdLst/>
                <a:ahLst/>
                <a:cxnLst>
                  <a:cxn ang="0">
                    <a:pos x="0" y="4"/>
                  </a:cxn>
                  <a:cxn ang="0">
                    <a:pos x="21" y="1"/>
                  </a:cxn>
                  <a:cxn ang="0">
                    <a:pos x="19" y="0"/>
                  </a:cxn>
                  <a:cxn ang="0">
                    <a:pos x="16" y="2"/>
                  </a:cxn>
                </a:cxnLst>
                <a:rect l="0" t="0" r="r" b="b"/>
                <a:pathLst>
                  <a:path w="21" h="4">
                    <a:moveTo>
                      <a:pt x="0" y="4"/>
                    </a:moveTo>
                    <a:lnTo>
                      <a:pt x="21" y="1"/>
                    </a:lnTo>
                    <a:lnTo>
                      <a:pt x="19" y="0"/>
                    </a:lnTo>
                    <a:lnTo>
                      <a:pt x="16" y="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05" name="Freeform 3493"/>
              <p:cNvSpPr>
                <a:spLocks/>
              </p:cNvSpPr>
              <p:nvPr/>
            </p:nvSpPr>
            <p:spPr bwMode="auto">
              <a:xfrm>
                <a:off x="4389" y="2294"/>
                <a:ext cx="11" cy="24"/>
              </a:xfrm>
              <a:custGeom>
                <a:avLst/>
                <a:gdLst/>
                <a:ahLst/>
                <a:cxnLst>
                  <a:cxn ang="0">
                    <a:pos x="11" y="0"/>
                  </a:cxn>
                  <a:cxn ang="0">
                    <a:pos x="11" y="2"/>
                  </a:cxn>
                  <a:cxn ang="0">
                    <a:pos x="9" y="9"/>
                  </a:cxn>
                  <a:cxn ang="0">
                    <a:pos x="8" y="13"/>
                  </a:cxn>
                  <a:cxn ang="0">
                    <a:pos x="5" y="16"/>
                  </a:cxn>
                  <a:cxn ang="0">
                    <a:pos x="3" y="20"/>
                  </a:cxn>
                  <a:cxn ang="0">
                    <a:pos x="1" y="22"/>
                  </a:cxn>
                  <a:cxn ang="0">
                    <a:pos x="0" y="24"/>
                  </a:cxn>
                </a:cxnLst>
                <a:rect l="0" t="0" r="r" b="b"/>
                <a:pathLst>
                  <a:path w="11" h="24">
                    <a:moveTo>
                      <a:pt x="11" y="0"/>
                    </a:moveTo>
                    <a:lnTo>
                      <a:pt x="11" y="2"/>
                    </a:lnTo>
                    <a:lnTo>
                      <a:pt x="9" y="9"/>
                    </a:lnTo>
                    <a:lnTo>
                      <a:pt x="8" y="13"/>
                    </a:lnTo>
                    <a:lnTo>
                      <a:pt x="5" y="16"/>
                    </a:lnTo>
                    <a:lnTo>
                      <a:pt x="3" y="20"/>
                    </a:lnTo>
                    <a:lnTo>
                      <a:pt x="1" y="22"/>
                    </a:lnTo>
                    <a:lnTo>
                      <a:pt x="0" y="2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04" name="Freeform 3492"/>
              <p:cNvSpPr>
                <a:spLocks/>
              </p:cNvSpPr>
              <p:nvPr/>
            </p:nvSpPr>
            <p:spPr bwMode="auto">
              <a:xfrm>
                <a:off x="4399" y="2298"/>
                <a:ext cx="11" cy="19"/>
              </a:xfrm>
              <a:custGeom>
                <a:avLst/>
                <a:gdLst/>
                <a:ahLst/>
                <a:cxnLst>
                  <a:cxn ang="0">
                    <a:pos x="0" y="3"/>
                  </a:cxn>
                  <a:cxn ang="0">
                    <a:pos x="2" y="3"/>
                  </a:cxn>
                  <a:cxn ang="0">
                    <a:pos x="11" y="1"/>
                  </a:cxn>
                  <a:cxn ang="0">
                    <a:pos x="10" y="0"/>
                  </a:cxn>
                  <a:cxn ang="0">
                    <a:pos x="9" y="4"/>
                  </a:cxn>
                  <a:cxn ang="0">
                    <a:pos x="7" y="11"/>
                  </a:cxn>
                  <a:cxn ang="0">
                    <a:pos x="6" y="15"/>
                  </a:cxn>
                  <a:cxn ang="0">
                    <a:pos x="5" y="17"/>
                  </a:cxn>
                  <a:cxn ang="0">
                    <a:pos x="4" y="19"/>
                  </a:cxn>
                  <a:cxn ang="0">
                    <a:pos x="1" y="13"/>
                  </a:cxn>
                  <a:cxn ang="0">
                    <a:pos x="4" y="18"/>
                  </a:cxn>
                </a:cxnLst>
                <a:rect l="0" t="0" r="r" b="b"/>
                <a:pathLst>
                  <a:path w="11" h="19">
                    <a:moveTo>
                      <a:pt x="0" y="3"/>
                    </a:moveTo>
                    <a:lnTo>
                      <a:pt x="2" y="3"/>
                    </a:lnTo>
                    <a:lnTo>
                      <a:pt x="11" y="1"/>
                    </a:lnTo>
                    <a:lnTo>
                      <a:pt x="10" y="0"/>
                    </a:lnTo>
                    <a:lnTo>
                      <a:pt x="9" y="4"/>
                    </a:lnTo>
                    <a:lnTo>
                      <a:pt x="7" y="11"/>
                    </a:lnTo>
                    <a:lnTo>
                      <a:pt x="6" y="15"/>
                    </a:lnTo>
                    <a:lnTo>
                      <a:pt x="5" y="17"/>
                    </a:lnTo>
                    <a:lnTo>
                      <a:pt x="4" y="19"/>
                    </a:lnTo>
                    <a:lnTo>
                      <a:pt x="1" y="13"/>
                    </a:lnTo>
                    <a:lnTo>
                      <a:pt x="4" y="1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03" name="Freeform 3491"/>
              <p:cNvSpPr>
                <a:spLocks/>
              </p:cNvSpPr>
              <p:nvPr/>
            </p:nvSpPr>
            <p:spPr bwMode="auto">
              <a:xfrm>
                <a:off x="4100" y="2354"/>
                <a:ext cx="17" cy="39"/>
              </a:xfrm>
              <a:custGeom>
                <a:avLst/>
                <a:gdLst/>
                <a:ahLst/>
                <a:cxnLst>
                  <a:cxn ang="0">
                    <a:pos x="0" y="0"/>
                  </a:cxn>
                  <a:cxn ang="0">
                    <a:pos x="17" y="0"/>
                  </a:cxn>
                  <a:cxn ang="0">
                    <a:pos x="4" y="39"/>
                  </a:cxn>
                </a:cxnLst>
                <a:rect l="0" t="0" r="r" b="b"/>
                <a:pathLst>
                  <a:path w="17" h="39">
                    <a:moveTo>
                      <a:pt x="0" y="0"/>
                    </a:moveTo>
                    <a:lnTo>
                      <a:pt x="17" y="0"/>
                    </a:lnTo>
                    <a:lnTo>
                      <a:pt x="4"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02" name="Freeform 3490"/>
              <p:cNvSpPr>
                <a:spLocks/>
              </p:cNvSpPr>
              <p:nvPr/>
            </p:nvSpPr>
            <p:spPr bwMode="auto">
              <a:xfrm>
                <a:off x="4087" y="2349"/>
                <a:ext cx="51" cy="53"/>
              </a:xfrm>
              <a:custGeom>
                <a:avLst/>
                <a:gdLst/>
                <a:ahLst/>
                <a:cxnLst>
                  <a:cxn ang="0">
                    <a:pos x="51" y="24"/>
                  </a:cxn>
                  <a:cxn ang="0">
                    <a:pos x="50" y="20"/>
                  </a:cxn>
                  <a:cxn ang="0">
                    <a:pos x="49" y="15"/>
                  </a:cxn>
                  <a:cxn ang="0">
                    <a:pos x="46" y="11"/>
                  </a:cxn>
                  <a:cxn ang="0">
                    <a:pos x="43" y="8"/>
                  </a:cxn>
                  <a:cxn ang="0">
                    <a:pos x="40" y="5"/>
                  </a:cxn>
                  <a:cxn ang="0">
                    <a:pos x="36" y="3"/>
                  </a:cxn>
                  <a:cxn ang="0">
                    <a:pos x="32" y="1"/>
                  </a:cxn>
                  <a:cxn ang="0">
                    <a:pos x="28" y="0"/>
                  </a:cxn>
                  <a:cxn ang="0">
                    <a:pos x="23" y="0"/>
                  </a:cxn>
                  <a:cxn ang="0">
                    <a:pos x="19" y="1"/>
                  </a:cxn>
                  <a:cxn ang="0">
                    <a:pos x="15" y="3"/>
                  </a:cxn>
                  <a:cxn ang="0">
                    <a:pos x="11" y="5"/>
                  </a:cxn>
                  <a:cxn ang="0">
                    <a:pos x="7" y="8"/>
                  </a:cxn>
                  <a:cxn ang="0">
                    <a:pos x="4" y="11"/>
                  </a:cxn>
                  <a:cxn ang="0">
                    <a:pos x="2" y="15"/>
                  </a:cxn>
                  <a:cxn ang="0">
                    <a:pos x="1" y="20"/>
                  </a:cxn>
                  <a:cxn ang="0">
                    <a:pos x="0" y="24"/>
                  </a:cxn>
                  <a:cxn ang="0">
                    <a:pos x="0" y="29"/>
                  </a:cxn>
                  <a:cxn ang="0">
                    <a:pos x="1" y="33"/>
                  </a:cxn>
                  <a:cxn ang="0">
                    <a:pos x="2" y="38"/>
                  </a:cxn>
                  <a:cxn ang="0">
                    <a:pos x="4" y="42"/>
                  </a:cxn>
                  <a:cxn ang="0">
                    <a:pos x="7" y="45"/>
                  </a:cxn>
                  <a:cxn ang="0">
                    <a:pos x="11" y="48"/>
                  </a:cxn>
                  <a:cxn ang="0">
                    <a:pos x="15" y="50"/>
                  </a:cxn>
                  <a:cxn ang="0">
                    <a:pos x="19" y="52"/>
                  </a:cxn>
                  <a:cxn ang="0">
                    <a:pos x="23" y="53"/>
                  </a:cxn>
                  <a:cxn ang="0">
                    <a:pos x="28" y="53"/>
                  </a:cxn>
                  <a:cxn ang="0">
                    <a:pos x="32" y="52"/>
                  </a:cxn>
                  <a:cxn ang="0">
                    <a:pos x="36" y="50"/>
                  </a:cxn>
                  <a:cxn ang="0">
                    <a:pos x="40" y="48"/>
                  </a:cxn>
                  <a:cxn ang="0">
                    <a:pos x="43" y="45"/>
                  </a:cxn>
                  <a:cxn ang="0">
                    <a:pos x="46" y="42"/>
                  </a:cxn>
                  <a:cxn ang="0">
                    <a:pos x="49" y="38"/>
                  </a:cxn>
                  <a:cxn ang="0">
                    <a:pos x="50" y="33"/>
                  </a:cxn>
                  <a:cxn ang="0">
                    <a:pos x="51" y="29"/>
                  </a:cxn>
                </a:cxnLst>
                <a:rect l="0" t="0" r="r" b="b"/>
                <a:pathLst>
                  <a:path w="51" h="53">
                    <a:moveTo>
                      <a:pt x="51" y="26"/>
                    </a:moveTo>
                    <a:lnTo>
                      <a:pt x="51" y="24"/>
                    </a:lnTo>
                    <a:lnTo>
                      <a:pt x="51" y="22"/>
                    </a:lnTo>
                    <a:lnTo>
                      <a:pt x="50" y="20"/>
                    </a:lnTo>
                    <a:lnTo>
                      <a:pt x="49" y="17"/>
                    </a:lnTo>
                    <a:lnTo>
                      <a:pt x="49" y="15"/>
                    </a:lnTo>
                    <a:lnTo>
                      <a:pt x="48" y="13"/>
                    </a:lnTo>
                    <a:lnTo>
                      <a:pt x="46" y="11"/>
                    </a:lnTo>
                    <a:lnTo>
                      <a:pt x="45" y="10"/>
                    </a:lnTo>
                    <a:lnTo>
                      <a:pt x="43" y="8"/>
                    </a:lnTo>
                    <a:lnTo>
                      <a:pt x="42" y="6"/>
                    </a:lnTo>
                    <a:lnTo>
                      <a:pt x="40" y="5"/>
                    </a:lnTo>
                    <a:lnTo>
                      <a:pt x="38" y="4"/>
                    </a:lnTo>
                    <a:lnTo>
                      <a:pt x="36" y="3"/>
                    </a:lnTo>
                    <a:lnTo>
                      <a:pt x="34" y="2"/>
                    </a:lnTo>
                    <a:lnTo>
                      <a:pt x="32" y="1"/>
                    </a:lnTo>
                    <a:lnTo>
                      <a:pt x="30" y="1"/>
                    </a:lnTo>
                    <a:lnTo>
                      <a:pt x="28" y="0"/>
                    </a:lnTo>
                    <a:lnTo>
                      <a:pt x="25" y="0"/>
                    </a:lnTo>
                    <a:lnTo>
                      <a:pt x="23" y="0"/>
                    </a:lnTo>
                    <a:lnTo>
                      <a:pt x="21" y="1"/>
                    </a:lnTo>
                    <a:lnTo>
                      <a:pt x="19" y="1"/>
                    </a:lnTo>
                    <a:lnTo>
                      <a:pt x="17" y="2"/>
                    </a:lnTo>
                    <a:lnTo>
                      <a:pt x="15" y="3"/>
                    </a:lnTo>
                    <a:lnTo>
                      <a:pt x="13" y="4"/>
                    </a:lnTo>
                    <a:lnTo>
                      <a:pt x="11" y="5"/>
                    </a:lnTo>
                    <a:lnTo>
                      <a:pt x="9" y="6"/>
                    </a:lnTo>
                    <a:lnTo>
                      <a:pt x="7" y="8"/>
                    </a:lnTo>
                    <a:lnTo>
                      <a:pt x="6" y="10"/>
                    </a:lnTo>
                    <a:lnTo>
                      <a:pt x="4" y="11"/>
                    </a:lnTo>
                    <a:lnTo>
                      <a:pt x="3" y="13"/>
                    </a:lnTo>
                    <a:lnTo>
                      <a:pt x="2" y="15"/>
                    </a:lnTo>
                    <a:lnTo>
                      <a:pt x="1" y="17"/>
                    </a:lnTo>
                    <a:lnTo>
                      <a:pt x="1" y="20"/>
                    </a:lnTo>
                    <a:lnTo>
                      <a:pt x="0" y="22"/>
                    </a:lnTo>
                    <a:lnTo>
                      <a:pt x="0" y="24"/>
                    </a:lnTo>
                    <a:lnTo>
                      <a:pt x="0" y="26"/>
                    </a:lnTo>
                    <a:lnTo>
                      <a:pt x="0" y="29"/>
                    </a:lnTo>
                    <a:lnTo>
                      <a:pt x="0" y="31"/>
                    </a:lnTo>
                    <a:lnTo>
                      <a:pt x="1" y="33"/>
                    </a:lnTo>
                    <a:lnTo>
                      <a:pt x="1" y="35"/>
                    </a:lnTo>
                    <a:lnTo>
                      <a:pt x="2" y="38"/>
                    </a:lnTo>
                    <a:lnTo>
                      <a:pt x="3" y="40"/>
                    </a:lnTo>
                    <a:lnTo>
                      <a:pt x="4" y="42"/>
                    </a:lnTo>
                    <a:lnTo>
                      <a:pt x="6" y="43"/>
                    </a:lnTo>
                    <a:lnTo>
                      <a:pt x="7" y="45"/>
                    </a:lnTo>
                    <a:lnTo>
                      <a:pt x="9" y="47"/>
                    </a:lnTo>
                    <a:lnTo>
                      <a:pt x="11" y="48"/>
                    </a:lnTo>
                    <a:lnTo>
                      <a:pt x="13" y="49"/>
                    </a:lnTo>
                    <a:lnTo>
                      <a:pt x="15" y="50"/>
                    </a:lnTo>
                    <a:lnTo>
                      <a:pt x="17" y="51"/>
                    </a:lnTo>
                    <a:lnTo>
                      <a:pt x="19" y="52"/>
                    </a:lnTo>
                    <a:lnTo>
                      <a:pt x="21" y="52"/>
                    </a:lnTo>
                    <a:lnTo>
                      <a:pt x="23" y="53"/>
                    </a:lnTo>
                    <a:lnTo>
                      <a:pt x="25" y="53"/>
                    </a:lnTo>
                    <a:lnTo>
                      <a:pt x="28" y="53"/>
                    </a:lnTo>
                    <a:lnTo>
                      <a:pt x="30" y="52"/>
                    </a:lnTo>
                    <a:lnTo>
                      <a:pt x="32" y="52"/>
                    </a:lnTo>
                    <a:lnTo>
                      <a:pt x="34" y="51"/>
                    </a:lnTo>
                    <a:lnTo>
                      <a:pt x="36" y="50"/>
                    </a:lnTo>
                    <a:lnTo>
                      <a:pt x="38" y="49"/>
                    </a:lnTo>
                    <a:lnTo>
                      <a:pt x="40" y="48"/>
                    </a:lnTo>
                    <a:lnTo>
                      <a:pt x="42" y="47"/>
                    </a:lnTo>
                    <a:lnTo>
                      <a:pt x="43" y="45"/>
                    </a:lnTo>
                    <a:lnTo>
                      <a:pt x="45" y="43"/>
                    </a:lnTo>
                    <a:lnTo>
                      <a:pt x="46" y="42"/>
                    </a:lnTo>
                    <a:lnTo>
                      <a:pt x="48" y="40"/>
                    </a:lnTo>
                    <a:lnTo>
                      <a:pt x="49" y="38"/>
                    </a:lnTo>
                    <a:lnTo>
                      <a:pt x="49" y="35"/>
                    </a:lnTo>
                    <a:lnTo>
                      <a:pt x="50" y="33"/>
                    </a:lnTo>
                    <a:lnTo>
                      <a:pt x="51" y="31"/>
                    </a:lnTo>
                    <a:lnTo>
                      <a:pt x="51" y="29"/>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01" name="Freeform 3489"/>
              <p:cNvSpPr>
                <a:spLocks/>
              </p:cNvSpPr>
              <p:nvPr/>
            </p:nvSpPr>
            <p:spPr bwMode="auto">
              <a:xfrm>
                <a:off x="4177" y="2351"/>
                <a:ext cx="3" cy="7"/>
              </a:xfrm>
              <a:custGeom>
                <a:avLst/>
                <a:gdLst/>
                <a:ahLst/>
                <a:cxnLst>
                  <a:cxn ang="0">
                    <a:pos x="0" y="0"/>
                  </a:cxn>
                  <a:cxn ang="0">
                    <a:pos x="2" y="3"/>
                  </a:cxn>
                  <a:cxn ang="0">
                    <a:pos x="3" y="4"/>
                  </a:cxn>
                  <a:cxn ang="0">
                    <a:pos x="3" y="7"/>
                  </a:cxn>
                </a:cxnLst>
                <a:rect l="0" t="0" r="r" b="b"/>
                <a:pathLst>
                  <a:path w="3" h="7">
                    <a:moveTo>
                      <a:pt x="0" y="0"/>
                    </a:moveTo>
                    <a:lnTo>
                      <a:pt x="2" y="3"/>
                    </a:lnTo>
                    <a:lnTo>
                      <a:pt x="3" y="4"/>
                    </a:lnTo>
                    <a:lnTo>
                      <a:pt x="3"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00" name="Freeform 3488"/>
              <p:cNvSpPr>
                <a:spLocks/>
              </p:cNvSpPr>
              <p:nvPr/>
            </p:nvSpPr>
            <p:spPr bwMode="auto">
              <a:xfrm>
                <a:off x="4167" y="2359"/>
                <a:ext cx="25" cy="3"/>
              </a:xfrm>
              <a:custGeom>
                <a:avLst/>
                <a:gdLst/>
                <a:ahLst/>
                <a:cxnLst>
                  <a:cxn ang="0">
                    <a:pos x="0" y="3"/>
                  </a:cxn>
                  <a:cxn ang="0">
                    <a:pos x="25" y="1"/>
                  </a:cxn>
                  <a:cxn ang="0">
                    <a:pos x="23" y="0"/>
                  </a:cxn>
                  <a:cxn ang="0">
                    <a:pos x="21" y="1"/>
                  </a:cxn>
                </a:cxnLst>
                <a:rect l="0" t="0" r="r" b="b"/>
                <a:pathLst>
                  <a:path w="25" h="3">
                    <a:moveTo>
                      <a:pt x="0" y="3"/>
                    </a:moveTo>
                    <a:lnTo>
                      <a:pt x="25" y="1"/>
                    </a:lnTo>
                    <a:lnTo>
                      <a:pt x="23" y="0"/>
                    </a:lnTo>
                    <a:lnTo>
                      <a:pt x="21"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99" name="Line 3487"/>
              <p:cNvSpPr>
                <a:spLocks noChangeShapeType="1"/>
              </p:cNvSpPr>
              <p:nvPr/>
            </p:nvSpPr>
            <p:spPr bwMode="auto">
              <a:xfrm>
                <a:off x="4182" y="2361"/>
                <a:ext cx="1" cy="1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98" name="Line 3486"/>
              <p:cNvSpPr>
                <a:spLocks noChangeShapeType="1"/>
              </p:cNvSpPr>
              <p:nvPr/>
            </p:nvSpPr>
            <p:spPr bwMode="auto">
              <a:xfrm>
                <a:off x="4176" y="2362"/>
                <a:ext cx="1" cy="1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97" name="Freeform 3485"/>
              <p:cNvSpPr>
                <a:spLocks/>
              </p:cNvSpPr>
              <p:nvPr/>
            </p:nvSpPr>
            <p:spPr bwMode="auto">
              <a:xfrm>
                <a:off x="4165" y="2368"/>
                <a:ext cx="7" cy="13"/>
              </a:xfrm>
              <a:custGeom>
                <a:avLst/>
                <a:gdLst/>
                <a:ahLst/>
                <a:cxnLst>
                  <a:cxn ang="0">
                    <a:pos x="7" y="0"/>
                  </a:cxn>
                  <a:cxn ang="0">
                    <a:pos x="6" y="2"/>
                  </a:cxn>
                  <a:cxn ang="0">
                    <a:pos x="3" y="8"/>
                  </a:cxn>
                  <a:cxn ang="0">
                    <a:pos x="0" y="13"/>
                  </a:cxn>
                </a:cxnLst>
                <a:rect l="0" t="0" r="r" b="b"/>
                <a:pathLst>
                  <a:path w="7" h="13">
                    <a:moveTo>
                      <a:pt x="7" y="0"/>
                    </a:moveTo>
                    <a:lnTo>
                      <a:pt x="6" y="2"/>
                    </a:lnTo>
                    <a:lnTo>
                      <a:pt x="3" y="8"/>
                    </a:lnTo>
                    <a:lnTo>
                      <a:pt x="0" y="1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96" name="Freeform 3484"/>
              <p:cNvSpPr>
                <a:spLocks/>
              </p:cNvSpPr>
              <p:nvPr/>
            </p:nvSpPr>
            <p:spPr bwMode="auto">
              <a:xfrm>
                <a:off x="4185" y="2368"/>
                <a:ext cx="6" cy="9"/>
              </a:xfrm>
              <a:custGeom>
                <a:avLst/>
                <a:gdLst/>
                <a:ahLst/>
                <a:cxnLst>
                  <a:cxn ang="0">
                    <a:pos x="0" y="0"/>
                  </a:cxn>
                  <a:cxn ang="0">
                    <a:pos x="5" y="6"/>
                  </a:cxn>
                  <a:cxn ang="0">
                    <a:pos x="6" y="7"/>
                  </a:cxn>
                  <a:cxn ang="0">
                    <a:pos x="6" y="9"/>
                  </a:cxn>
                </a:cxnLst>
                <a:rect l="0" t="0" r="r" b="b"/>
                <a:pathLst>
                  <a:path w="6" h="9">
                    <a:moveTo>
                      <a:pt x="0" y="0"/>
                    </a:moveTo>
                    <a:lnTo>
                      <a:pt x="5" y="6"/>
                    </a:lnTo>
                    <a:lnTo>
                      <a:pt x="6" y="7"/>
                    </a:lnTo>
                    <a:lnTo>
                      <a:pt x="6" y="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95" name="Freeform 3483"/>
              <p:cNvSpPr>
                <a:spLocks/>
              </p:cNvSpPr>
              <p:nvPr/>
            </p:nvSpPr>
            <p:spPr bwMode="auto">
              <a:xfrm>
                <a:off x="4166" y="2377"/>
                <a:ext cx="20" cy="27"/>
              </a:xfrm>
              <a:custGeom>
                <a:avLst/>
                <a:gdLst/>
                <a:ahLst/>
                <a:cxnLst>
                  <a:cxn ang="0">
                    <a:pos x="6" y="3"/>
                  </a:cxn>
                  <a:cxn ang="0">
                    <a:pos x="20" y="1"/>
                  </a:cxn>
                  <a:cxn ang="0">
                    <a:pos x="19" y="0"/>
                  </a:cxn>
                  <a:cxn ang="0">
                    <a:pos x="18" y="4"/>
                  </a:cxn>
                  <a:cxn ang="0">
                    <a:pos x="16" y="9"/>
                  </a:cxn>
                  <a:cxn ang="0">
                    <a:pos x="13" y="12"/>
                  </a:cxn>
                  <a:cxn ang="0">
                    <a:pos x="11" y="16"/>
                  </a:cxn>
                  <a:cxn ang="0">
                    <a:pos x="8" y="20"/>
                  </a:cxn>
                  <a:cxn ang="0">
                    <a:pos x="5" y="23"/>
                  </a:cxn>
                  <a:cxn ang="0">
                    <a:pos x="2" y="25"/>
                  </a:cxn>
                  <a:cxn ang="0">
                    <a:pos x="0" y="27"/>
                  </a:cxn>
                </a:cxnLst>
                <a:rect l="0" t="0" r="r" b="b"/>
                <a:pathLst>
                  <a:path w="20" h="27">
                    <a:moveTo>
                      <a:pt x="6" y="3"/>
                    </a:moveTo>
                    <a:lnTo>
                      <a:pt x="20" y="1"/>
                    </a:lnTo>
                    <a:lnTo>
                      <a:pt x="19" y="0"/>
                    </a:lnTo>
                    <a:lnTo>
                      <a:pt x="18" y="4"/>
                    </a:lnTo>
                    <a:lnTo>
                      <a:pt x="16" y="9"/>
                    </a:lnTo>
                    <a:lnTo>
                      <a:pt x="13" y="12"/>
                    </a:lnTo>
                    <a:lnTo>
                      <a:pt x="11" y="16"/>
                    </a:lnTo>
                    <a:lnTo>
                      <a:pt x="8" y="20"/>
                    </a:lnTo>
                    <a:lnTo>
                      <a:pt x="5" y="23"/>
                    </a:lnTo>
                    <a:lnTo>
                      <a:pt x="2" y="25"/>
                    </a:lnTo>
                    <a:lnTo>
                      <a:pt x="0" y="2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94" name="Freeform 3482"/>
              <p:cNvSpPr>
                <a:spLocks/>
              </p:cNvSpPr>
              <p:nvPr/>
            </p:nvSpPr>
            <p:spPr bwMode="auto">
              <a:xfrm>
                <a:off x="4173" y="2384"/>
                <a:ext cx="19" cy="18"/>
              </a:xfrm>
              <a:custGeom>
                <a:avLst/>
                <a:gdLst/>
                <a:ahLst/>
                <a:cxnLst>
                  <a:cxn ang="0">
                    <a:pos x="0" y="0"/>
                  </a:cxn>
                  <a:cxn ang="0">
                    <a:pos x="1" y="0"/>
                  </a:cxn>
                  <a:cxn ang="0">
                    <a:pos x="14" y="18"/>
                  </a:cxn>
                  <a:cxn ang="0">
                    <a:pos x="19" y="18"/>
                  </a:cxn>
                  <a:cxn ang="0">
                    <a:pos x="14" y="17"/>
                  </a:cxn>
                  <a:cxn ang="0">
                    <a:pos x="12" y="15"/>
                  </a:cxn>
                </a:cxnLst>
                <a:rect l="0" t="0" r="r" b="b"/>
                <a:pathLst>
                  <a:path w="19" h="18">
                    <a:moveTo>
                      <a:pt x="0" y="0"/>
                    </a:moveTo>
                    <a:lnTo>
                      <a:pt x="1" y="0"/>
                    </a:lnTo>
                    <a:lnTo>
                      <a:pt x="14" y="18"/>
                    </a:lnTo>
                    <a:lnTo>
                      <a:pt x="19" y="18"/>
                    </a:lnTo>
                    <a:lnTo>
                      <a:pt x="14" y="17"/>
                    </a:lnTo>
                    <a:lnTo>
                      <a:pt x="12" y="1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93" name="Line 3481"/>
              <p:cNvSpPr>
                <a:spLocks noChangeShapeType="1"/>
              </p:cNvSpPr>
              <p:nvPr/>
            </p:nvSpPr>
            <p:spPr bwMode="auto">
              <a:xfrm flipV="1">
                <a:off x="4200" y="2356"/>
                <a:ext cx="16"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92" name="Freeform 3480"/>
              <p:cNvSpPr>
                <a:spLocks/>
              </p:cNvSpPr>
              <p:nvPr/>
            </p:nvSpPr>
            <p:spPr bwMode="auto">
              <a:xfrm>
                <a:off x="4209" y="2358"/>
                <a:ext cx="2" cy="21"/>
              </a:xfrm>
              <a:custGeom>
                <a:avLst/>
                <a:gdLst/>
                <a:ahLst/>
                <a:cxnLst>
                  <a:cxn ang="0">
                    <a:pos x="1" y="0"/>
                  </a:cxn>
                  <a:cxn ang="0">
                    <a:pos x="0" y="19"/>
                  </a:cxn>
                  <a:cxn ang="0">
                    <a:pos x="1" y="21"/>
                  </a:cxn>
                  <a:cxn ang="0">
                    <a:pos x="2" y="21"/>
                  </a:cxn>
                </a:cxnLst>
                <a:rect l="0" t="0" r="r" b="b"/>
                <a:pathLst>
                  <a:path w="2" h="21">
                    <a:moveTo>
                      <a:pt x="1" y="0"/>
                    </a:moveTo>
                    <a:lnTo>
                      <a:pt x="0" y="19"/>
                    </a:lnTo>
                    <a:lnTo>
                      <a:pt x="1" y="21"/>
                    </a:lnTo>
                    <a:lnTo>
                      <a:pt x="2" y="2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91" name="Freeform 3479"/>
              <p:cNvSpPr>
                <a:spLocks/>
              </p:cNvSpPr>
              <p:nvPr/>
            </p:nvSpPr>
            <p:spPr bwMode="auto">
              <a:xfrm>
                <a:off x="4203" y="2358"/>
                <a:ext cx="3" cy="26"/>
              </a:xfrm>
              <a:custGeom>
                <a:avLst/>
                <a:gdLst/>
                <a:ahLst/>
                <a:cxnLst>
                  <a:cxn ang="0">
                    <a:pos x="3" y="0"/>
                  </a:cxn>
                  <a:cxn ang="0">
                    <a:pos x="3" y="10"/>
                  </a:cxn>
                  <a:cxn ang="0">
                    <a:pos x="3" y="16"/>
                  </a:cxn>
                  <a:cxn ang="0">
                    <a:pos x="2" y="20"/>
                  </a:cxn>
                  <a:cxn ang="0">
                    <a:pos x="1" y="24"/>
                  </a:cxn>
                  <a:cxn ang="0">
                    <a:pos x="0" y="26"/>
                  </a:cxn>
                </a:cxnLst>
                <a:rect l="0" t="0" r="r" b="b"/>
                <a:pathLst>
                  <a:path w="3" h="26">
                    <a:moveTo>
                      <a:pt x="3" y="0"/>
                    </a:moveTo>
                    <a:lnTo>
                      <a:pt x="3" y="10"/>
                    </a:lnTo>
                    <a:lnTo>
                      <a:pt x="3" y="16"/>
                    </a:lnTo>
                    <a:lnTo>
                      <a:pt x="2" y="20"/>
                    </a:lnTo>
                    <a:lnTo>
                      <a:pt x="1" y="24"/>
                    </a:lnTo>
                    <a:lnTo>
                      <a:pt x="0"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90" name="Line 3478"/>
              <p:cNvSpPr>
                <a:spLocks noChangeShapeType="1"/>
              </p:cNvSpPr>
              <p:nvPr/>
            </p:nvSpPr>
            <p:spPr bwMode="auto">
              <a:xfrm flipH="1">
                <a:off x="4205" y="2386"/>
                <a:ext cx="5"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89" name="Freeform 3477"/>
              <p:cNvSpPr>
                <a:spLocks/>
              </p:cNvSpPr>
              <p:nvPr/>
            </p:nvSpPr>
            <p:spPr bwMode="auto">
              <a:xfrm>
                <a:off x="4202" y="2364"/>
                <a:ext cx="12" cy="35"/>
              </a:xfrm>
              <a:custGeom>
                <a:avLst/>
                <a:gdLst/>
                <a:ahLst/>
                <a:cxnLst>
                  <a:cxn ang="0">
                    <a:pos x="0" y="1"/>
                  </a:cxn>
                  <a:cxn ang="0">
                    <a:pos x="0" y="4"/>
                  </a:cxn>
                  <a:cxn ang="0">
                    <a:pos x="0" y="19"/>
                  </a:cxn>
                  <a:cxn ang="0">
                    <a:pos x="0" y="23"/>
                  </a:cxn>
                  <a:cxn ang="0">
                    <a:pos x="0" y="35"/>
                  </a:cxn>
                  <a:cxn ang="0">
                    <a:pos x="0" y="31"/>
                  </a:cxn>
                  <a:cxn ang="0">
                    <a:pos x="9" y="30"/>
                  </a:cxn>
                  <a:cxn ang="0">
                    <a:pos x="10" y="31"/>
                  </a:cxn>
                  <a:cxn ang="0">
                    <a:pos x="11" y="20"/>
                  </a:cxn>
                  <a:cxn ang="0">
                    <a:pos x="12" y="0"/>
                  </a:cxn>
                  <a:cxn ang="0">
                    <a:pos x="12" y="1"/>
                  </a:cxn>
                  <a:cxn ang="0">
                    <a:pos x="0" y="4"/>
                  </a:cxn>
                </a:cxnLst>
                <a:rect l="0" t="0" r="r" b="b"/>
                <a:pathLst>
                  <a:path w="12" h="35">
                    <a:moveTo>
                      <a:pt x="0" y="1"/>
                    </a:moveTo>
                    <a:lnTo>
                      <a:pt x="0" y="4"/>
                    </a:lnTo>
                    <a:lnTo>
                      <a:pt x="0" y="19"/>
                    </a:lnTo>
                    <a:lnTo>
                      <a:pt x="0" y="23"/>
                    </a:lnTo>
                    <a:lnTo>
                      <a:pt x="0" y="35"/>
                    </a:lnTo>
                    <a:lnTo>
                      <a:pt x="0" y="31"/>
                    </a:lnTo>
                    <a:lnTo>
                      <a:pt x="9" y="30"/>
                    </a:lnTo>
                    <a:lnTo>
                      <a:pt x="10" y="31"/>
                    </a:lnTo>
                    <a:lnTo>
                      <a:pt x="11" y="20"/>
                    </a:lnTo>
                    <a:lnTo>
                      <a:pt x="12" y="0"/>
                    </a:lnTo>
                    <a:lnTo>
                      <a:pt x="12" y="1"/>
                    </a:lnTo>
                    <a:lnTo>
                      <a:pt x="0"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88" name="Freeform 3476"/>
              <p:cNvSpPr>
                <a:spLocks/>
              </p:cNvSpPr>
              <p:nvPr/>
            </p:nvSpPr>
            <p:spPr bwMode="auto">
              <a:xfrm>
                <a:off x="4217" y="2359"/>
                <a:ext cx="13" cy="38"/>
              </a:xfrm>
              <a:custGeom>
                <a:avLst/>
                <a:gdLst/>
                <a:ahLst/>
                <a:cxnLst>
                  <a:cxn ang="0">
                    <a:pos x="0" y="3"/>
                  </a:cxn>
                  <a:cxn ang="0">
                    <a:pos x="10" y="1"/>
                  </a:cxn>
                  <a:cxn ang="0">
                    <a:pos x="9" y="0"/>
                  </a:cxn>
                  <a:cxn ang="0">
                    <a:pos x="7" y="16"/>
                  </a:cxn>
                  <a:cxn ang="0">
                    <a:pos x="8" y="16"/>
                  </a:cxn>
                  <a:cxn ang="0">
                    <a:pos x="0" y="17"/>
                  </a:cxn>
                  <a:cxn ang="0">
                    <a:pos x="0" y="14"/>
                  </a:cxn>
                  <a:cxn ang="0">
                    <a:pos x="0" y="18"/>
                  </a:cxn>
                  <a:cxn ang="0">
                    <a:pos x="0" y="30"/>
                  </a:cxn>
                  <a:cxn ang="0">
                    <a:pos x="0" y="33"/>
                  </a:cxn>
                  <a:cxn ang="0">
                    <a:pos x="1" y="35"/>
                  </a:cxn>
                  <a:cxn ang="0">
                    <a:pos x="1" y="36"/>
                  </a:cxn>
                  <a:cxn ang="0">
                    <a:pos x="2" y="37"/>
                  </a:cxn>
                  <a:cxn ang="0">
                    <a:pos x="3" y="38"/>
                  </a:cxn>
                  <a:cxn ang="0">
                    <a:pos x="5" y="38"/>
                  </a:cxn>
                  <a:cxn ang="0">
                    <a:pos x="7" y="38"/>
                  </a:cxn>
                  <a:cxn ang="0">
                    <a:pos x="11" y="38"/>
                  </a:cxn>
                  <a:cxn ang="0">
                    <a:pos x="12" y="37"/>
                  </a:cxn>
                  <a:cxn ang="0">
                    <a:pos x="13" y="37"/>
                  </a:cxn>
                  <a:cxn ang="0">
                    <a:pos x="12" y="28"/>
                  </a:cxn>
                  <a:cxn ang="0">
                    <a:pos x="12" y="37"/>
                  </a:cxn>
                </a:cxnLst>
                <a:rect l="0" t="0" r="r" b="b"/>
                <a:pathLst>
                  <a:path w="13" h="38">
                    <a:moveTo>
                      <a:pt x="0" y="3"/>
                    </a:moveTo>
                    <a:lnTo>
                      <a:pt x="10" y="1"/>
                    </a:lnTo>
                    <a:lnTo>
                      <a:pt x="9" y="0"/>
                    </a:lnTo>
                    <a:lnTo>
                      <a:pt x="7" y="16"/>
                    </a:lnTo>
                    <a:lnTo>
                      <a:pt x="8" y="16"/>
                    </a:lnTo>
                    <a:lnTo>
                      <a:pt x="0" y="17"/>
                    </a:lnTo>
                    <a:lnTo>
                      <a:pt x="0" y="14"/>
                    </a:lnTo>
                    <a:lnTo>
                      <a:pt x="0" y="18"/>
                    </a:lnTo>
                    <a:lnTo>
                      <a:pt x="0" y="30"/>
                    </a:lnTo>
                    <a:lnTo>
                      <a:pt x="0" y="33"/>
                    </a:lnTo>
                    <a:lnTo>
                      <a:pt x="1" y="35"/>
                    </a:lnTo>
                    <a:lnTo>
                      <a:pt x="1" y="36"/>
                    </a:lnTo>
                    <a:lnTo>
                      <a:pt x="2" y="37"/>
                    </a:lnTo>
                    <a:lnTo>
                      <a:pt x="3" y="38"/>
                    </a:lnTo>
                    <a:lnTo>
                      <a:pt x="5" y="38"/>
                    </a:lnTo>
                    <a:lnTo>
                      <a:pt x="7" y="38"/>
                    </a:lnTo>
                    <a:lnTo>
                      <a:pt x="11" y="38"/>
                    </a:lnTo>
                    <a:lnTo>
                      <a:pt x="12" y="37"/>
                    </a:lnTo>
                    <a:lnTo>
                      <a:pt x="13" y="37"/>
                    </a:lnTo>
                    <a:lnTo>
                      <a:pt x="12" y="28"/>
                    </a:lnTo>
                    <a:lnTo>
                      <a:pt x="12" y="3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87" name="Freeform 3475"/>
              <p:cNvSpPr>
                <a:spLocks/>
              </p:cNvSpPr>
              <p:nvPr/>
            </p:nvSpPr>
            <p:spPr bwMode="auto">
              <a:xfrm>
                <a:off x="4239" y="2363"/>
                <a:ext cx="21" cy="28"/>
              </a:xfrm>
              <a:custGeom>
                <a:avLst/>
                <a:gdLst/>
                <a:ahLst/>
                <a:cxnLst>
                  <a:cxn ang="0">
                    <a:pos x="0" y="0"/>
                  </a:cxn>
                  <a:cxn ang="0">
                    <a:pos x="1" y="3"/>
                  </a:cxn>
                  <a:cxn ang="0">
                    <a:pos x="2" y="9"/>
                  </a:cxn>
                  <a:cxn ang="0">
                    <a:pos x="2" y="18"/>
                  </a:cxn>
                  <a:cxn ang="0">
                    <a:pos x="2" y="19"/>
                  </a:cxn>
                  <a:cxn ang="0">
                    <a:pos x="2" y="28"/>
                  </a:cxn>
                  <a:cxn ang="0">
                    <a:pos x="2" y="24"/>
                  </a:cxn>
                  <a:cxn ang="0">
                    <a:pos x="21" y="21"/>
                  </a:cxn>
                  <a:cxn ang="0">
                    <a:pos x="19" y="21"/>
                  </a:cxn>
                  <a:cxn ang="0">
                    <a:pos x="21" y="0"/>
                  </a:cxn>
                  <a:cxn ang="0">
                    <a:pos x="21" y="1"/>
                  </a:cxn>
                  <a:cxn ang="0">
                    <a:pos x="1" y="4"/>
                  </a:cxn>
                </a:cxnLst>
                <a:rect l="0" t="0" r="r" b="b"/>
                <a:pathLst>
                  <a:path w="21" h="28">
                    <a:moveTo>
                      <a:pt x="0" y="0"/>
                    </a:moveTo>
                    <a:lnTo>
                      <a:pt x="1" y="3"/>
                    </a:lnTo>
                    <a:lnTo>
                      <a:pt x="2" y="9"/>
                    </a:lnTo>
                    <a:lnTo>
                      <a:pt x="2" y="18"/>
                    </a:lnTo>
                    <a:lnTo>
                      <a:pt x="2" y="19"/>
                    </a:lnTo>
                    <a:lnTo>
                      <a:pt x="2" y="28"/>
                    </a:lnTo>
                    <a:lnTo>
                      <a:pt x="2" y="24"/>
                    </a:lnTo>
                    <a:lnTo>
                      <a:pt x="21" y="21"/>
                    </a:lnTo>
                    <a:lnTo>
                      <a:pt x="19" y="21"/>
                    </a:lnTo>
                    <a:lnTo>
                      <a:pt x="21" y="0"/>
                    </a:lnTo>
                    <a:lnTo>
                      <a:pt x="21" y="1"/>
                    </a:lnTo>
                    <a:lnTo>
                      <a:pt x="1"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86" name="Line 3474"/>
              <p:cNvSpPr>
                <a:spLocks noChangeShapeType="1"/>
              </p:cNvSpPr>
              <p:nvPr/>
            </p:nvSpPr>
            <p:spPr bwMode="auto">
              <a:xfrm flipV="1">
                <a:off x="4244" y="2374"/>
                <a:ext cx="1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85" name="Freeform 3473"/>
              <p:cNvSpPr>
                <a:spLocks/>
              </p:cNvSpPr>
              <p:nvPr/>
            </p:nvSpPr>
            <p:spPr bwMode="auto">
              <a:xfrm>
                <a:off x="4249" y="2352"/>
                <a:ext cx="16" cy="50"/>
              </a:xfrm>
              <a:custGeom>
                <a:avLst/>
                <a:gdLst/>
                <a:ahLst/>
                <a:cxnLst>
                  <a:cxn ang="0">
                    <a:pos x="0" y="0"/>
                  </a:cxn>
                  <a:cxn ang="0">
                    <a:pos x="1" y="2"/>
                  </a:cxn>
                  <a:cxn ang="0">
                    <a:pos x="1" y="2"/>
                  </a:cxn>
                  <a:cxn ang="0">
                    <a:pos x="1" y="12"/>
                  </a:cxn>
                  <a:cxn ang="0">
                    <a:pos x="0" y="32"/>
                  </a:cxn>
                  <a:cxn ang="0">
                    <a:pos x="0" y="40"/>
                  </a:cxn>
                  <a:cxn ang="0">
                    <a:pos x="1" y="44"/>
                  </a:cxn>
                  <a:cxn ang="0">
                    <a:pos x="2" y="47"/>
                  </a:cxn>
                  <a:cxn ang="0">
                    <a:pos x="3" y="49"/>
                  </a:cxn>
                  <a:cxn ang="0">
                    <a:pos x="4" y="49"/>
                  </a:cxn>
                  <a:cxn ang="0">
                    <a:pos x="7" y="50"/>
                  </a:cxn>
                  <a:cxn ang="0">
                    <a:pos x="14" y="49"/>
                  </a:cxn>
                  <a:cxn ang="0">
                    <a:pos x="16" y="49"/>
                  </a:cxn>
                  <a:cxn ang="0">
                    <a:pos x="16" y="48"/>
                  </a:cxn>
                  <a:cxn ang="0">
                    <a:pos x="15" y="38"/>
                  </a:cxn>
                  <a:cxn ang="0">
                    <a:pos x="16" y="48"/>
                  </a:cxn>
                </a:cxnLst>
                <a:rect l="0" t="0" r="r" b="b"/>
                <a:pathLst>
                  <a:path w="16" h="50">
                    <a:moveTo>
                      <a:pt x="0" y="0"/>
                    </a:moveTo>
                    <a:lnTo>
                      <a:pt x="1" y="2"/>
                    </a:lnTo>
                    <a:lnTo>
                      <a:pt x="1" y="12"/>
                    </a:lnTo>
                    <a:lnTo>
                      <a:pt x="0" y="32"/>
                    </a:lnTo>
                    <a:lnTo>
                      <a:pt x="0" y="40"/>
                    </a:lnTo>
                    <a:lnTo>
                      <a:pt x="1" y="44"/>
                    </a:lnTo>
                    <a:lnTo>
                      <a:pt x="2" y="47"/>
                    </a:lnTo>
                    <a:lnTo>
                      <a:pt x="3" y="49"/>
                    </a:lnTo>
                    <a:lnTo>
                      <a:pt x="4" y="49"/>
                    </a:lnTo>
                    <a:lnTo>
                      <a:pt x="7" y="50"/>
                    </a:lnTo>
                    <a:lnTo>
                      <a:pt x="14" y="49"/>
                    </a:lnTo>
                    <a:lnTo>
                      <a:pt x="16" y="49"/>
                    </a:lnTo>
                    <a:lnTo>
                      <a:pt x="16" y="48"/>
                    </a:lnTo>
                    <a:lnTo>
                      <a:pt x="15" y="38"/>
                    </a:lnTo>
                    <a:lnTo>
                      <a:pt x="16" y="4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84" name="Freeform 3472"/>
              <p:cNvSpPr>
                <a:spLocks/>
              </p:cNvSpPr>
              <p:nvPr/>
            </p:nvSpPr>
            <p:spPr bwMode="auto">
              <a:xfrm>
                <a:off x="4288" y="2352"/>
                <a:ext cx="2" cy="8"/>
              </a:xfrm>
              <a:custGeom>
                <a:avLst/>
                <a:gdLst/>
                <a:ahLst/>
                <a:cxnLst>
                  <a:cxn ang="0">
                    <a:pos x="0" y="0"/>
                  </a:cxn>
                  <a:cxn ang="0">
                    <a:pos x="1" y="3"/>
                  </a:cxn>
                  <a:cxn ang="0">
                    <a:pos x="2" y="6"/>
                  </a:cxn>
                  <a:cxn ang="0">
                    <a:pos x="2" y="8"/>
                  </a:cxn>
                </a:cxnLst>
                <a:rect l="0" t="0" r="r" b="b"/>
                <a:pathLst>
                  <a:path w="2" h="8">
                    <a:moveTo>
                      <a:pt x="0" y="0"/>
                    </a:moveTo>
                    <a:lnTo>
                      <a:pt x="1" y="3"/>
                    </a:lnTo>
                    <a:lnTo>
                      <a:pt x="2" y="6"/>
                    </a:lnTo>
                    <a:lnTo>
                      <a:pt x="2"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83" name="Freeform 3471"/>
              <p:cNvSpPr>
                <a:spLocks/>
              </p:cNvSpPr>
              <p:nvPr/>
            </p:nvSpPr>
            <p:spPr bwMode="auto">
              <a:xfrm>
                <a:off x="4277" y="2359"/>
                <a:ext cx="2" cy="11"/>
              </a:xfrm>
              <a:custGeom>
                <a:avLst/>
                <a:gdLst/>
                <a:ahLst/>
                <a:cxnLst>
                  <a:cxn ang="0">
                    <a:pos x="2" y="0"/>
                  </a:cxn>
                  <a:cxn ang="0">
                    <a:pos x="2" y="4"/>
                  </a:cxn>
                  <a:cxn ang="0">
                    <a:pos x="1" y="7"/>
                  </a:cxn>
                  <a:cxn ang="0">
                    <a:pos x="1" y="9"/>
                  </a:cxn>
                  <a:cxn ang="0">
                    <a:pos x="0" y="11"/>
                  </a:cxn>
                </a:cxnLst>
                <a:rect l="0" t="0" r="r" b="b"/>
                <a:pathLst>
                  <a:path w="2" h="11">
                    <a:moveTo>
                      <a:pt x="2" y="0"/>
                    </a:moveTo>
                    <a:lnTo>
                      <a:pt x="2" y="4"/>
                    </a:lnTo>
                    <a:lnTo>
                      <a:pt x="1" y="7"/>
                    </a:lnTo>
                    <a:lnTo>
                      <a:pt x="1" y="9"/>
                    </a:lnTo>
                    <a:lnTo>
                      <a:pt x="0" y="1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82" name="Freeform 3470"/>
              <p:cNvSpPr>
                <a:spLocks/>
              </p:cNvSpPr>
              <p:nvPr/>
            </p:nvSpPr>
            <p:spPr bwMode="auto">
              <a:xfrm>
                <a:off x="4279" y="2360"/>
                <a:ext cx="23" cy="7"/>
              </a:xfrm>
              <a:custGeom>
                <a:avLst/>
                <a:gdLst/>
                <a:ahLst/>
                <a:cxnLst>
                  <a:cxn ang="0">
                    <a:pos x="0" y="4"/>
                  </a:cxn>
                  <a:cxn ang="0">
                    <a:pos x="23" y="1"/>
                  </a:cxn>
                  <a:cxn ang="0">
                    <a:pos x="22" y="0"/>
                  </a:cxn>
                  <a:cxn ang="0">
                    <a:pos x="20" y="7"/>
                  </a:cxn>
                </a:cxnLst>
                <a:rect l="0" t="0" r="r" b="b"/>
                <a:pathLst>
                  <a:path w="23" h="7">
                    <a:moveTo>
                      <a:pt x="0" y="4"/>
                    </a:moveTo>
                    <a:lnTo>
                      <a:pt x="23" y="1"/>
                    </a:lnTo>
                    <a:lnTo>
                      <a:pt x="22" y="0"/>
                    </a:lnTo>
                    <a:lnTo>
                      <a:pt x="20"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81" name="Freeform 3469"/>
              <p:cNvSpPr>
                <a:spLocks/>
              </p:cNvSpPr>
              <p:nvPr/>
            </p:nvSpPr>
            <p:spPr bwMode="auto">
              <a:xfrm>
                <a:off x="4281" y="2369"/>
                <a:ext cx="16" cy="3"/>
              </a:xfrm>
              <a:custGeom>
                <a:avLst/>
                <a:gdLst/>
                <a:ahLst/>
                <a:cxnLst>
                  <a:cxn ang="0">
                    <a:pos x="0" y="3"/>
                  </a:cxn>
                  <a:cxn ang="0">
                    <a:pos x="16" y="0"/>
                  </a:cxn>
                  <a:cxn ang="0">
                    <a:pos x="15" y="0"/>
                  </a:cxn>
                  <a:cxn ang="0">
                    <a:pos x="13" y="1"/>
                  </a:cxn>
                </a:cxnLst>
                <a:rect l="0" t="0" r="r" b="b"/>
                <a:pathLst>
                  <a:path w="16" h="3">
                    <a:moveTo>
                      <a:pt x="0" y="3"/>
                    </a:moveTo>
                    <a:lnTo>
                      <a:pt x="16" y="0"/>
                    </a:lnTo>
                    <a:lnTo>
                      <a:pt x="15" y="0"/>
                    </a:lnTo>
                    <a:lnTo>
                      <a:pt x="13"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80" name="Freeform 3468"/>
              <p:cNvSpPr>
                <a:spLocks/>
              </p:cNvSpPr>
              <p:nvPr/>
            </p:nvSpPr>
            <p:spPr bwMode="auto">
              <a:xfrm>
                <a:off x="4281" y="2372"/>
                <a:ext cx="16" cy="10"/>
              </a:xfrm>
              <a:custGeom>
                <a:avLst/>
                <a:gdLst/>
                <a:ahLst/>
                <a:cxnLst>
                  <a:cxn ang="0">
                    <a:pos x="7" y="0"/>
                  </a:cxn>
                  <a:cxn ang="0">
                    <a:pos x="7" y="2"/>
                  </a:cxn>
                  <a:cxn ang="0">
                    <a:pos x="1" y="10"/>
                  </a:cxn>
                  <a:cxn ang="0">
                    <a:pos x="0" y="10"/>
                  </a:cxn>
                  <a:cxn ang="0">
                    <a:pos x="16" y="7"/>
                  </a:cxn>
                </a:cxnLst>
                <a:rect l="0" t="0" r="r" b="b"/>
                <a:pathLst>
                  <a:path w="16" h="10">
                    <a:moveTo>
                      <a:pt x="7" y="0"/>
                    </a:moveTo>
                    <a:lnTo>
                      <a:pt x="7" y="2"/>
                    </a:lnTo>
                    <a:lnTo>
                      <a:pt x="1" y="10"/>
                    </a:lnTo>
                    <a:lnTo>
                      <a:pt x="0" y="10"/>
                    </a:lnTo>
                    <a:lnTo>
                      <a:pt x="16"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79" name="Freeform 3467"/>
              <p:cNvSpPr>
                <a:spLocks/>
              </p:cNvSpPr>
              <p:nvPr/>
            </p:nvSpPr>
            <p:spPr bwMode="auto">
              <a:xfrm>
                <a:off x="4292" y="2375"/>
                <a:ext cx="7" cy="8"/>
              </a:xfrm>
              <a:custGeom>
                <a:avLst/>
                <a:gdLst/>
                <a:ahLst/>
                <a:cxnLst>
                  <a:cxn ang="0">
                    <a:pos x="0" y="0"/>
                  </a:cxn>
                  <a:cxn ang="0">
                    <a:pos x="3" y="2"/>
                  </a:cxn>
                  <a:cxn ang="0">
                    <a:pos x="6" y="5"/>
                  </a:cxn>
                  <a:cxn ang="0">
                    <a:pos x="7" y="6"/>
                  </a:cxn>
                  <a:cxn ang="0">
                    <a:pos x="7" y="8"/>
                  </a:cxn>
                </a:cxnLst>
                <a:rect l="0" t="0" r="r" b="b"/>
                <a:pathLst>
                  <a:path w="7" h="8">
                    <a:moveTo>
                      <a:pt x="0" y="0"/>
                    </a:moveTo>
                    <a:lnTo>
                      <a:pt x="3" y="2"/>
                    </a:lnTo>
                    <a:lnTo>
                      <a:pt x="6" y="5"/>
                    </a:lnTo>
                    <a:lnTo>
                      <a:pt x="7" y="6"/>
                    </a:lnTo>
                    <a:lnTo>
                      <a:pt x="7"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78" name="Freeform 3466"/>
              <p:cNvSpPr>
                <a:spLocks/>
              </p:cNvSpPr>
              <p:nvPr/>
            </p:nvSpPr>
            <p:spPr bwMode="auto">
              <a:xfrm>
                <a:off x="4289" y="2383"/>
                <a:ext cx="1" cy="17"/>
              </a:xfrm>
              <a:custGeom>
                <a:avLst/>
                <a:gdLst/>
                <a:ahLst/>
                <a:cxnLst>
                  <a:cxn ang="0">
                    <a:pos x="0" y="0"/>
                  </a:cxn>
                  <a:cxn ang="0">
                    <a:pos x="0" y="2"/>
                  </a:cxn>
                  <a:cxn ang="0">
                    <a:pos x="0" y="17"/>
                  </a:cxn>
                </a:cxnLst>
                <a:rect l="0" t="0" r="r" b="b"/>
                <a:pathLst>
                  <a:path h="17">
                    <a:moveTo>
                      <a:pt x="0" y="0"/>
                    </a:moveTo>
                    <a:lnTo>
                      <a:pt x="0" y="2"/>
                    </a:lnTo>
                    <a:lnTo>
                      <a:pt x="0" y="1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77" name="Freeform 3465"/>
              <p:cNvSpPr>
                <a:spLocks/>
              </p:cNvSpPr>
              <p:nvPr/>
            </p:nvSpPr>
            <p:spPr bwMode="auto">
              <a:xfrm>
                <a:off x="4281" y="2389"/>
                <a:ext cx="16" cy="3"/>
              </a:xfrm>
              <a:custGeom>
                <a:avLst/>
                <a:gdLst/>
                <a:ahLst/>
                <a:cxnLst>
                  <a:cxn ang="0">
                    <a:pos x="0" y="3"/>
                  </a:cxn>
                  <a:cxn ang="0">
                    <a:pos x="16" y="0"/>
                  </a:cxn>
                  <a:cxn ang="0">
                    <a:pos x="15" y="0"/>
                  </a:cxn>
                  <a:cxn ang="0">
                    <a:pos x="13" y="1"/>
                  </a:cxn>
                </a:cxnLst>
                <a:rect l="0" t="0" r="r" b="b"/>
                <a:pathLst>
                  <a:path w="16" h="3">
                    <a:moveTo>
                      <a:pt x="0" y="3"/>
                    </a:moveTo>
                    <a:lnTo>
                      <a:pt x="16" y="0"/>
                    </a:lnTo>
                    <a:lnTo>
                      <a:pt x="15" y="0"/>
                    </a:lnTo>
                    <a:lnTo>
                      <a:pt x="13"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76" name="Freeform 3464"/>
              <p:cNvSpPr>
                <a:spLocks/>
              </p:cNvSpPr>
              <p:nvPr/>
            </p:nvSpPr>
            <p:spPr bwMode="auto">
              <a:xfrm>
                <a:off x="4276" y="2399"/>
                <a:ext cx="26" cy="2"/>
              </a:xfrm>
              <a:custGeom>
                <a:avLst/>
                <a:gdLst/>
                <a:ahLst/>
                <a:cxnLst>
                  <a:cxn ang="0">
                    <a:pos x="0" y="2"/>
                  </a:cxn>
                  <a:cxn ang="0">
                    <a:pos x="26" y="0"/>
                  </a:cxn>
                  <a:cxn ang="0">
                    <a:pos x="25" y="0"/>
                  </a:cxn>
                  <a:cxn ang="0">
                    <a:pos x="22" y="0"/>
                  </a:cxn>
                </a:cxnLst>
                <a:rect l="0" t="0" r="r" b="b"/>
                <a:pathLst>
                  <a:path w="26" h="2">
                    <a:moveTo>
                      <a:pt x="0" y="2"/>
                    </a:moveTo>
                    <a:lnTo>
                      <a:pt x="26" y="0"/>
                    </a:lnTo>
                    <a:lnTo>
                      <a:pt x="25" y="0"/>
                    </a:lnTo>
                    <a:lnTo>
                      <a:pt x="22"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75" name="Freeform 3463"/>
              <p:cNvSpPr>
                <a:spLocks/>
              </p:cNvSpPr>
              <p:nvPr/>
            </p:nvSpPr>
            <p:spPr bwMode="auto">
              <a:xfrm>
                <a:off x="4100" y="2440"/>
                <a:ext cx="17" cy="39"/>
              </a:xfrm>
              <a:custGeom>
                <a:avLst/>
                <a:gdLst/>
                <a:ahLst/>
                <a:cxnLst>
                  <a:cxn ang="0">
                    <a:pos x="6" y="0"/>
                  </a:cxn>
                  <a:cxn ang="0">
                    <a:pos x="2" y="2"/>
                  </a:cxn>
                  <a:cxn ang="0">
                    <a:pos x="1" y="5"/>
                  </a:cxn>
                  <a:cxn ang="0">
                    <a:pos x="1" y="9"/>
                  </a:cxn>
                  <a:cxn ang="0">
                    <a:pos x="2" y="13"/>
                  </a:cxn>
                  <a:cxn ang="0">
                    <a:pos x="4" y="15"/>
                  </a:cxn>
                  <a:cxn ang="0">
                    <a:pos x="10" y="17"/>
                  </a:cxn>
                  <a:cxn ang="0">
                    <a:pos x="13" y="18"/>
                  </a:cxn>
                  <a:cxn ang="0">
                    <a:pos x="16" y="22"/>
                  </a:cxn>
                  <a:cxn ang="0">
                    <a:pos x="17" y="26"/>
                  </a:cxn>
                  <a:cxn ang="0">
                    <a:pos x="17" y="31"/>
                  </a:cxn>
                  <a:cxn ang="0">
                    <a:pos x="16" y="35"/>
                  </a:cxn>
                  <a:cxn ang="0">
                    <a:pos x="15" y="37"/>
                  </a:cxn>
                  <a:cxn ang="0">
                    <a:pos x="11" y="39"/>
                  </a:cxn>
                  <a:cxn ang="0">
                    <a:pos x="6" y="39"/>
                  </a:cxn>
                  <a:cxn ang="0">
                    <a:pos x="2" y="37"/>
                  </a:cxn>
                  <a:cxn ang="0">
                    <a:pos x="1" y="35"/>
                  </a:cxn>
                  <a:cxn ang="0">
                    <a:pos x="0" y="31"/>
                  </a:cxn>
                  <a:cxn ang="0">
                    <a:pos x="0" y="26"/>
                  </a:cxn>
                  <a:cxn ang="0">
                    <a:pos x="1" y="22"/>
                  </a:cxn>
                  <a:cxn ang="0">
                    <a:pos x="3" y="18"/>
                  </a:cxn>
                  <a:cxn ang="0">
                    <a:pos x="7" y="17"/>
                  </a:cxn>
                  <a:cxn ang="0">
                    <a:pos x="12" y="15"/>
                  </a:cxn>
                  <a:cxn ang="0">
                    <a:pos x="15" y="13"/>
                  </a:cxn>
                  <a:cxn ang="0">
                    <a:pos x="16" y="9"/>
                  </a:cxn>
                  <a:cxn ang="0">
                    <a:pos x="16" y="5"/>
                  </a:cxn>
                  <a:cxn ang="0">
                    <a:pos x="15" y="2"/>
                  </a:cxn>
                  <a:cxn ang="0">
                    <a:pos x="11" y="0"/>
                  </a:cxn>
                  <a:cxn ang="0">
                    <a:pos x="6" y="0"/>
                  </a:cxn>
                </a:cxnLst>
                <a:rect l="0" t="0" r="r" b="b"/>
                <a:pathLst>
                  <a:path w="17" h="39">
                    <a:moveTo>
                      <a:pt x="6" y="0"/>
                    </a:moveTo>
                    <a:lnTo>
                      <a:pt x="2" y="2"/>
                    </a:lnTo>
                    <a:lnTo>
                      <a:pt x="1" y="5"/>
                    </a:lnTo>
                    <a:lnTo>
                      <a:pt x="1" y="9"/>
                    </a:lnTo>
                    <a:lnTo>
                      <a:pt x="2" y="13"/>
                    </a:lnTo>
                    <a:lnTo>
                      <a:pt x="4" y="15"/>
                    </a:lnTo>
                    <a:lnTo>
                      <a:pt x="10" y="17"/>
                    </a:lnTo>
                    <a:lnTo>
                      <a:pt x="13" y="18"/>
                    </a:lnTo>
                    <a:lnTo>
                      <a:pt x="16" y="22"/>
                    </a:lnTo>
                    <a:lnTo>
                      <a:pt x="17" y="26"/>
                    </a:lnTo>
                    <a:lnTo>
                      <a:pt x="17" y="31"/>
                    </a:lnTo>
                    <a:lnTo>
                      <a:pt x="16" y="35"/>
                    </a:lnTo>
                    <a:lnTo>
                      <a:pt x="15" y="37"/>
                    </a:lnTo>
                    <a:lnTo>
                      <a:pt x="11" y="39"/>
                    </a:lnTo>
                    <a:lnTo>
                      <a:pt x="6" y="39"/>
                    </a:lnTo>
                    <a:lnTo>
                      <a:pt x="2" y="37"/>
                    </a:lnTo>
                    <a:lnTo>
                      <a:pt x="1" y="35"/>
                    </a:lnTo>
                    <a:lnTo>
                      <a:pt x="0" y="31"/>
                    </a:lnTo>
                    <a:lnTo>
                      <a:pt x="0" y="26"/>
                    </a:lnTo>
                    <a:lnTo>
                      <a:pt x="1" y="22"/>
                    </a:lnTo>
                    <a:lnTo>
                      <a:pt x="3" y="18"/>
                    </a:lnTo>
                    <a:lnTo>
                      <a:pt x="7" y="17"/>
                    </a:lnTo>
                    <a:lnTo>
                      <a:pt x="12" y="15"/>
                    </a:lnTo>
                    <a:lnTo>
                      <a:pt x="15" y="13"/>
                    </a:lnTo>
                    <a:lnTo>
                      <a:pt x="16" y="9"/>
                    </a:lnTo>
                    <a:lnTo>
                      <a:pt x="16" y="5"/>
                    </a:lnTo>
                    <a:lnTo>
                      <a:pt x="15" y="2"/>
                    </a:lnTo>
                    <a:lnTo>
                      <a:pt x="11" y="0"/>
                    </a:lnTo>
                    <a:lnTo>
                      <a:pt x="6"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74" name="Freeform 3462"/>
              <p:cNvSpPr>
                <a:spLocks/>
              </p:cNvSpPr>
              <p:nvPr/>
            </p:nvSpPr>
            <p:spPr bwMode="auto">
              <a:xfrm>
                <a:off x="4087" y="2435"/>
                <a:ext cx="51" cy="53"/>
              </a:xfrm>
              <a:custGeom>
                <a:avLst/>
                <a:gdLst/>
                <a:ahLst/>
                <a:cxnLst>
                  <a:cxn ang="0">
                    <a:pos x="51" y="24"/>
                  </a:cxn>
                  <a:cxn ang="0">
                    <a:pos x="50" y="20"/>
                  </a:cxn>
                  <a:cxn ang="0">
                    <a:pos x="49" y="15"/>
                  </a:cxn>
                  <a:cxn ang="0">
                    <a:pos x="46" y="11"/>
                  </a:cxn>
                  <a:cxn ang="0">
                    <a:pos x="43" y="8"/>
                  </a:cxn>
                  <a:cxn ang="0">
                    <a:pos x="40" y="5"/>
                  </a:cxn>
                  <a:cxn ang="0">
                    <a:pos x="36" y="3"/>
                  </a:cxn>
                  <a:cxn ang="0">
                    <a:pos x="32" y="1"/>
                  </a:cxn>
                  <a:cxn ang="0">
                    <a:pos x="28" y="0"/>
                  </a:cxn>
                  <a:cxn ang="0">
                    <a:pos x="23" y="0"/>
                  </a:cxn>
                  <a:cxn ang="0">
                    <a:pos x="19" y="1"/>
                  </a:cxn>
                  <a:cxn ang="0">
                    <a:pos x="15" y="3"/>
                  </a:cxn>
                  <a:cxn ang="0">
                    <a:pos x="11" y="5"/>
                  </a:cxn>
                  <a:cxn ang="0">
                    <a:pos x="7" y="8"/>
                  </a:cxn>
                  <a:cxn ang="0">
                    <a:pos x="4" y="11"/>
                  </a:cxn>
                  <a:cxn ang="0">
                    <a:pos x="2" y="15"/>
                  </a:cxn>
                  <a:cxn ang="0">
                    <a:pos x="1" y="20"/>
                  </a:cxn>
                  <a:cxn ang="0">
                    <a:pos x="0" y="24"/>
                  </a:cxn>
                  <a:cxn ang="0">
                    <a:pos x="0" y="29"/>
                  </a:cxn>
                  <a:cxn ang="0">
                    <a:pos x="1" y="33"/>
                  </a:cxn>
                  <a:cxn ang="0">
                    <a:pos x="2" y="37"/>
                  </a:cxn>
                  <a:cxn ang="0">
                    <a:pos x="4" y="41"/>
                  </a:cxn>
                  <a:cxn ang="0">
                    <a:pos x="7" y="45"/>
                  </a:cxn>
                  <a:cxn ang="0">
                    <a:pos x="11" y="48"/>
                  </a:cxn>
                  <a:cxn ang="0">
                    <a:pos x="15" y="50"/>
                  </a:cxn>
                  <a:cxn ang="0">
                    <a:pos x="19" y="52"/>
                  </a:cxn>
                  <a:cxn ang="0">
                    <a:pos x="23" y="53"/>
                  </a:cxn>
                  <a:cxn ang="0">
                    <a:pos x="28" y="53"/>
                  </a:cxn>
                  <a:cxn ang="0">
                    <a:pos x="32" y="52"/>
                  </a:cxn>
                  <a:cxn ang="0">
                    <a:pos x="36" y="50"/>
                  </a:cxn>
                  <a:cxn ang="0">
                    <a:pos x="40" y="48"/>
                  </a:cxn>
                  <a:cxn ang="0">
                    <a:pos x="43" y="45"/>
                  </a:cxn>
                  <a:cxn ang="0">
                    <a:pos x="46" y="41"/>
                  </a:cxn>
                  <a:cxn ang="0">
                    <a:pos x="49" y="37"/>
                  </a:cxn>
                  <a:cxn ang="0">
                    <a:pos x="50" y="33"/>
                  </a:cxn>
                  <a:cxn ang="0">
                    <a:pos x="51" y="29"/>
                  </a:cxn>
                </a:cxnLst>
                <a:rect l="0" t="0" r="r" b="b"/>
                <a:pathLst>
                  <a:path w="51" h="53">
                    <a:moveTo>
                      <a:pt x="51" y="26"/>
                    </a:moveTo>
                    <a:lnTo>
                      <a:pt x="51" y="24"/>
                    </a:lnTo>
                    <a:lnTo>
                      <a:pt x="51" y="22"/>
                    </a:lnTo>
                    <a:lnTo>
                      <a:pt x="50" y="20"/>
                    </a:lnTo>
                    <a:lnTo>
                      <a:pt x="49" y="17"/>
                    </a:lnTo>
                    <a:lnTo>
                      <a:pt x="49" y="15"/>
                    </a:lnTo>
                    <a:lnTo>
                      <a:pt x="48" y="13"/>
                    </a:lnTo>
                    <a:lnTo>
                      <a:pt x="46" y="11"/>
                    </a:lnTo>
                    <a:lnTo>
                      <a:pt x="45" y="10"/>
                    </a:lnTo>
                    <a:lnTo>
                      <a:pt x="43" y="8"/>
                    </a:lnTo>
                    <a:lnTo>
                      <a:pt x="42" y="6"/>
                    </a:lnTo>
                    <a:lnTo>
                      <a:pt x="40" y="5"/>
                    </a:lnTo>
                    <a:lnTo>
                      <a:pt x="38" y="4"/>
                    </a:lnTo>
                    <a:lnTo>
                      <a:pt x="36" y="3"/>
                    </a:lnTo>
                    <a:lnTo>
                      <a:pt x="34" y="2"/>
                    </a:lnTo>
                    <a:lnTo>
                      <a:pt x="32" y="1"/>
                    </a:lnTo>
                    <a:lnTo>
                      <a:pt x="30" y="0"/>
                    </a:lnTo>
                    <a:lnTo>
                      <a:pt x="28" y="0"/>
                    </a:lnTo>
                    <a:lnTo>
                      <a:pt x="25" y="0"/>
                    </a:lnTo>
                    <a:lnTo>
                      <a:pt x="23" y="0"/>
                    </a:lnTo>
                    <a:lnTo>
                      <a:pt x="21" y="0"/>
                    </a:lnTo>
                    <a:lnTo>
                      <a:pt x="19" y="1"/>
                    </a:lnTo>
                    <a:lnTo>
                      <a:pt x="17" y="2"/>
                    </a:lnTo>
                    <a:lnTo>
                      <a:pt x="15" y="3"/>
                    </a:lnTo>
                    <a:lnTo>
                      <a:pt x="13" y="4"/>
                    </a:lnTo>
                    <a:lnTo>
                      <a:pt x="11" y="5"/>
                    </a:lnTo>
                    <a:lnTo>
                      <a:pt x="9" y="6"/>
                    </a:lnTo>
                    <a:lnTo>
                      <a:pt x="7" y="8"/>
                    </a:lnTo>
                    <a:lnTo>
                      <a:pt x="6" y="10"/>
                    </a:lnTo>
                    <a:lnTo>
                      <a:pt x="4" y="11"/>
                    </a:lnTo>
                    <a:lnTo>
                      <a:pt x="3" y="13"/>
                    </a:lnTo>
                    <a:lnTo>
                      <a:pt x="2" y="15"/>
                    </a:lnTo>
                    <a:lnTo>
                      <a:pt x="1" y="17"/>
                    </a:lnTo>
                    <a:lnTo>
                      <a:pt x="1" y="20"/>
                    </a:lnTo>
                    <a:lnTo>
                      <a:pt x="0" y="22"/>
                    </a:lnTo>
                    <a:lnTo>
                      <a:pt x="0" y="24"/>
                    </a:lnTo>
                    <a:lnTo>
                      <a:pt x="0" y="26"/>
                    </a:lnTo>
                    <a:lnTo>
                      <a:pt x="0" y="29"/>
                    </a:lnTo>
                    <a:lnTo>
                      <a:pt x="0" y="31"/>
                    </a:lnTo>
                    <a:lnTo>
                      <a:pt x="1" y="33"/>
                    </a:lnTo>
                    <a:lnTo>
                      <a:pt x="1" y="35"/>
                    </a:lnTo>
                    <a:lnTo>
                      <a:pt x="2" y="37"/>
                    </a:lnTo>
                    <a:lnTo>
                      <a:pt x="3" y="40"/>
                    </a:lnTo>
                    <a:lnTo>
                      <a:pt x="4" y="41"/>
                    </a:lnTo>
                    <a:lnTo>
                      <a:pt x="6" y="43"/>
                    </a:lnTo>
                    <a:lnTo>
                      <a:pt x="7" y="45"/>
                    </a:lnTo>
                    <a:lnTo>
                      <a:pt x="9" y="47"/>
                    </a:lnTo>
                    <a:lnTo>
                      <a:pt x="11" y="48"/>
                    </a:lnTo>
                    <a:lnTo>
                      <a:pt x="13" y="49"/>
                    </a:lnTo>
                    <a:lnTo>
                      <a:pt x="15" y="50"/>
                    </a:lnTo>
                    <a:lnTo>
                      <a:pt x="17" y="51"/>
                    </a:lnTo>
                    <a:lnTo>
                      <a:pt x="19" y="52"/>
                    </a:lnTo>
                    <a:lnTo>
                      <a:pt x="21" y="52"/>
                    </a:lnTo>
                    <a:lnTo>
                      <a:pt x="23" y="53"/>
                    </a:lnTo>
                    <a:lnTo>
                      <a:pt x="25" y="53"/>
                    </a:lnTo>
                    <a:lnTo>
                      <a:pt x="28" y="53"/>
                    </a:lnTo>
                    <a:lnTo>
                      <a:pt x="30" y="52"/>
                    </a:lnTo>
                    <a:lnTo>
                      <a:pt x="32" y="52"/>
                    </a:lnTo>
                    <a:lnTo>
                      <a:pt x="34" y="51"/>
                    </a:lnTo>
                    <a:lnTo>
                      <a:pt x="36" y="50"/>
                    </a:lnTo>
                    <a:lnTo>
                      <a:pt x="38" y="49"/>
                    </a:lnTo>
                    <a:lnTo>
                      <a:pt x="40" y="48"/>
                    </a:lnTo>
                    <a:lnTo>
                      <a:pt x="42" y="47"/>
                    </a:lnTo>
                    <a:lnTo>
                      <a:pt x="43" y="45"/>
                    </a:lnTo>
                    <a:lnTo>
                      <a:pt x="45" y="43"/>
                    </a:lnTo>
                    <a:lnTo>
                      <a:pt x="46" y="41"/>
                    </a:lnTo>
                    <a:lnTo>
                      <a:pt x="48" y="40"/>
                    </a:lnTo>
                    <a:lnTo>
                      <a:pt x="49" y="37"/>
                    </a:lnTo>
                    <a:lnTo>
                      <a:pt x="49" y="35"/>
                    </a:lnTo>
                    <a:lnTo>
                      <a:pt x="50" y="33"/>
                    </a:lnTo>
                    <a:lnTo>
                      <a:pt x="51" y="31"/>
                    </a:lnTo>
                    <a:lnTo>
                      <a:pt x="51" y="29"/>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73" name="Freeform 3461"/>
              <p:cNvSpPr>
                <a:spLocks/>
              </p:cNvSpPr>
              <p:nvPr/>
            </p:nvSpPr>
            <p:spPr bwMode="auto">
              <a:xfrm>
                <a:off x="4156" y="2436"/>
                <a:ext cx="15" cy="54"/>
              </a:xfrm>
              <a:custGeom>
                <a:avLst/>
                <a:gdLst/>
                <a:ahLst/>
                <a:cxnLst>
                  <a:cxn ang="0">
                    <a:pos x="15" y="0"/>
                  </a:cxn>
                  <a:cxn ang="0">
                    <a:pos x="15" y="3"/>
                  </a:cxn>
                  <a:cxn ang="0">
                    <a:pos x="15" y="12"/>
                  </a:cxn>
                  <a:cxn ang="0">
                    <a:pos x="15" y="13"/>
                  </a:cxn>
                  <a:cxn ang="0">
                    <a:pos x="14" y="20"/>
                  </a:cxn>
                  <a:cxn ang="0">
                    <a:pos x="13" y="26"/>
                  </a:cxn>
                  <a:cxn ang="0">
                    <a:pos x="11" y="32"/>
                  </a:cxn>
                  <a:cxn ang="0">
                    <a:pos x="10" y="37"/>
                  </a:cxn>
                  <a:cxn ang="0">
                    <a:pos x="8" y="42"/>
                  </a:cxn>
                  <a:cxn ang="0">
                    <a:pos x="6" y="47"/>
                  </a:cxn>
                  <a:cxn ang="0">
                    <a:pos x="2" y="51"/>
                  </a:cxn>
                  <a:cxn ang="0">
                    <a:pos x="0" y="54"/>
                  </a:cxn>
                </a:cxnLst>
                <a:rect l="0" t="0" r="r" b="b"/>
                <a:pathLst>
                  <a:path w="15" h="54">
                    <a:moveTo>
                      <a:pt x="15" y="0"/>
                    </a:moveTo>
                    <a:lnTo>
                      <a:pt x="15" y="3"/>
                    </a:lnTo>
                    <a:lnTo>
                      <a:pt x="15" y="12"/>
                    </a:lnTo>
                    <a:lnTo>
                      <a:pt x="15" y="13"/>
                    </a:lnTo>
                    <a:lnTo>
                      <a:pt x="14" y="20"/>
                    </a:lnTo>
                    <a:lnTo>
                      <a:pt x="13" y="26"/>
                    </a:lnTo>
                    <a:lnTo>
                      <a:pt x="11" y="32"/>
                    </a:lnTo>
                    <a:lnTo>
                      <a:pt x="10" y="37"/>
                    </a:lnTo>
                    <a:lnTo>
                      <a:pt x="8" y="42"/>
                    </a:lnTo>
                    <a:lnTo>
                      <a:pt x="6" y="47"/>
                    </a:lnTo>
                    <a:lnTo>
                      <a:pt x="2" y="51"/>
                    </a:lnTo>
                    <a:lnTo>
                      <a:pt x="0" y="5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72" name="Freeform 3460"/>
              <p:cNvSpPr>
                <a:spLocks/>
              </p:cNvSpPr>
              <p:nvPr/>
            </p:nvSpPr>
            <p:spPr bwMode="auto">
              <a:xfrm>
                <a:off x="4159" y="2453"/>
                <a:ext cx="21" cy="35"/>
              </a:xfrm>
              <a:custGeom>
                <a:avLst/>
                <a:gdLst/>
                <a:ahLst/>
                <a:cxnLst>
                  <a:cxn ang="0">
                    <a:pos x="0" y="3"/>
                  </a:cxn>
                  <a:cxn ang="0">
                    <a:pos x="21" y="1"/>
                  </a:cxn>
                  <a:cxn ang="0">
                    <a:pos x="20" y="0"/>
                  </a:cxn>
                  <a:cxn ang="0">
                    <a:pos x="19" y="11"/>
                  </a:cxn>
                  <a:cxn ang="0">
                    <a:pos x="18" y="20"/>
                  </a:cxn>
                  <a:cxn ang="0">
                    <a:pos x="16" y="27"/>
                  </a:cxn>
                  <a:cxn ang="0">
                    <a:pos x="15" y="32"/>
                  </a:cxn>
                  <a:cxn ang="0">
                    <a:pos x="13" y="35"/>
                  </a:cxn>
                  <a:cxn ang="0">
                    <a:pos x="9" y="28"/>
                  </a:cxn>
                  <a:cxn ang="0">
                    <a:pos x="13" y="35"/>
                  </a:cxn>
                </a:cxnLst>
                <a:rect l="0" t="0" r="r" b="b"/>
                <a:pathLst>
                  <a:path w="21" h="35">
                    <a:moveTo>
                      <a:pt x="0" y="3"/>
                    </a:moveTo>
                    <a:lnTo>
                      <a:pt x="21" y="1"/>
                    </a:lnTo>
                    <a:lnTo>
                      <a:pt x="20" y="0"/>
                    </a:lnTo>
                    <a:lnTo>
                      <a:pt x="19" y="11"/>
                    </a:lnTo>
                    <a:lnTo>
                      <a:pt x="18" y="20"/>
                    </a:lnTo>
                    <a:lnTo>
                      <a:pt x="16" y="27"/>
                    </a:lnTo>
                    <a:lnTo>
                      <a:pt x="15" y="32"/>
                    </a:lnTo>
                    <a:lnTo>
                      <a:pt x="13" y="35"/>
                    </a:lnTo>
                    <a:lnTo>
                      <a:pt x="9" y="28"/>
                    </a:lnTo>
                    <a:lnTo>
                      <a:pt x="13" y="3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71" name="Freeform 3459"/>
              <p:cNvSpPr>
                <a:spLocks/>
              </p:cNvSpPr>
              <p:nvPr/>
            </p:nvSpPr>
            <p:spPr bwMode="auto">
              <a:xfrm>
                <a:off x="4179" y="2466"/>
                <a:ext cx="6" cy="11"/>
              </a:xfrm>
              <a:custGeom>
                <a:avLst/>
                <a:gdLst/>
                <a:ahLst/>
                <a:cxnLst>
                  <a:cxn ang="0">
                    <a:pos x="0" y="0"/>
                  </a:cxn>
                  <a:cxn ang="0">
                    <a:pos x="5" y="8"/>
                  </a:cxn>
                  <a:cxn ang="0">
                    <a:pos x="6" y="11"/>
                  </a:cxn>
                </a:cxnLst>
                <a:rect l="0" t="0" r="r" b="b"/>
                <a:pathLst>
                  <a:path w="6" h="11">
                    <a:moveTo>
                      <a:pt x="0" y="0"/>
                    </a:moveTo>
                    <a:lnTo>
                      <a:pt x="5" y="8"/>
                    </a:lnTo>
                    <a:lnTo>
                      <a:pt x="6" y="1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70" name="Freeform 3458"/>
              <p:cNvSpPr>
                <a:spLocks/>
              </p:cNvSpPr>
              <p:nvPr/>
            </p:nvSpPr>
            <p:spPr bwMode="auto">
              <a:xfrm>
                <a:off x="4158" y="2462"/>
                <a:ext cx="4" cy="12"/>
              </a:xfrm>
              <a:custGeom>
                <a:avLst/>
                <a:gdLst/>
                <a:ahLst/>
                <a:cxnLst>
                  <a:cxn ang="0">
                    <a:pos x="4" y="0"/>
                  </a:cxn>
                  <a:cxn ang="0">
                    <a:pos x="3" y="5"/>
                  </a:cxn>
                  <a:cxn ang="0">
                    <a:pos x="2" y="8"/>
                  </a:cxn>
                  <a:cxn ang="0">
                    <a:pos x="0" y="12"/>
                  </a:cxn>
                </a:cxnLst>
                <a:rect l="0" t="0" r="r" b="b"/>
                <a:pathLst>
                  <a:path w="4" h="12">
                    <a:moveTo>
                      <a:pt x="4" y="0"/>
                    </a:moveTo>
                    <a:lnTo>
                      <a:pt x="3" y="5"/>
                    </a:lnTo>
                    <a:lnTo>
                      <a:pt x="2" y="8"/>
                    </a:lnTo>
                    <a:lnTo>
                      <a:pt x="0" y="1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69" name="Freeform 3457"/>
              <p:cNvSpPr>
                <a:spLocks/>
              </p:cNvSpPr>
              <p:nvPr/>
            </p:nvSpPr>
            <p:spPr bwMode="auto">
              <a:xfrm>
                <a:off x="4208" y="2439"/>
                <a:ext cx="16" cy="29"/>
              </a:xfrm>
              <a:custGeom>
                <a:avLst/>
                <a:gdLst/>
                <a:ahLst/>
                <a:cxnLst>
                  <a:cxn ang="0">
                    <a:pos x="0" y="0"/>
                  </a:cxn>
                  <a:cxn ang="0">
                    <a:pos x="1" y="2"/>
                  </a:cxn>
                  <a:cxn ang="0">
                    <a:pos x="11" y="29"/>
                  </a:cxn>
                  <a:cxn ang="0">
                    <a:pos x="11" y="29"/>
                  </a:cxn>
                  <a:cxn ang="0">
                    <a:pos x="16" y="29"/>
                  </a:cxn>
                  <a:cxn ang="0">
                    <a:pos x="11" y="28"/>
                  </a:cxn>
                  <a:cxn ang="0">
                    <a:pos x="10" y="25"/>
                  </a:cxn>
                </a:cxnLst>
                <a:rect l="0" t="0" r="r" b="b"/>
                <a:pathLst>
                  <a:path w="16" h="29">
                    <a:moveTo>
                      <a:pt x="0" y="0"/>
                    </a:moveTo>
                    <a:lnTo>
                      <a:pt x="1" y="2"/>
                    </a:lnTo>
                    <a:lnTo>
                      <a:pt x="11" y="29"/>
                    </a:lnTo>
                    <a:lnTo>
                      <a:pt x="16" y="29"/>
                    </a:lnTo>
                    <a:lnTo>
                      <a:pt x="11" y="28"/>
                    </a:lnTo>
                    <a:lnTo>
                      <a:pt x="10"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68" name="Freeform 3456"/>
              <p:cNvSpPr>
                <a:spLocks/>
              </p:cNvSpPr>
              <p:nvPr/>
            </p:nvSpPr>
            <p:spPr bwMode="auto">
              <a:xfrm>
                <a:off x="4191" y="2444"/>
                <a:ext cx="11" cy="27"/>
              </a:xfrm>
              <a:custGeom>
                <a:avLst/>
                <a:gdLst/>
                <a:ahLst/>
                <a:cxnLst>
                  <a:cxn ang="0">
                    <a:pos x="11" y="0"/>
                  </a:cxn>
                  <a:cxn ang="0">
                    <a:pos x="11" y="3"/>
                  </a:cxn>
                  <a:cxn ang="0">
                    <a:pos x="8" y="12"/>
                  </a:cxn>
                  <a:cxn ang="0">
                    <a:pos x="5" y="18"/>
                  </a:cxn>
                  <a:cxn ang="0">
                    <a:pos x="2" y="23"/>
                  </a:cxn>
                  <a:cxn ang="0">
                    <a:pos x="0" y="27"/>
                  </a:cxn>
                </a:cxnLst>
                <a:rect l="0" t="0" r="r" b="b"/>
                <a:pathLst>
                  <a:path w="11" h="27">
                    <a:moveTo>
                      <a:pt x="11" y="0"/>
                    </a:moveTo>
                    <a:lnTo>
                      <a:pt x="11" y="3"/>
                    </a:lnTo>
                    <a:lnTo>
                      <a:pt x="8" y="12"/>
                    </a:lnTo>
                    <a:lnTo>
                      <a:pt x="5" y="18"/>
                    </a:lnTo>
                    <a:lnTo>
                      <a:pt x="2" y="23"/>
                    </a:lnTo>
                    <a:lnTo>
                      <a:pt x="0" y="2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67" name="Freeform 3455"/>
              <p:cNvSpPr>
                <a:spLocks/>
              </p:cNvSpPr>
              <p:nvPr/>
            </p:nvSpPr>
            <p:spPr bwMode="auto">
              <a:xfrm>
                <a:off x="4197" y="2458"/>
                <a:ext cx="17" cy="25"/>
              </a:xfrm>
              <a:custGeom>
                <a:avLst/>
                <a:gdLst/>
                <a:ahLst/>
                <a:cxnLst>
                  <a:cxn ang="0">
                    <a:pos x="9" y="0"/>
                  </a:cxn>
                  <a:cxn ang="0">
                    <a:pos x="9" y="3"/>
                  </a:cxn>
                  <a:cxn ang="0">
                    <a:pos x="7" y="11"/>
                  </a:cxn>
                  <a:cxn ang="0">
                    <a:pos x="7" y="11"/>
                  </a:cxn>
                  <a:cxn ang="0">
                    <a:pos x="4" y="18"/>
                  </a:cxn>
                  <a:cxn ang="0">
                    <a:pos x="2" y="25"/>
                  </a:cxn>
                  <a:cxn ang="0">
                    <a:pos x="0" y="25"/>
                  </a:cxn>
                  <a:cxn ang="0">
                    <a:pos x="17" y="22"/>
                  </a:cxn>
                </a:cxnLst>
                <a:rect l="0" t="0" r="r" b="b"/>
                <a:pathLst>
                  <a:path w="17" h="25">
                    <a:moveTo>
                      <a:pt x="9" y="0"/>
                    </a:moveTo>
                    <a:lnTo>
                      <a:pt x="9" y="3"/>
                    </a:lnTo>
                    <a:lnTo>
                      <a:pt x="7" y="11"/>
                    </a:lnTo>
                    <a:lnTo>
                      <a:pt x="4" y="18"/>
                    </a:lnTo>
                    <a:lnTo>
                      <a:pt x="2" y="25"/>
                    </a:lnTo>
                    <a:lnTo>
                      <a:pt x="0" y="25"/>
                    </a:lnTo>
                    <a:lnTo>
                      <a:pt x="17" y="2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66" name="Freeform 3454"/>
              <p:cNvSpPr>
                <a:spLocks/>
              </p:cNvSpPr>
              <p:nvPr/>
            </p:nvSpPr>
            <p:spPr bwMode="auto">
              <a:xfrm>
                <a:off x="4209" y="2470"/>
                <a:ext cx="7" cy="16"/>
              </a:xfrm>
              <a:custGeom>
                <a:avLst/>
                <a:gdLst/>
                <a:ahLst/>
                <a:cxnLst>
                  <a:cxn ang="0">
                    <a:pos x="0" y="0"/>
                  </a:cxn>
                  <a:cxn ang="0">
                    <a:pos x="6" y="12"/>
                  </a:cxn>
                  <a:cxn ang="0">
                    <a:pos x="7" y="16"/>
                  </a:cxn>
                  <a:cxn ang="0">
                    <a:pos x="6" y="11"/>
                  </a:cxn>
                </a:cxnLst>
                <a:rect l="0" t="0" r="r" b="b"/>
                <a:pathLst>
                  <a:path w="7" h="16">
                    <a:moveTo>
                      <a:pt x="0" y="0"/>
                    </a:moveTo>
                    <a:lnTo>
                      <a:pt x="6" y="12"/>
                    </a:lnTo>
                    <a:lnTo>
                      <a:pt x="7" y="16"/>
                    </a:lnTo>
                    <a:lnTo>
                      <a:pt x="6" y="1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65" name="Freeform 3453"/>
              <p:cNvSpPr>
                <a:spLocks/>
              </p:cNvSpPr>
              <p:nvPr/>
            </p:nvSpPr>
            <p:spPr bwMode="auto">
              <a:xfrm>
                <a:off x="4235" y="2437"/>
                <a:ext cx="1" cy="51"/>
              </a:xfrm>
              <a:custGeom>
                <a:avLst/>
                <a:gdLst/>
                <a:ahLst/>
                <a:cxnLst>
                  <a:cxn ang="0">
                    <a:pos x="0" y="0"/>
                  </a:cxn>
                  <a:cxn ang="0">
                    <a:pos x="1" y="3"/>
                  </a:cxn>
                  <a:cxn ang="0">
                    <a:pos x="1" y="3"/>
                  </a:cxn>
                  <a:cxn ang="0">
                    <a:pos x="1" y="51"/>
                  </a:cxn>
                  <a:cxn ang="0">
                    <a:pos x="0" y="49"/>
                  </a:cxn>
                  <a:cxn ang="0">
                    <a:pos x="1" y="43"/>
                  </a:cxn>
                </a:cxnLst>
                <a:rect l="0" t="0" r="r" b="b"/>
                <a:pathLst>
                  <a:path w="1" h="51">
                    <a:moveTo>
                      <a:pt x="0" y="0"/>
                    </a:moveTo>
                    <a:lnTo>
                      <a:pt x="1" y="3"/>
                    </a:lnTo>
                    <a:lnTo>
                      <a:pt x="1" y="51"/>
                    </a:lnTo>
                    <a:lnTo>
                      <a:pt x="0" y="49"/>
                    </a:lnTo>
                    <a:lnTo>
                      <a:pt x="1"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64" name="Freeform 3452"/>
              <p:cNvSpPr>
                <a:spLocks/>
              </p:cNvSpPr>
              <p:nvPr/>
            </p:nvSpPr>
            <p:spPr bwMode="auto">
              <a:xfrm>
                <a:off x="4228" y="2454"/>
                <a:ext cx="7" cy="18"/>
              </a:xfrm>
              <a:custGeom>
                <a:avLst/>
                <a:gdLst/>
                <a:ahLst/>
                <a:cxnLst>
                  <a:cxn ang="0">
                    <a:pos x="7" y="0"/>
                  </a:cxn>
                  <a:cxn ang="0">
                    <a:pos x="5" y="7"/>
                  </a:cxn>
                  <a:cxn ang="0">
                    <a:pos x="3" y="12"/>
                  </a:cxn>
                  <a:cxn ang="0">
                    <a:pos x="1" y="15"/>
                  </a:cxn>
                  <a:cxn ang="0">
                    <a:pos x="0" y="18"/>
                  </a:cxn>
                </a:cxnLst>
                <a:rect l="0" t="0" r="r" b="b"/>
                <a:pathLst>
                  <a:path w="7" h="18">
                    <a:moveTo>
                      <a:pt x="7" y="0"/>
                    </a:moveTo>
                    <a:lnTo>
                      <a:pt x="5" y="7"/>
                    </a:lnTo>
                    <a:lnTo>
                      <a:pt x="3" y="12"/>
                    </a:lnTo>
                    <a:lnTo>
                      <a:pt x="1" y="15"/>
                    </a:lnTo>
                    <a:lnTo>
                      <a:pt x="0" y="1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63" name="Freeform 3451"/>
              <p:cNvSpPr>
                <a:spLocks/>
              </p:cNvSpPr>
              <p:nvPr/>
            </p:nvSpPr>
            <p:spPr bwMode="auto">
              <a:xfrm>
                <a:off x="4236" y="2458"/>
                <a:ext cx="4" cy="5"/>
              </a:xfrm>
              <a:custGeom>
                <a:avLst/>
                <a:gdLst/>
                <a:ahLst/>
                <a:cxnLst>
                  <a:cxn ang="0">
                    <a:pos x="0" y="0"/>
                  </a:cxn>
                  <a:cxn ang="0">
                    <a:pos x="3" y="3"/>
                  </a:cxn>
                  <a:cxn ang="0">
                    <a:pos x="4" y="5"/>
                  </a:cxn>
                </a:cxnLst>
                <a:rect l="0" t="0" r="r" b="b"/>
                <a:pathLst>
                  <a:path w="4" h="5">
                    <a:moveTo>
                      <a:pt x="0" y="0"/>
                    </a:moveTo>
                    <a:lnTo>
                      <a:pt x="3" y="3"/>
                    </a:lnTo>
                    <a:lnTo>
                      <a:pt x="4" y="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62" name="Line 3450"/>
              <p:cNvSpPr>
                <a:spLocks noChangeShapeType="1"/>
              </p:cNvSpPr>
              <p:nvPr/>
            </p:nvSpPr>
            <p:spPr bwMode="auto">
              <a:xfrm flipV="1">
                <a:off x="4228" y="2451"/>
                <a:ext cx="12"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61" name="Freeform 3449"/>
              <p:cNvSpPr>
                <a:spLocks/>
              </p:cNvSpPr>
              <p:nvPr/>
            </p:nvSpPr>
            <p:spPr bwMode="auto">
              <a:xfrm>
                <a:off x="4248" y="2437"/>
                <a:ext cx="2" cy="28"/>
              </a:xfrm>
              <a:custGeom>
                <a:avLst/>
                <a:gdLst/>
                <a:ahLst/>
                <a:cxnLst>
                  <a:cxn ang="0">
                    <a:pos x="0" y="0"/>
                  </a:cxn>
                  <a:cxn ang="0">
                    <a:pos x="2" y="2"/>
                  </a:cxn>
                  <a:cxn ang="0">
                    <a:pos x="1" y="1"/>
                  </a:cxn>
                  <a:cxn ang="0">
                    <a:pos x="1" y="28"/>
                  </a:cxn>
                  <a:cxn ang="0">
                    <a:pos x="1" y="26"/>
                  </a:cxn>
                  <a:cxn ang="0">
                    <a:pos x="1" y="22"/>
                  </a:cxn>
                </a:cxnLst>
                <a:rect l="0" t="0" r="r" b="b"/>
                <a:pathLst>
                  <a:path w="2" h="28">
                    <a:moveTo>
                      <a:pt x="0" y="0"/>
                    </a:moveTo>
                    <a:lnTo>
                      <a:pt x="2" y="2"/>
                    </a:lnTo>
                    <a:lnTo>
                      <a:pt x="1" y="1"/>
                    </a:lnTo>
                    <a:lnTo>
                      <a:pt x="1" y="28"/>
                    </a:lnTo>
                    <a:lnTo>
                      <a:pt x="1" y="26"/>
                    </a:lnTo>
                    <a:lnTo>
                      <a:pt x="1" y="2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60" name="Line 3448"/>
              <p:cNvSpPr>
                <a:spLocks noChangeShapeType="1"/>
              </p:cNvSpPr>
              <p:nvPr/>
            </p:nvSpPr>
            <p:spPr bwMode="auto">
              <a:xfrm flipH="1">
                <a:off x="4242" y="2451"/>
                <a:ext cx="16"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59" name="Freeform 3447"/>
              <p:cNvSpPr>
                <a:spLocks/>
              </p:cNvSpPr>
              <p:nvPr/>
            </p:nvSpPr>
            <p:spPr bwMode="auto">
              <a:xfrm>
                <a:off x="4243" y="2442"/>
                <a:ext cx="3" cy="6"/>
              </a:xfrm>
              <a:custGeom>
                <a:avLst/>
                <a:gdLst/>
                <a:ahLst/>
                <a:cxnLst>
                  <a:cxn ang="0">
                    <a:pos x="0" y="0"/>
                  </a:cxn>
                  <a:cxn ang="0">
                    <a:pos x="2" y="4"/>
                  </a:cxn>
                  <a:cxn ang="0">
                    <a:pos x="3" y="6"/>
                  </a:cxn>
                </a:cxnLst>
                <a:rect l="0" t="0" r="r" b="b"/>
                <a:pathLst>
                  <a:path w="3" h="6">
                    <a:moveTo>
                      <a:pt x="0" y="0"/>
                    </a:moveTo>
                    <a:lnTo>
                      <a:pt x="2" y="4"/>
                    </a:lnTo>
                    <a:lnTo>
                      <a:pt x="3"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58" name="Freeform 3446"/>
              <p:cNvSpPr>
                <a:spLocks/>
              </p:cNvSpPr>
              <p:nvPr/>
            </p:nvSpPr>
            <p:spPr bwMode="auto">
              <a:xfrm>
                <a:off x="4251" y="2453"/>
                <a:ext cx="10" cy="11"/>
              </a:xfrm>
              <a:custGeom>
                <a:avLst/>
                <a:gdLst/>
                <a:ahLst/>
                <a:cxnLst>
                  <a:cxn ang="0">
                    <a:pos x="0" y="0"/>
                  </a:cxn>
                  <a:cxn ang="0">
                    <a:pos x="5" y="11"/>
                  </a:cxn>
                  <a:cxn ang="0">
                    <a:pos x="10" y="11"/>
                  </a:cxn>
                  <a:cxn ang="0">
                    <a:pos x="9" y="11"/>
                  </a:cxn>
                  <a:cxn ang="0">
                    <a:pos x="5" y="11"/>
                  </a:cxn>
                  <a:cxn ang="0">
                    <a:pos x="4" y="9"/>
                  </a:cxn>
                </a:cxnLst>
                <a:rect l="0" t="0" r="r" b="b"/>
                <a:pathLst>
                  <a:path w="10" h="11">
                    <a:moveTo>
                      <a:pt x="0" y="0"/>
                    </a:moveTo>
                    <a:lnTo>
                      <a:pt x="5" y="11"/>
                    </a:lnTo>
                    <a:lnTo>
                      <a:pt x="10" y="11"/>
                    </a:lnTo>
                    <a:lnTo>
                      <a:pt x="9" y="11"/>
                    </a:lnTo>
                    <a:lnTo>
                      <a:pt x="5" y="11"/>
                    </a:lnTo>
                    <a:lnTo>
                      <a:pt x="4" y="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57" name="Line 3445"/>
              <p:cNvSpPr>
                <a:spLocks noChangeShapeType="1"/>
              </p:cNvSpPr>
              <p:nvPr/>
            </p:nvSpPr>
            <p:spPr bwMode="auto">
              <a:xfrm flipH="1">
                <a:off x="4252" y="2440"/>
                <a:ext cx="4" cy="8"/>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56" name="Freeform 3444"/>
              <p:cNvSpPr>
                <a:spLocks/>
              </p:cNvSpPr>
              <p:nvPr/>
            </p:nvSpPr>
            <p:spPr bwMode="auto">
              <a:xfrm>
                <a:off x="4240" y="2454"/>
                <a:ext cx="7" cy="14"/>
              </a:xfrm>
              <a:custGeom>
                <a:avLst/>
                <a:gdLst/>
                <a:ahLst/>
                <a:cxnLst>
                  <a:cxn ang="0">
                    <a:pos x="7" y="0"/>
                  </a:cxn>
                  <a:cxn ang="0">
                    <a:pos x="5" y="5"/>
                  </a:cxn>
                  <a:cxn ang="0">
                    <a:pos x="3" y="8"/>
                  </a:cxn>
                  <a:cxn ang="0">
                    <a:pos x="1" y="11"/>
                  </a:cxn>
                  <a:cxn ang="0">
                    <a:pos x="0" y="14"/>
                  </a:cxn>
                </a:cxnLst>
                <a:rect l="0" t="0" r="r" b="b"/>
                <a:pathLst>
                  <a:path w="7" h="14">
                    <a:moveTo>
                      <a:pt x="7" y="0"/>
                    </a:moveTo>
                    <a:lnTo>
                      <a:pt x="5" y="5"/>
                    </a:lnTo>
                    <a:lnTo>
                      <a:pt x="3" y="8"/>
                    </a:lnTo>
                    <a:lnTo>
                      <a:pt x="1" y="11"/>
                    </a:lnTo>
                    <a:lnTo>
                      <a:pt x="0" y="1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55" name="Freeform 3443"/>
              <p:cNvSpPr>
                <a:spLocks/>
              </p:cNvSpPr>
              <p:nvPr/>
            </p:nvSpPr>
            <p:spPr bwMode="auto">
              <a:xfrm>
                <a:off x="4238" y="2468"/>
                <a:ext cx="23" cy="4"/>
              </a:xfrm>
              <a:custGeom>
                <a:avLst/>
                <a:gdLst/>
                <a:ahLst/>
                <a:cxnLst>
                  <a:cxn ang="0">
                    <a:pos x="0" y="4"/>
                  </a:cxn>
                  <a:cxn ang="0">
                    <a:pos x="1" y="4"/>
                  </a:cxn>
                  <a:cxn ang="0">
                    <a:pos x="2" y="4"/>
                  </a:cxn>
                  <a:cxn ang="0">
                    <a:pos x="23" y="0"/>
                  </a:cxn>
                  <a:cxn ang="0">
                    <a:pos x="22" y="0"/>
                  </a:cxn>
                  <a:cxn ang="0">
                    <a:pos x="20" y="1"/>
                  </a:cxn>
                </a:cxnLst>
                <a:rect l="0" t="0" r="r" b="b"/>
                <a:pathLst>
                  <a:path w="23" h="4">
                    <a:moveTo>
                      <a:pt x="0" y="4"/>
                    </a:moveTo>
                    <a:lnTo>
                      <a:pt x="1" y="4"/>
                    </a:lnTo>
                    <a:lnTo>
                      <a:pt x="2" y="4"/>
                    </a:lnTo>
                    <a:lnTo>
                      <a:pt x="23" y="0"/>
                    </a:lnTo>
                    <a:lnTo>
                      <a:pt x="22" y="0"/>
                    </a:lnTo>
                    <a:lnTo>
                      <a:pt x="20"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54" name="Freeform 3442"/>
              <p:cNvSpPr>
                <a:spLocks/>
              </p:cNvSpPr>
              <p:nvPr/>
            </p:nvSpPr>
            <p:spPr bwMode="auto">
              <a:xfrm>
                <a:off x="4239" y="2471"/>
                <a:ext cx="14" cy="18"/>
              </a:xfrm>
              <a:custGeom>
                <a:avLst/>
                <a:gdLst/>
                <a:ahLst/>
                <a:cxnLst>
                  <a:cxn ang="0">
                    <a:pos x="14" y="0"/>
                  </a:cxn>
                  <a:cxn ang="0">
                    <a:pos x="14" y="3"/>
                  </a:cxn>
                  <a:cxn ang="0">
                    <a:pos x="13" y="6"/>
                  </a:cxn>
                  <a:cxn ang="0">
                    <a:pos x="11" y="8"/>
                  </a:cxn>
                  <a:cxn ang="0">
                    <a:pos x="10" y="9"/>
                  </a:cxn>
                  <a:cxn ang="0">
                    <a:pos x="9" y="12"/>
                  </a:cxn>
                  <a:cxn ang="0">
                    <a:pos x="7" y="13"/>
                  </a:cxn>
                  <a:cxn ang="0">
                    <a:pos x="5" y="15"/>
                  </a:cxn>
                  <a:cxn ang="0">
                    <a:pos x="3" y="16"/>
                  </a:cxn>
                  <a:cxn ang="0">
                    <a:pos x="0" y="18"/>
                  </a:cxn>
                </a:cxnLst>
                <a:rect l="0" t="0" r="r" b="b"/>
                <a:pathLst>
                  <a:path w="14" h="18">
                    <a:moveTo>
                      <a:pt x="14" y="0"/>
                    </a:moveTo>
                    <a:lnTo>
                      <a:pt x="14" y="3"/>
                    </a:lnTo>
                    <a:lnTo>
                      <a:pt x="13" y="6"/>
                    </a:lnTo>
                    <a:lnTo>
                      <a:pt x="11" y="8"/>
                    </a:lnTo>
                    <a:lnTo>
                      <a:pt x="10" y="9"/>
                    </a:lnTo>
                    <a:lnTo>
                      <a:pt x="9" y="12"/>
                    </a:lnTo>
                    <a:lnTo>
                      <a:pt x="7" y="13"/>
                    </a:lnTo>
                    <a:lnTo>
                      <a:pt x="5" y="15"/>
                    </a:lnTo>
                    <a:lnTo>
                      <a:pt x="3" y="16"/>
                    </a:lnTo>
                    <a:lnTo>
                      <a:pt x="0" y="1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53" name="Freeform 3441"/>
              <p:cNvSpPr>
                <a:spLocks/>
              </p:cNvSpPr>
              <p:nvPr/>
            </p:nvSpPr>
            <p:spPr bwMode="auto">
              <a:xfrm>
                <a:off x="4244" y="2466"/>
                <a:ext cx="14" cy="20"/>
              </a:xfrm>
              <a:custGeom>
                <a:avLst/>
                <a:gdLst/>
                <a:ahLst/>
                <a:cxnLst>
                  <a:cxn ang="0">
                    <a:pos x="4" y="0"/>
                  </a:cxn>
                  <a:cxn ang="0">
                    <a:pos x="0" y="11"/>
                  </a:cxn>
                  <a:cxn ang="0">
                    <a:pos x="4" y="14"/>
                  </a:cxn>
                  <a:cxn ang="0">
                    <a:pos x="9" y="16"/>
                  </a:cxn>
                  <a:cxn ang="0">
                    <a:pos x="12" y="18"/>
                  </a:cxn>
                  <a:cxn ang="0">
                    <a:pos x="14" y="20"/>
                  </a:cxn>
                </a:cxnLst>
                <a:rect l="0" t="0" r="r" b="b"/>
                <a:pathLst>
                  <a:path w="14" h="20">
                    <a:moveTo>
                      <a:pt x="4" y="0"/>
                    </a:moveTo>
                    <a:lnTo>
                      <a:pt x="0" y="11"/>
                    </a:lnTo>
                    <a:lnTo>
                      <a:pt x="4" y="14"/>
                    </a:lnTo>
                    <a:lnTo>
                      <a:pt x="9" y="16"/>
                    </a:lnTo>
                    <a:lnTo>
                      <a:pt x="12" y="18"/>
                    </a:lnTo>
                    <a:lnTo>
                      <a:pt x="14" y="2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52" name="Freeform 3440"/>
              <p:cNvSpPr>
                <a:spLocks/>
              </p:cNvSpPr>
              <p:nvPr/>
            </p:nvSpPr>
            <p:spPr bwMode="auto">
              <a:xfrm>
                <a:off x="4268" y="2475"/>
                <a:ext cx="8" cy="8"/>
              </a:xfrm>
              <a:custGeom>
                <a:avLst/>
                <a:gdLst/>
                <a:ahLst/>
                <a:cxnLst>
                  <a:cxn ang="0">
                    <a:pos x="0" y="0"/>
                  </a:cxn>
                  <a:cxn ang="0">
                    <a:pos x="3" y="0"/>
                  </a:cxn>
                  <a:cxn ang="0">
                    <a:pos x="5" y="1"/>
                  </a:cxn>
                  <a:cxn ang="0">
                    <a:pos x="6" y="1"/>
                  </a:cxn>
                  <a:cxn ang="0">
                    <a:pos x="6" y="2"/>
                  </a:cxn>
                  <a:cxn ang="0">
                    <a:pos x="7" y="2"/>
                  </a:cxn>
                  <a:cxn ang="0">
                    <a:pos x="7" y="3"/>
                  </a:cxn>
                  <a:cxn ang="0">
                    <a:pos x="8" y="4"/>
                  </a:cxn>
                  <a:cxn ang="0">
                    <a:pos x="8" y="5"/>
                  </a:cxn>
                  <a:cxn ang="0">
                    <a:pos x="7" y="6"/>
                  </a:cxn>
                  <a:cxn ang="0">
                    <a:pos x="7" y="7"/>
                  </a:cxn>
                  <a:cxn ang="0">
                    <a:pos x="6" y="8"/>
                  </a:cxn>
                  <a:cxn ang="0">
                    <a:pos x="5" y="8"/>
                  </a:cxn>
                  <a:cxn ang="0">
                    <a:pos x="5" y="7"/>
                  </a:cxn>
                  <a:cxn ang="0">
                    <a:pos x="5" y="6"/>
                  </a:cxn>
                  <a:cxn ang="0">
                    <a:pos x="5" y="5"/>
                  </a:cxn>
                  <a:cxn ang="0">
                    <a:pos x="4" y="4"/>
                  </a:cxn>
                  <a:cxn ang="0">
                    <a:pos x="4" y="3"/>
                  </a:cxn>
                  <a:cxn ang="0">
                    <a:pos x="2" y="1"/>
                  </a:cxn>
                  <a:cxn ang="0">
                    <a:pos x="1" y="0"/>
                  </a:cxn>
                  <a:cxn ang="0">
                    <a:pos x="0" y="0"/>
                  </a:cxn>
                </a:cxnLst>
                <a:rect l="0" t="0" r="r" b="b"/>
                <a:pathLst>
                  <a:path w="8" h="8">
                    <a:moveTo>
                      <a:pt x="0" y="0"/>
                    </a:moveTo>
                    <a:lnTo>
                      <a:pt x="3" y="0"/>
                    </a:lnTo>
                    <a:lnTo>
                      <a:pt x="5" y="1"/>
                    </a:lnTo>
                    <a:lnTo>
                      <a:pt x="6" y="1"/>
                    </a:lnTo>
                    <a:lnTo>
                      <a:pt x="6" y="2"/>
                    </a:lnTo>
                    <a:lnTo>
                      <a:pt x="7" y="2"/>
                    </a:lnTo>
                    <a:lnTo>
                      <a:pt x="7" y="3"/>
                    </a:lnTo>
                    <a:lnTo>
                      <a:pt x="8" y="4"/>
                    </a:lnTo>
                    <a:lnTo>
                      <a:pt x="8" y="5"/>
                    </a:lnTo>
                    <a:lnTo>
                      <a:pt x="7" y="6"/>
                    </a:lnTo>
                    <a:lnTo>
                      <a:pt x="7" y="7"/>
                    </a:lnTo>
                    <a:lnTo>
                      <a:pt x="6" y="8"/>
                    </a:lnTo>
                    <a:lnTo>
                      <a:pt x="5" y="8"/>
                    </a:lnTo>
                    <a:lnTo>
                      <a:pt x="5" y="7"/>
                    </a:lnTo>
                    <a:lnTo>
                      <a:pt x="5" y="6"/>
                    </a:lnTo>
                    <a:lnTo>
                      <a:pt x="5" y="5"/>
                    </a:lnTo>
                    <a:lnTo>
                      <a:pt x="4" y="4"/>
                    </a:lnTo>
                    <a:lnTo>
                      <a:pt x="4" y="3"/>
                    </a:lnTo>
                    <a:lnTo>
                      <a:pt x="2" y="1"/>
                    </a:lnTo>
                    <a:lnTo>
                      <a:pt x="1" y="0"/>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51" name="Line 3439"/>
              <p:cNvSpPr>
                <a:spLocks noChangeShapeType="1"/>
              </p:cNvSpPr>
              <p:nvPr/>
            </p:nvSpPr>
            <p:spPr bwMode="auto">
              <a:xfrm>
                <a:off x="4275" y="2478"/>
                <a:ext cx="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50" name="Line 3438"/>
              <p:cNvSpPr>
                <a:spLocks noChangeShapeType="1"/>
              </p:cNvSpPr>
              <p:nvPr/>
            </p:nvSpPr>
            <p:spPr bwMode="auto">
              <a:xfrm flipV="1">
                <a:off x="4275" y="2477"/>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49" name="Line 3437"/>
              <p:cNvSpPr>
                <a:spLocks noChangeShapeType="1"/>
              </p:cNvSpPr>
              <p:nvPr/>
            </p:nvSpPr>
            <p:spPr bwMode="auto">
              <a:xfrm>
                <a:off x="4274" y="2477"/>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48" name="Line 3436"/>
              <p:cNvSpPr>
                <a:spLocks noChangeShapeType="1"/>
              </p:cNvSpPr>
              <p:nvPr/>
            </p:nvSpPr>
            <p:spPr bwMode="auto">
              <a:xfrm flipV="1">
                <a:off x="4274" y="2476"/>
                <a:ext cx="1"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47" name="Line 3435"/>
              <p:cNvSpPr>
                <a:spLocks noChangeShapeType="1"/>
              </p:cNvSpPr>
              <p:nvPr/>
            </p:nvSpPr>
            <p:spPr bwMode="auto">
              <a:xfrm>
                <a:off x="4273" y="2476"/>
                <a:ext cx="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46" name="Line 3434"/>
              <p:cNvSpPr>
                <a:spLocks noChangeShapeType="1"/>
              </p:cNvSpPr>
              <p:nvPr/>
            </p:nvSpPr>
            <p:spPr bwMode="auto">
              <a:xfrm flipV="1">
                <a:off x="4273" y="2476"/>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45" name="Line 3433"/>
              <p:cNvSpPr>
                <a:spLocks noChangeShapeType="1"/>
              </p:cNvSpPr>
              <p:nvPr/>
            </p:nvSpPr>
            <p:spPr bwMode="auto">
              <a:xfrm>
                <a:off x="4272" y="2476"/>
                <a:ext cx="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44" name="Line 3432"/>
              <p:cNvSpPr>
                <a:spLocks noChangeShapeType="1"/>
              </p:cNvSpPr>
              <p:nvPr/>
            </p:nvSpPr>
            <p:spPr bwMode="auto">
              <a:xfrm flipV="1">
                <a:off x="4272" y="2476"/>
                <a:ext cx="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43" name="Line 3431"/>
              <p:cNvSpPr>
                <a:spLocks noChangeShapeType="1"/>
              </p:cNvSpPr>
              <p:nvPr/>
            </p:nvSpPr>
            <p:spPr bwMode="auto">
              <a:xfrm>
                <a:off x="4271" y="2475"/>
                <a:ext cx="1"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42" name="Line 3430"/>
              <p:cNvSpPr>
                <a:spLocks noChangeShapeType="1"/>
              </p:cNvSpPr>
              <p:nvPr/>
            </p:nvSpPr>
            <p:spPr bwMode="auto">
              <a:xfrm flipV="1">
                <a:off x="4270" y="2475"/>
                <a:ext cx="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41" name="Line 3429"/>
              <p:cNvSpPr>
                <a:spLocks noChangeShapeType="1"/>
              </p:cNvSpPr>
              <p:nvPr/>
            </p:nvSpPr>
            <p:spPr bwMode="auto">
              <a:xfrm>
                <a:off x="4269" y="2475"/>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40" name="Line 3428"/>
              <p:cNvSpPr>
                <a:spLocks noChangeShapeType="1"/>
              </p:cNvSpPr>
              <p:nvPr/>
            </p:nvSpPr>
            <p:spPr bwMode="auto">
              <a:xfrm flipH="1">
                <a:off x="4270" y="2476"/>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39" name="Line 3427"/>
              <p:cNvSpPr>
                <a:spLocks noChangeShapeType="1"/>
              </p:cNvSpPr>
              <p:nvPr/>
            </p:nvSpPr>
            <p:spPr bwMode="auto">
              <a:xfrm>
                <a:off x="4270" y="2476"/>
                <a:ext cx="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38" name="Line 3426"/>
              <p:cNvSpPr>
                <a:spLocks noChangeShapeType="1"/>
              </p:cNvSpPr>
              <p:nvPr/>
            </p:nvSpPr>
            <p:spPr bwMode="auto">
              <a:xfrm flipH="1">
                <a:off x="4271" y="2477"/>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37" name="Line 3425"/>
              <p:cNvSpPr>
                <a:spLocks noChangeShapeType="1"/>
              </p:cNvSpPr>
              <p:nvPr/>
            </p:nvSpPr>
            <p:spPr bwMode="auto">
              <a:xfrm>
                <a:off x="4272" y="2477"/>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36" name="Line 3424"/>
              <p:cNvSpPr>
                <a:spLocks noChangeShapeType="1"/>
              </p:cNvSpPr>
              <p:nvPr/>
            </p:nvSpPr>
            <p:spPr bwMode="auto">
              <a:xfrm flipH="1">
                <a:off x="4272" y="2478"/>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35" name="Line 3423"/>
              <p:cNvSpPr>
                <a:spLocks noChangeShapeType="1"/>
              </p:cNvSpPr>
              <p:nvPr/>
            </p:nvSpPr>
            <p:spPr bwMode="auto">
              <a:xfrm>
                <a:off x="4272" y="2479"/>
                <a:ext cx="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34" name="Line 3422"/>
              <p:cNvSpPr>
                <a:spLocks noChangeShapeType="1"/>
              </p:cNvSpPr>
              <p:nvPr/>
            </p:nvSpPr>
            <p:spPr bwMode="auto">
              <a:xfrm flipH="1">
                <a:off x="4273" y="2480"/>
                <a:ext cx="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33" name="Line 3421"/>
              <p:cNvSpPr>
                <a:spLocks noChangeShapeType="1"/>
              </p:cNvSpPr>
              <p:nvPr/>
            </p:nvSpPr>
            <p:spPr bwMode="auto">
              <a:xfrm>
                <a:off x="4273" y="2480"/>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32" name="Line 3420"/>
              <p:cNvSpPr>
                <a:spLocks noChangeShapeType="1"/>
              </p:cNvSpPr>
              <p:nvPr/>
            </p:nvSpPr>
            <p:spPr bwMode="auto">
              <a:xfrm flipH="1">
                <a:off x="4273" y="2481"/>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31" name="Line 3419"/>
              <p:cNvSpPr>
                <a:spLocks noChangeShapeType="1"/>
              </p:cNvSpPr>
              <p:nvPr/>
            </p:nvSpPr>
            <p:spPr bwMode="auto">
              <a:xfrm>
                <a:off x="4273" y="2482"/>
                <a:ext cx="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30" name="Freeform 3418"/>
              <p:cNvSpPr>
                <a:spLocks/>
              </p:cNvSpPr>
              <p:nvPr/>
            </p:nvSpPr>
            <p:spPr bwMode="auto">
              <a:xfrm>
                <a:off x="4318" y="2439"/>
                <a:ext cx="16" cy="29"/>
              </a:xfrm>
              <a:custGeom>
                <a:avLst/>
                <a:gdLst/>
                <a:ahLst/>
                <a:cxnLst>
                  <a:cxn ang="0">
                    <a:pos x="0" y="0"/>
                  </a:cxn>
                  <a:cxn ang="0">
                    <a:pos x="2" y="2"/>
                  </a:cxn>
                  <a:cxn ang="0">
                    <a:pos x="11" y="29"/>
                  </a:cxn>
                  <a:cxn ang="0">
                    <a:pos x="12" y="29"/>
                  </a:cxn>
                  <a:cxn ang="0">
                    <a:pos x="16" y="29"/>
                  </a:cxn>
                  <a:cxn ang="0">
                    <a:pos x="12" y="28"/>
                  </a:cxn>
                  <a:cxn ang="0">
                    <a:pos x="10" y="25"/>
                  </a:cxn>
                </a:cxnLst>
                <a:rect l="0" t="0" r="r" b="b"/>
                <a:pathLst>
                  <a:path w="16" h="29">
                    <a:moveTo>
                      <a:pt x="0" y="0"/>
                    </a:moveTo>
                    <a:lnTo>
                      <a:pt x="2" y="2"/>
                    </a:lnTo>
                    <a:lnTo>
                      <a:pt x="11" y="29"/>
                    </a:lnTo>
                    <a:lnTo>
                      <a:pt x="12" y="29"/>
                    </a:lnTo>
                    <a:lnTo>
                      <a:pt x="16" y="29"/>
                    </a:lnTo>
                    <a:lnTo>
                      <a:pt x="12" y="28"/>
                    </a:lnTo>
                    <a:lnTo>
                      <a:pt x="10"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29" name="Freeform 3417"/>
              <p:cNvSpPr>
                <a:spLocks/>
              </p:cNvSpPr>
              <p:nvPr/>
            </p:nvSpPr>
            <p:spPr bwMode="auto">
              <a:xfrm>
                <a:off x="4302" y="2444"/>
                <a:ext cx="11" cy="27"/>
              </a:xfrm>
              <a:custGeom>
                <a:avLst/>
                <a:gdLst/>
                <a:ahLst/>
                <a:cxnLst>
                  <a:cxn ang="0">
                    <a:pos x="11" y="0"/>
                  </a:cxn>
                  <a:cxn ang="0">
                    <a:pos x="11" y="3"/>
                  </a:cxn>
                  <a:cxn ang="0">
                    <a:pos x="7" y="12"/>
                  </a:cxn>
                  <a:cxn ang="0">
                    <a:pos x="5" y="18"/>
                  </a:cxn>
                  <a:cxn ang="0">
                    <a:pos x="2" y="23"/>
                  </a:cxn>
                  <a:cxn ang="0">
                    <a:pos x="0" y="27"/>
                  </a:cxn>
                </a:cxnLst>
                <a:rect l="0" t="0" r="r" b="b"/>
                <a:pathLst>
                  <a:path w="11" h="27">
                    <a:moveTo>
                      <a:pt x="11" y="0"/>
                    </a:moveTo>
                    <a:lnTo>
                      <a:pt x="11" y="3"/>
                    </a:lnTo>
                    <a:lnTo>
                      <a:pt x="7" y="12"/>
                    </a:lnTo>
                    <a:lnTo>
                      <a:pt x="5" y="18"/>
                    </a:lnTo>
                    <a:lnTo>
                      <a:pt x="2" y="23"/>
                    </a:lnTo>
                    <a:lnTo>
                      <a:pt x="0" y="2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28" name="Freeform 3416"/>
              <p:cNvSpPr>
                <a:spLocks/>
              </p:cNvSpPr>
              <p:nvPr/>
            </p:nvSpPr>
            <p:spPr bwMode="auto">
              <a:xfrm>
                <a:off x="4308" y="2458"/>
                <a:ext cx="16" cy="25"/>
              </a:xfrm>
              <a:custGeom>
                <a:avLst/>
                <a:gdLst/>
                <a:ahLst/>
                <a:cxnLst>
                  <a:cxn ang="0">
                    <a:pos x="9" y="0"/>
                  </a:cxn>
                  <a:cxn ang="0">
                    <a:pos x="9" y="3"/>
                  </a:cxn>
                  <a:cxn ang="0">
                    <a:pos x="6" y="11"/>
                  </a:cxn>
                  <a:cxn ang="0">
                    <a:pos x="7" y="11"/>
                  </a:cxn>
                  <a:cxn ang="0">
                    <a:pos x="4" y="18"/>
                  </a:cxn>
                  <a:cxn ang="0">
                    <a:pos x="1" y="25"/>
                  </a:cxn>
                  <a:cxn ang="0">
                    <a:pos x="0" y="25"/>
                  </a:cxn>
                  <a:cxn ang="0">
                    <a:pos x="16" y="22"/>
                  </a:cxn>
                </a:cxnLst>
                <a:rect l="0" t="0" r="r" b="b"/>
                <a:pathLst>
                  <a:path w="16" h="25">
                    <a:moveTo>
                      <a:pt x="9" y="0"/>
                    </a:moveTo>
                    <a:lnTo>
                      <a:pt x="9" y="3"/>
                    </a:lnTo>
                    <a:lnTo>
                      <a:pt x="6" y="11"/>
                    </a:lnTo>
                    <a:lnTo>
                      <a:pt x="7" y="11"/>
                    </a:lnTo>
                    <a:lnTo>
                      <a:pt x="4" y="18"/>
                    </a:lnTo>
                    <a:lnTo>
                      <a:pt x="1" y="25"/>
                    </a:lnTo>
                    <a:lnTo>
                      <a:pt x="0" y="25"/>
                    </a:lnTo>
                    <a:lnTo>
                      <a:pt x="16" y="2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27" name="Freeform 3415"/>
              <p:cNvSpPr>
                <a:spLocks/>
              </p:cNvSpPr>
              <p:nvPr/>
            </p:nvSpPr>
            <p:spPr bwMode="auto">
              <a:xfrm>
                <a:off x="4320" y="2470"/>
                <a:ext cx="7" cy="16"/>
              </a:xfrm>
              <a:custGeom>
                <a:avLst/>
                <a:gdLst/>
                <a:ahLst/>
                <a:cxnLst>
                  <a:cxn ang="0">
                    <a:pos x="0" y="0"/>
                  </a:cxn>
                  <a:cxn ang="0">
                    <a:pos x="6" y="12"/>
                  </a:cxn>
                  <a:cxn ang="0">
                    <a:pos x="7" y="16"/>
                  </a:cxn>
                  <a:cxn ang="0">
                    <a:pos x="5" y="11"/>
                  </a:cxn>
                </a:cxnLst>
                <a:rect l="0" t="0" r="r" b="b"/>
                <a:pathLst>
                  <a:path w="7" h="16">
                    <a:moveTo>
                      <a:pt x="0" y="0"/>
                    </a:moveTo>
                    <a:lnTo>
                      <a:pt x="6" y="12"/>
                    </a:lnTo>
                    <a:lnTo>
                      <a:pt x="7" y="16"/>
                    </a:lnTo>
                    <a:lnTo>
                      <a:pt x="5" y="1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26" name="Freeform 3414"/>
              <p:cNvSpPr>
                <a:spLocks/>
              </p:cNvSpPr>
              <p:nvPr/>
            </p:nvSpPr>
            <p:spPr bwMode="auto">
              <a:xfrm>
                <a:off x="4343" y="2453"/>
                <a:ext cx="25" cy="4"/>
              </a:xfrm>
              <a:custGeom>
                <a:avLst/>
                <a:gdLst/>
                <a:ahLst/>
                <a:cxnLst>
                  <a:cxn ang="0">
                    <a:pos x="0" y="4"/>
                  </a:cxn>
                  <a:cxn ang="0">
                    <a:pos x="25" y="1"/>
                  </a:cxn>
                  <a:cxn ang="0">
                    <a:pos x="24" y="0"/>
                  </a:cxn>
                  <a:cxn ang="0">
                    <a:pos x="22" y="1"/>
                  </a:cxn>
                </a:cxnLst>
                <a:rect l="0" t="0" r="r" b="b"/>
                <a:pathLst>
                  <a:path w="25" h="4">
                    <a:moveTo>
                      <a:pt x="0" y="4"/>
                    </a:moveTo>
                    <a:lnTo>
                      <a:pt x="25" y="1"/>
                    </a:lnTo>
                    <a:lnTo>
                      <a:pt x="24" y="0"/>
                    </a:lnTo>
                    <a:lnTo>
                      <a:pt x="22"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25" name="Freeform 3413"/>
              <p:cNvSpPr>
                <a:spLocks/>
              </p:cNvSpPr>
              <p:nvPr/>
            </p:nvSpPr>
            <p:spPr bwMode="auto">
              <a:xfrm>
                <a:off x="4349" y="2438"/>
                <a:ext cx="1" cy="31"/>
              </a:xfrm>
              <a:custGeom>
                <a:avLst/>
                <a:gdLst/>
                <a:ahLst/>
                <a:cxnLst>
                  <a:cxn ang="0">
                    <a:pos x="0" y="0"/>
                  </a:cxn>
                  <a:cxn ang="0">
                    <a:pos x="1" y="3"/>
                  </a:cxn>
                  <a:cxn ang="0">
                    <a:pos x="1" y="31"/>
                  </a:cxn>
                </a:cxnLst>
                <a:rect l="0" t="0" r="r" b="b"/>
                <a:pathLst>
                  <a:path w="1" h="31">
                    <a:moveTo>
                      <a:pt x="0" y="0"/>
                    </a:moveTo>
                    <a:lnTo>
                      <a:pt x="1" y="3"/>
                    </a:lnTo>
                    <a:lnTo>
                      <a:pt x="1" y="3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24" name="Line 3412"/>
              <p:cNvSpPr>
                <a:spLocks noChangeShapeType="1"/>
              </p:cNvSpPr>
              <p:nvPr/>
            </p:nvSpPr>
            <p:spPr bwMode="auto">
              <a:xfrm flipH="1">
                <a:off x="4359" y="2437"/>
                <a:ext cx="1" cy="3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23" name="Freeform 3411"/>
              <p:cNvSpPr>
                <a:spLocks/>
              </p:cNvSpPr>
              <p:nvPr/>
            </p:nvSpPr>
            <p:spPr bwMode="auto">
              <a:xfrm>
                <a:off x="4339" y="2467"/>
                <a:ext cx="32" cy="4"/>
              </a:xfrm>
              <a:custGeom>
                <a:avLst/>
                <a:gdLst/>
                <a:ahLst/>
                <a:cxnLst>
                  <a:cxn ang="0">
                    <a:pos x="0" y="4"/>
                  </a:cxn>
                  <a:cxn ang="0">
                    <a:pos x="32" y="0"/>
                  </a:cxn>
                  <a:cxn ang="0">
                    <a:pos x="30" y="0"/>
                  </a:cxn>
                  <a:cxn ang="0">
                    <a:pos x="29" y="1"/>
                  </a:cxn>
                </a:cxnLst>
                <a:rect l="0" t="0" r="r" b="b"/>
                <a:pathLst>
                  <a:path w="32" h="4">
                    <a:moveTo>
                      <a:pt x="0" y="4"/>
                    </a:moveTo>
                    <a:lnTo>
                      <a:pt x="32" y="0"/>
                    </a:lnTo>
                    <a:lnTo>
                      <a:pt x="30" y="0"/>
                    </a:lnTo>
                    <a:lnTo>
                      <a:pt x="29"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22" name="Freeform 3410"/>
              <p:cNvSpPr>
                <a:spLocks/>
              </p:cNvSpPr>
              <p:nvPr/>
            </p:nvSpPr>
            <p:spPr bwMode="auto">
              <a:xfrm>
                <a:off x="4341" y="2474"/>
                <a:ext cx="10" cy="16"/>
              </a:xfrm>
              <a:custGeom>
                <a:avLst/>
                <a:gdLst/>
                <a:ahLst/>
                <a:cxnLst>
                  <a:cxn ang="0">
                    <a:pos x="10" y="0"/>
                  </a:cxn>
                  <a:cxn ang="0">
                    <a:pos x="9" y="3"/>
                  </a:cxn>
                  <a:cxn ang="0">
                    <a:pos x="5" y="9"/>
                  </a:cxn>
                  <a:cxn ang="0">
                    <a:pos x="3" y="12"/>
                  </a:cxn>
                  <a:cxn ang="0">
                    <a:pos x="0" y="16"/>
                  </a:cxn>
                </a:cxnLst>
                <a:rect l="0" t="0" r="r" b="b"/>
                <a:pathLst>
                  <a:path w="10" h="16">
                    <a:moveTo>
                      <a:pt x="10" y="0"/>
                    </a:moveTo>
                    <a:lnTo>
                      <a:pt x="9" y="3"/>
                    </a:lnTo>
                    <a:lnTo>
                      <a:pt x="5" y="9"/>
                    </a:lnTo>
                    <a:lnTo>
                      <a:pt x="3" y="12"/>
                    </a:lnTo>
                    <a:lnTo>
                      <a:pt x="0" y="1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21" name="Freeform 3409"/>
              <p:cNvSpPr>
                <a:spLocks/>
              </p:cNvSpPr>
              <p:nvPr/>
            </p:nvSpPr>
            <p:spPr bwMode="auto">
              <a:xfrm>
                <a:off x="4358" y="2474"/>
                <a:ext cx="9" cy="12"/>
              </a:xfrm>
              <a:custGeom>
                <a:avLst/>
                <a:gdLst/>
                <a:ahLst/>
                <a:cxnLst>
                  <a:cxn ang="0">
                    <a:pos x="0" y="0"/>
                  </a:cxn>
                  <a:cxn ang="0">
                    <a:pos x="7" y="9"/>
                  </a:cxn>
                  <a:cxn ang="0">
                    <a:pos x="9" y="12"/>
                  </a:cxn>
                </a:cxnLst>
                <a:rect l="0" t="0" r="r" b="b"/>
                <a:pathLst>
                  <a:path w="9" h="12">
                    <a:moveTo>
                      <a:pt x="0" y="0"/>
                    </a:moveTo>
                    <a:lnTo>
                      <a:pt x="7" y="9"/>
                    </a:lnTo>
                    <a:lnTo>
                      <a:pt x="9" y="1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20" name="Freeform 3408"/>
              <p:cNvSpPr>
                <a:spLocks/>
              </p:cNvSpPr>
              <p:nvPr/>
            </p:nvSpPr>
            <p:spPr bwMode="auto">
              <a:xfrm>
                <a:off x="4380" y="2439"/>
                <a:ext cx="4" cy="9"/>
              </a:xfrm>
              <a:custGeom>
                <a:avLst/>
                <a:gdLst/>
                <a:ahLst/>
                <a:cxnLst>
                  <a:cxn ang="0">
                    <a:pos x="0" y="0"/>
                  </a:cxn>
                  <a:cxn ang="0">
                    <a:pos x="4" y="7"/>
                  </a:cxn>
                  <a:cxn ang="0">
                    <a:pos x="4" y="9"/>
                  </a:cxn>
                </a:cxnLst>
                <a:rect l="0" t="0" r="r" b="b"/>
                <a:pathLst>
                  <a:path w="4" h="9">
                    <a:moveTo>
                      <a:pt x="0" y="0"/>
                    </a:moveTo>
                    <a:lnTo>
                      <a:pt x="4" y="7"/>
                    </a:lnTo>
                    <a:lnTo>
                      <a:pt x="4" y="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19" name="Freeform 3407"/>
              <p:cNvSpPr>
                <a:spLocks/>
              </p:cNvSpPr>
              <p:nvPr/>
            </p:nvSpPr>
            <p:spPr bwMode="auto">
              <a:xfrm>
                <a:off x="4376" y="2454"/>
                <a:ext cx="11" cy="28"/>
              </a:xfrm>
              <a:custGeom>
                <a:avLst/>
                <a:gdLst/>
                <a:ahLst/>
                <a:cxnLst>
                  <a:cxn ang="0">
                    <a:pos x="0" y="4"/>
                  </a:cxn>
                  <a:cxn ang="0">
                    <a:pos x="8" y="2"/>
                  </a:cxn>
                  <a:cxn ang="0">
                    <a:pos x="7" y="0"/>
                  </a:cxn>
                  <a:cxn ang="0">
                    <a:pos x="6" y="4"/>
                  </a:cxn>
                  <a:cxn ang="0">
                    <a:pos x="6" y="26"/>
                  </a:cxn>
                  <a:cxn ang="0">
                    <a:pos x="4" y="28"/>
                  </a:cxn>
                  <a:cxn ang="0">
                    <a:pos x="11" y="19"/>
                  </a:cxn>
                </a:cxnLst>
                <a:rect l="0" t="0" r="r" b="b"/>
                <a:pathLst>
                  <a:path w="11" h="28">
                    <a:moveTo>
                      <a:pt x="0" y="4"/>
                    </a:moveTo>
                    <a:lnTo>
                      <a:pt x="8" y="2"/>
                    </a:lnTo>
                    <a:lnTo>
                      <a:pt x="7" y="0"/>
                    </a:lnTo>
                    <a:lnTo>
                      <a:pt x="6" y="4"/>
                    </a:lnTo>
                    <a:lnTo>
                      <a:pt x="6" y="26"/>
                    </a:lnTo>
                    <a:lnTo>
                      <a:pt x="4" y="28"/>
                    </a:lnTo>
                    <a:lnTo>
                      <a:pt x="11" y="1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18" name="Freeform 3406"/>
              <p:cNvSpPr>
                <a:spLocks/>
              </p:cNvSpPr>
              <p:nvPr/>
            </p:nvSpPr>
            <p:spPr bwMode="auto">
              <a:xfrm>
                <a:off x="4387" y="2439"/>
                <a:ext cx="5" cy="22"/>
              </a:xfrm>
              <a:custGeom>
                <a:avLst/>
                <a:gdLst/>
                <a:ahLst/>
                <a:cxnLst>
                  <a:cxn ang="0">
                    <a:pos x="5" y="0"/>
                  </a:cxn>
                  <a:cxn ang="0">
                    <a:pos x="5" y="4"/>
                  </a:cxn>
                  <a:cxn ang="0">
                    <a:pos x="5" y="8"/>
                  </a:cxn>
                  <a:cxn ang="0">
                    <a:pos x="4" y="12"/>
                  </a:cxn>
                  <a:cxn ang="0">
                    <a:pos x="3" y="15"/>
                  </a:cxn>
                  <a:cxn ang="0">
                    <a:pos x="2" y="18"/>
                  </a:cxn>
                  <a:cxn ang="0">
                    <a:pos x="1" y="20"/>
                  </a:cxn>
                  <a:cxn ang="0">
                    <a:pos x="0" y="22"/>
                  </a:cxn>
                </a:cxnLst>
                <a:rect l="0" t="0" r="r" b="b"/>
                <a:pathLst>
                  <a:path w="5" h="22">
                    <a:moveTo>
                      <a:pt x="5" y="0"/>
                    </a:moveTo>
                    <a:lnTo>
                      <a:pt x="5" y="4"/>
                    </a:lnTo>
                    <a:lnTo>
                      <a:pt x="5" y="8"/>
                    </a:lnTo>
                    <a:lnTo>
                      <a:pt x="4" y="12"/>
                    </a:lnTo>
                    <a:lnTo>
                      <a:pt x="3" y="15"/>
                    </a:lnTo>
                    <a:lnTo>
                      <a:pt x="2" y="18"/>
                    </a:lnTo>
                    <a:lnTo>
                      <a:pt x="1" y="20"/>
                    </a:lnTo>
                    <a:lnTo>
                      <a:pt x="0" y="2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17" name="Freeform 3405"/>
              <p:cNvSpPr>
                <a:spLocks/>
              </p:cNvSpPr>
              <p:nvPr/>
            </p:nvSpPr>
            <p:spPr bwMode="auto">
              <a:xfrm>
                <a:off x="4392" y="2440"/>
                <a:ext cx="14" cy="15"/>
              </a:xfrm>
              <a:custGeom>
                <a:avLst/>
                <a:gdLst/>
                <a:ahLst/>
                <a:cxnLst>
                  <a:cxn ang="0">
                    <a:pos x="0" y="2"/>
                  </a:cxn>
                  <a:cxn ang="0">
                    <a:pos x="8" y="1"/>
                  </a:cxn>
                  <a:cxn ang="0">
                    <a:pos x="7" y="0"/>
                  </a:cxn>
                  <a:cxn ang="0">
                    <a:pos x="7" y="3"/>
                  </a:cxn>
                  <a:cxn ang="0">
                    <a:pos x="7" y="6"/>
                  </a:cxn>
                  <a:cxn ang="0">
                    <a:pos x="7" y="9"/>
                  </a:cxn>
                  <a:cxn ang="0">
                    <a:pos x="7" y="12"/>
                  </a:cxn>
                  <a:cxn ang="0">
                    <a:pos x="7" y="13"/>
                  </a:cxn>
                  <a:cxn ang="0">
                    <a:pos x="7" y="14"/>
                  </a:cxn>
                  <a:cxn ang="0">
                    <a:pos x="9" y="15"/>
                  </a:cxn>
                  <a:cxn ang="0">
                    <a:pos x="10" y="15"/>
                  </a:cxn>
                  <a:cxn ang="0">
                    <a:pos x="12" y="15"/>
                  </a:cxn>
                  <a:cxn ang="0">
                    <a:pos x="13" y="15"/>
                  </a:cxn>
                  <a:cxn ang="0">
                    <a:pos x="14" y="14"/>
                  </a:cxn>
                </a:cxnLst>
                <a:rect l="0" t="0" r="r" b="b"/>
                <a:pathLst>
                  <a:path w="14" h="15">
                    <a:moveTo>
                      <a:pt x="0" y="2"/>
                    </a:moveTo>
                    <a:lnTo>
                      <a:pt x="8" y="1"/>
                    </a:lnTo>
                    <a:lnTo>
                      <a:pt x="7" y="0"/>
                    </a:lnTo>
                    <a:lnTo>
                      <a:pt x="7" y="3"/>
                    </a:lnTo>
                    <a:lnTo>
                      <a:pt x="7" y="6"/>
                    </a:lnTo>
                    <a:lnTo>
                      <a:pt x="7" y="9"/>
                    </a:lnTo>
                    <a:lnTo>
                      <a:pt x="7" y="12"/>
                    </a:lnTo>
                    <a:lnTo>
                      <a:pt x="7" y="13"/>
                    </a:lnTo>
                    <a:lnTo>
                      <a:pt x="7" y="14"/>
                    </a:lnTo>
                    <a:lnTo>
                      <a:pt x="9" y="15"/>
                    </a:lnTo>
                    <a:lnTo>
                      <a:pt x="10" y="15"/>
                    </a:lnTo>
                    <a:lnTo>
                      <a:pt x="12" y="15"/>
                    </a:lnTo>
                    <a:lnTo>
                      <a:pt x="13" y="15"/>
                    </a:lnTo>
                    <a:lnTo>
                      <a:pt x="14" y="1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16" name="Freeform 3404"/>
              <p:cNvSpPr>
                <a:spLocks/>
              </p:cNvSpPr>
              <p:nvPr/>
            </p:nvSpPr>
            <p:spPr bwMode="auto">
              <a:xfrm>
                <a:off x="4384" y="2459"/>
                <a:ext cx="18" cy="28"/>
              </a:xfrm>
              <a:custGeom>
                <a:avLst/>
                <a:gdLst/>
                <a:ahLst/>
                <a:cxnLst>
                  <a:cxn ang="0">
                    <a:pos x="6" y="4"/>
                  </a:cxn>
                  <a:cxn ang="0">
                    <a:pos x="18" y="2"/>
                  </a:cxn>
                  <a:cxn ang="0">
                    <a:pos x="17" y="0"/>
                  </a:cxn>
                  <a:cxn ang="0">
                    <a:pos x="16" y="4"/>
                  </a:cxn>
                  <a:cxn ang="0">
                    <a:pos x="14" y="8"/>
                  </a:cxn>
                  <a:cxn ang="0">
                    <a:pos x="13" y="11"/>
                  </a:cxn>
                  <a:cxn ang="0">
                    <a:pos x="11" y="14"/>
                  </a:cxn>
                  <a:cxn ang="0">
                    <a:pos x="9" y="18"/>
                  </a:cxn>
                  <a:cxn ang="0">
                    <a:pos x="6" y="21"/>
                  </a:cxn>
                  <a:cxn ang="0">
                    <a:pos x="4" y="24"/>
                  </a:cxn>
                  <a:cxn ang="0">
                    <a:pos x="2" y="27"/>
                  </a:cxn>
                  <a:cxn ang="0">
                    <a:pos x="0" y="28"/>
                  </a:cxn>
                </a:cxnLst>
                <a:rect l="0" t="0" r="r" b="b"/>
                <a:pathLst>
                  <a:path w="18" h="28">
                    <a:moveTo>
                      <a:pt x="6" y="4"/>
                    </a:moveTo>
                    <a:lnTo>
                      <a:pt x="18" y="2"/>
                    </a:lnTo>
                    <a:lnTo>
                      <a:pt x="17" y="0"/>
                    </a:lnTo>
                    <a:lnTo>
                      <a:pt x="16" y="4"/>
                    </a:lnTo>
                    <a:lnTo>
                      <a:pt x="14" y="8"/>
                    </a:lnTo>
                    <a:lnTo>
                      <a:pt x="13" y="11"/>
                    </a:lnTo>
                    <a:lnTo>
                      <a:pt x="11" y="14"/>
                    </a:lnTo>
                    <a:lnTo>
                      <a:pt x="9" y="18"/>
                    </a:lnTo>
                    <a:lnTo>
                      <a:pt x="6" y="21"/>
                    </a:lnTo>
                    <a:lnTo>
                      <a:pt x="4" y="24"/>
                    </a:lnTo>
                    <a:lnTo>
                      <a:pt x="2" y="27"/>
                    </a:lnTo>
                    <a:lnTo>
                      <a:pt x="0" y="2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15" name="Freeform 3403"/>
              <p:cNvSpPr>
                <a:spLocks/>
              </p:cNvSpPr>
              <p:nvPr/>
            </p:nvSpPr>
            <p:spPr bwMode="auto">
              <a:xfrm>
                <a:off x="4390" y="2466"/>
                <a:ext cx="17" cy="20"/>
              </a:xfrm>
              <a:custGeom>
                <a:avLst/>
                <a:gdLst/>
                <a:ahLst/>
                <a:cxnLst>
                  <a:cxn ang="0">
                    <a:pos x="0" y="0"/>
                  </a:cxn>
                  <a:cxn ang="0">
                    <a:pos x="1" y="0"/>
                  </a:cxn>
                  <a:cxn ang="0">
                    <a:pos x="11" y="19"/>
                  </a:cxn>
                  <a:cxn ang="0">
                    <a:pos x="17" y="20"/>
                  </a:cxn>
                  <a:cxn ang="0">
                    <a:pos x="11" y="18"/>
                  </a:cxn>
                  <a:cxn ang="0">
                    <a:pos x="10" y="17"/>
                  </a:cxn>
                </a:cxnLst>
                <a:rect l="0" t="0" r="r" b="b"/>
                <a:pathLst>
                  <a:path w="17" h="20">
                    <a:moveTo>
                      <a:pt x="0" y="0"/>
                    </a:moveTo>
                    <a:lnTo>
                      <a:pt x="1" y="0"/>
                    </a:lnTo>
                    <a:lnTo>
                      <a:pt x="11" y="19"/>
                    </a:lnTo>
                    <a:lnTo>
                      <a:pt x="17" y="20"/>
                    </a:lnTo>
                    <a:lnTo>
                      <a:pt x="11" y="18"/>
                    </a:lnTo>
                    <a:lnTo>
                      <a:pt x="10" y="1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14" name="Freeform 3402"/>
              <p:cNvSpPr>
                <a:spLocks/>
              </p:cNvSpPr>
              <p:nvPr/>
            </p:nvSpPr>
            <p:spPr bwMode="auto">
              <a:xfrm>
                <a:off x="4421" y="2439"/>
                <a:ext cx="2" cy="10"/>
              </a:xfrm>
              <a:custGeom>
                <a:avLst/>
                <a:gdLst/>
                <a:ahLst/>
                <a:cxnLst>
                  <a:cxn ang="0">
                    <a:pos x="0" y="0"/>
                  </a:cxn>
                  <a:cxn ang="0">
                    <a:pos x="2" y="6"/>
                  </a:cxn>
                  <a:cxn ang="0">
                    <a:pos x="2" y="8"/>
                  </a:cxn>
                  <a:cxn ang="0">
                    <a:pos x="2" y="10"/>
                  </a:cxn>
                </a:cxnLst>
                <a:rect l="0" t="0" r="r" b="b"/>
                <a:pathLst>
                  <a:path w="2" h="10">
                    <a:moveTo>
                      <a:pt x="0" y="0"/>
                    </a:moveTo>
                    <a:lnTo>
                      <a:pt x="2" y="6"/>
                    </a:lnTo>
                    <a:lnTo>
                      <a:pt x="2" y="8"/>
                    </a:lnTo>
                    <a:lnTo>
                      <a:pt x="2"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13" name="Line 3401"/>
              <p:cNvSpPr>
                <a:spLocks noChangeShapeType="1"/>
              </p:cNvSpPr>
              <p:nvPr/>
            </p:nvSpPr>
            <p:spPr bwMode="auto">
              <a:xfrm flipV="1">
                <a:off x="4415" y="2451"/>
                <a:ext cx="13" cy="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12" name="Freeform 3400"/>
              <p:cNvSpPr>
                <a:spLocks/>
              </p:cNvSpPr>
              <p:nvPr/>
            </p:nvSpPr>
            <p:spPr bwMode="auto">
              <a:xfrm>
                <a:off x="4413" y="2454"/>
                <a:ext cx="8" cy="32"/>
              </a:xfrm>
              <a:custGeom>
                <a:avLst/>
                <a:gdLst/>
                <a:ahLst/>
                <a:cxnLst>
                  <a:cxn ang="0">
                    <a:pos x="8" y="0"/>
                  </a:cxn>
                  <a:cxn ang="0">
                    <a:pos x="8" y="1"/>
                  </a:cxn>
                  <a:cxn ang="0">
                    <a:pos x="7" y="10"/>
                  </a:cxn>
                  <a:cxn ang="0">
                    <a:pos x="6" y="15"/>
                  </a:cxn>
                  <a:cxn ang="0">
                    <a:pos x="6" y="20"/>
                  </a:cxn>
                  <a:cxn ang="0">
                    <a:pos x="4" y="24"/>
                  </a:cxn>
                  <a:cxn ang="0">
                    <a:pos x="3" y="28"/>
                  </a:cxn>
                  <a:cxn ang="0">
                    <a:pos x="1" y="30"/>
                  </a:cxn>
                  <a:cxn ang="0">
                    <a:pos x="0" y="32"/>
                  </a:cxn>
                </a:cxnLst>
                <a:rect l="0" t="0" r="r" b="b"/>
                <a:pathLst>
                  <a:path w="8" h="32">
                    <a:moveTo>
                      <a:pt x="8" y="0"/>
                    </a:moveTo>
                    <a:lnTo>
                      <a:pt x="8" y="1"/>
                    </a:lnTo>
                    <a:lnTo>
                      <a:pt x="7" y="10"/>
                    </a:lnTo>
                    <a:lnTo>
                      <a:pt x="6" y="15"/>
                    </a:lnTo>
                    <a:lnTo>
                      <a:pt x="6" y="20"/>
                    </a:lnTo>
                    <a:lnTo>
                      <a:pt x="4" y="24"/>
                    </a:lnTo>
                    <a:lnTo>
                      <a:pt x="3" y="28"/>
                    </a:lnTo>
                    <a:lnTo>
                      <a:pt x="1" y="30"/>
                    </a:lnTo>
                    <a:lnTo>
                      <a:pt x="0" y="3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11" name="Freeform 3399"/>
              <p:cNvSpPr>
                <a:spLocks/>
              </p:cNvSpPr>
              <p:nvPr/>
            </p:nvSpPr>
            <p:spPr bwMode="auto">
              <a:xfrm>
                <a:off x="4419" y="2461"/>
                <a:ext cx="7" cy="23"/>
              </a:xfrm>
              <a:custGeom>
                <a:avLst/>
                <a:gdLst/>
                <a:ahLst/>
                <a:cxnLst>
                  <a:cxn ang="0">
                    <a:pos x="2" y="1"/>
                  </a:cxn>
                  <a:cxn ang="0">
                    <a:pos x="7" y="0"/>
                  </a:cxn>
                  <a:cxn ang="0">
                    <a:pos x="7" y="0"/>
                  </a:cxn>
                  <a:cxn ang="0">
                    <a:pos x="6" y="2"/>
                  </a:cxn>
                  <a:cxn ang="0">
                    <a:pos x="6" y="7"/>
                  </a:cxn>
                  <a:cxn ang="0">
                    <a:pos x="5" y="11"/>
                  </a:cxn>
                  <a:cxn ang="0">
                    <a:pos x="5" y="14"/>
                  </a:cxn>
                  <a:cxn ang="0">
                    <a:pos x="4" y="18"/>
                  </a:cxn>
                  <a:cxn ang="0">
                    <a:pos x="3" y="21"/>
                  </a:cxn>
                  <a:cxn ang="0">
                    <a:pos x="3" y="22"/>
                  </a:cxn>
                  <a:cxn ang="0">
                    <a:pos x="2" y="23"/>
                  </a:cxn>
                  <a:cxn ang="0">
                    <a:pos x="0" y="18"/>
                  </a:cxn>
                  <a:cxn ang="0">
                    <a:pos x="2" y="22"/>
                  </a:cxn>
                </a:cxnLst>
                <a:rect l="0" t="0" r="r" b="b"/>
                <a:pathLst>
                  <a:path w="7" h="23">
                    <a:moveTo>
                      <a:pt x="2" y="1"/>
                    </a:moveTo>
                    <a:lnTo>
                      <a:pt x="7" y="0"/>
                    </a:lnTo>
                    <a:lnTo>
                      <a:pt x="6" y="2"/>
                    </a:lnTo>
                    <a:lnTo>
                      <a:pt x="6" y="7"/>
                    </a:lnTo>
                    <a:lnTo>
                      <a:pt x="5" y="11"/>
                    </a:lnTo>
                    <a:lnTo>
                      <a:pt x="5" y="14"/>
                    </a:lnTo>
                    <a:lnTo>
                      <a:pt x="4" y="18"/>
                    </a:lnTo>
                    <a:lnTo>
                      <a:pt x="3" y="21"/>
                    </a:lnTo>
                    <a:lnTo>
                      <a:pt x="3" y="22"/>
                    </a:lnTo>
                    <a:lnTo>
                      <a:pt x="2" y="23"/>
                    </a:lnTo>
                    <a:lnTo>
                      <a:pt x="0" y="18"/>
                    </a:lnTo>
                    <a:lnTo>
                      <a:pt x="2" y="2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10" name="Freeform 3398"/>
              <p:cNvSpPr>
                <a:spLocks/>
              </p:cNvSpPr>
              <p:nvPr/>
            </p:nvSpPr>
            <p:spPr bwMode="auto">
              <a:xfrm>
                <a:off x="4428" y="2438"/>
                <a:ext cx="6" cy="20"/>
              </a:xfrm>
              <a:custGeom>
                <a:avLst/>
                <a:gdLst/>
                <a:ahLst/>
                <a:cxnLst>
                  <a:cxn ang="0">
                    <a:pos x="5" y="0"/>
                  </a:cxn>
                  <a:cxn ang="0">
                    <a:pos x="6" y="3"/>
                  </a:cxn>
                  <a:cxn ang="0">
                    <a:pos x="4" y="8"/>
                  </a:cxn>
                  <a:cxn ang="0">
                    <a:pos x="3" y="14"/>
                  </a:cxn>
                  <a:cxn ang="0">
                    <a:pos x="1" y="17"/>
                  </a:cxn>
                  <a:cxn ang="0">
                    <a:pos x="0" y="20"/>
                  </a:cxn>
                </a:cxnLst>
                <a:rect l="0" t="0" r="r" b="b"/>
                <a:pathLst>
                  <a:path w="6" h="20">
                    <a:moveTo>
                      <a:pt x="5" y="0"/>
                    </a:moveTo>
                    <a:lnTo>
                      <a:pt x="6" y="3"/>
                    </a:lnTo>
                    <a:lnTo>
                      <a:pt x="4" y="8"/>
                    </a:lnTo>
                    <a:lnTo>
                      <a:pt x="3" y="14"/>
                    </a:lnTo>
                    <a:lnTo>
                      <a:pt x="1" y="17"/>
                    </a:lnTo>
                    <a:lnTo>
                      <a:pt x="0" y="2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09" name="Freeform 3397"/>
              <p:cNvSpPr>
                <a:spLocks/>
              </p:cNvSpPr>
              <p:nvPr/>
            </p:nvSpPr>
            <p:spPr bwMode="auto">
              <a:xfrm>
                <a:off x="4431" y="2450"/>
                <a:ext cx="12" cy="3"/>
              </a:xfrm>
              <a:custGeom>
                <a:avLst/>
                <a:gdLst/>
                <a:ahLst/>
                <a:cxnLst>
                  <a:cxn ang="0">
                    <a:pos x="0" y="2"/>
                  </a:cxn>
                  <a:cxn ang="0">
                    <a:pos x="1" y="3"/>
                  </a:cxn>
                  <a:cxn ang="0">
                    <a:pos x="12" y="0"/>
                  </a:cxn>
                  <a:cxn ang="0">
                    <a:pos x="11" y="0"/>
                  </a:cxn>
                  <a:cxn ang="0">
                    <a:pos x="10" y="0"/>
                  </a:cxn>
                </a:cxnLst>
                <a:rect l="0" t="0" r="r" b="b"/>
                <a:pathLst>
                  <a:path w="12" h="3">
                    <a:moveTo>
                      <a:pt x="0" y="2"/>
                    </a:moveTo>
                    <a:lnTo>
                      <a:pt x="1" y="3"/>
                    </a:lnTo>
                    <a:lnTo>
                      <a:pt x="12" y="0"/>
                    </a:lnTo>
                    <a:lnTo>
                      <a:pt x="11" y="0"/>
                    </a:lnTo>
                    <a:lnTo>
                      <a:pt x="1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08" name="Freeform 3396"/>
              <p:cNvSpPr>
                <a:spLocks/>
              </p:cNvSpPr>
              <p:nvPr/>
            </p:nvSpPr>
            <p:spPr bwMode="auto">
              <a:xfrm>
                <a:off x="4434" y="2454"/>
                <a:ext cx="1" cy="26"/>
              </a:xfrm>
              <a:custGeom>
                <a:avLst/>
                <a:gdLst/>
                <a:ahLst/>
                <a:cxnLst>
                  <a:cxn ang="0">
                    <a:pos x="0" y="0"/>
                  </a:cxn>
                  <a:cxn ang="0">
                    <a:pos x="1" y="2"/>
                  </a:cxn>
                  <a:cxn ang="0">
                    <a:pos x="0" y="26"/>
                  </a:cxn>
                  <a:cxn ang="0">
                    <a:pos x="0" y="24"/>
                  </a:cxn>
                  <a:cxn ang="0">
                    <a:pos x="0" y="20"/>
                  </a:cxn>
                </a:cxnLst>
                <a:rect l="0" t="0" r="r" b="b"/>
                <a:pathLst>
                  <a:path w="1" h="26">
                    <a:moveTo>
                      <a:pt x="0" y="0"/>
                    </a:moveTo>
                    <a:lnTo>
                      <a:pt x="1" y="2"/>
                    </a:lnTo>
                    <a:lnTo>
                      <a:pt x="0" y="26"/>
                    </a:lnTo>
                    <a:lnTo>
                      <a:pt x="0" y="24"/>
                    </a:lnTo>
                    <a:lnTo>
                      <a:pt x="0" y="2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07" name="Freeform 3395"/>
              <p:cNvSpPr>
                <a:spLocks/>
              </p:cNvSpPr>
              <p:nvPr/>
            </p:nvSpPr>
            <p:spPr bwMode="auto">
              <a:xfrm>
                <a:off x="4426" y="2461"/>
                <a:ext cx="15" cy="16"/>
              </a:xfrm>
              <a:custGeom>
                <a:avLst/>
                <a:gdLst/>
                <a:ahLst/>
                <a:cxnLst>
                  <a:cxn ang="0">
                    <a:pos x="0" y="8"/>
                  </a:cxn>
                  <a:cxn ang="0">
                    <a:pos x="0" y="8"/>
                  </a:cxn>
                  <a:cxn ang="0">
                    <a:pos x="15" y="1"/>
                  </a:cxn>
                  <a:cxn ang="0">
                    <a:pos x="15" y="0"/>
                  </a:cxn>
                  <a:cxn ang="0">
                    <a:pos x="14" y="5"/>
                  </a:cxn>
                  <a:cxn ang="0">
                    <a:pos x="13" y="10"/>
                  </a:cxn>
                  <a:cxn ang="0">
                    <a:pos x="13" y="13"/>
                  </a:cxn>
                  <a:cxn ang="0">
                    <a:pos x="13" y="15"/>
                  </a:cxn>
                  <a:cxn ang="0">
                    <a:pos x="12" y="16"/>
                  </a:cxn>
                  <a:cxn ang="0">
                    <a:pos x="10" y="13"/>
                  </a:cxn>
                </a:cxnLst>
                <a:rect l="0" t="0" r="r" b="b"/>
                <a:pathLst>
                  <a:path w="15" h="16">
                    <a:moveTo>
                      <a:pt x="0" y="8"/>
                    </a:moveTo>
                    <a:lnTo>
                      <a:pt x="0" y="8"/>
                    </a:lnTo>
                    <a:lnTo>
                      <a:pt x="15" y="1"/>
                    </a:lnTo>
                    <a:lnTo>
                      <a:pt x="15" y="0"/>
                    </a:lnTo>
                    <a:lnTo>
                      <a:pt x="14" y="5"/>
                    </a:lnTo>
                    <a:lnTo>
                      <a:pt x="13" y="10"/>
                    </a:lnTo>
                    <a:lnTo>
                      <a:pt x="13" y="13"/>
                    </a:lnTo>
                    <a:lnTo>
                      <a:pt x="13" y="15"/>
                    </a:lnTo>
                    <a:lnTo>
                      <a:pt x="12" y="16"/>
                    </a:lnTo>
                    <a:lnTo>
                      <a:pt x="10" y="1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06" name="Freeform 3394"/>
              <p:cNvSpPr>
                <a:spLocks/>
              </p:cNvSpPr>
              <p:nvPr/>
            </p:nvSpPr>
            <p:spPr bwMode="auto">
              <a:xfrm>
                <a:off x="4429" y="2460"/>
                <a:ext cx="15" cy="28"/>
              </a:xfrm>
              <a:custGeom>
                <a:avLst/>
                <a:gdLst/>
                <a:ahLst/>
                <a:cxnLst>
                  <a:cxn ang="0">
                    <a:pos x="0" y="0"/>
                  </a:cxn>
                  <a:cxn ang="0">
                    <a:pos x="1" y="1"/>
                  </a:cxn>
                  <a:cxn ang="0">
                    <a:pos x="1" y="2"/>
                  </a:cxn>
                  <a:cxn ang="0">
                    <a:pos x="0" y="17"/>
                  </a:cxn>
                  <a:cxn ang="0">
                    <a:pos x="0" y="20"/>
                  </a:cxn>
                  <a:cxn ang="0">
                    <a:pos x="1" y="23"/>
                  </a:cxn>
                  <a:cxn ang="0">
                    <a:pos x="1" y="25"/>
                  </a:cxn>
                  <a:cxn ang="0">
                    <a:pos x="1" y="26"/>
                  </a:cxn>
                  <a:cxn ang="0">
                    <a:pos x="2" y="27"/>
                  </a:cxn>
                  <a:cxn ang="0">
                    <a:pos x="4" y="27"/>
                  </a:cxn>
                  <a:cxn ang="0">
                    <a:pos x="6" y="28"/>
                  </a:cxn>
                  <a:cxn ang="0">
                    <a:pos x="12" y="27"/>
                  </a:cxn>
                  <a:cxn ang="0">
                    <a:pos x="13" y="27"/>
                  </a:cxn>
                  <a:cxn ang="0">
                    <a:pos x="14" y="26"/>
                  </a:cxn>
                  <a:cxn ang="0">
                    <a:pos x="15" y="26"/>
                  </a:cxn>
                  <a:cxn ang="0">
                    <a:pos x="14" y="15"/>
                  </a:cxn>
                  <a:cxn ang="0">
                    <a:pos x="14" y="26"/>
                  </a:cxn>
                </a:cxnLst>
                <a:rect l="0" t="0" r="r" b="b"/>
                <a:pathLst>
                  <a:path w="15" h="28">
                    <a:moveTo>
                      <a:pt x="0" y="0"/>
                    </a:moveTo>
                    <a:lnTo>
                      <a:pt x="1" y="1"/>
                    </a:lnTo>
                    <a:lnTo>
                      <a:pt x="1" y="2"/>
                    </a:lnTo>
                    <a:lnTo>
                      <a:pt x="0" y="17"/>
                    </a:lnTo>
                    <a:lnTo>
                      <a:pt x="0" y="20"/>
                    </a:lnTo>
                    <a:lnTo>
                      <a:pt x="1" y="23"/>
                    </a:lnTo>
                    <a:lnTo>
                      <a:pt x="1" y="25"/>
                    </a:lnTo>
                    <a:lnTo>
                      <a:pt x="1" y="26"/>
                    </a:lnTo>
                    <a:lnTo>
                      <a:pt x="2" y="27"/>
                    </a:lnTo>
                    <a:lnTo>
                      <a:pt x="4" y="27"/>
                    </a:lnTo>
                    <a:lnTo>
                      <a:pt x="6" y="28"/>
                    </a:lnTo>
                    <a:lnTo>
                      <a:pt x="12" y="27"/>
                    </a:lnTo>
                    <a:lnTo>
                      <a:pt x="13" y="27"/>
                    </a:lnTo>
                    <a:lnTo>
                      <a:pt x="14" y="26"/>
                    </a:lnTo>
                    <a:lnTo>
                      <a:pt x="15" y="26"/>
                    </a:lnTo>
                    <a:lnTo>
                      <a:pt x="14" y="15"/>
                    </a:lnTo>
                    <a:lnTo>
                      <a:pt x="14"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05" name="Freeform 3393"/>
              <p:cNvSpPr>
                <a:spLocks/>
              </p:cNvSpPr>
              <p:nvPr/>
            </p:nvSpPr>
            <p:spPr bwMode="auto">
              <a:xfrm>
                <a:off x="4100" y="2526"/>
                <a:ext cx="16" cy="39"/>
              </a:xfrm>
              <a:custGeom>
                <a:avLst/>
                <a:gdLst/>
                <a:ahLst/>
                <a:cxnLst>
                  <a:cxn ang="0">
                    <a:pos x="16" y="13"/>
                  </a:cxn>
                  <a:cxn ang="0">
                    <a:pos x="15" y="18"/>
                  </a:cxn>
                  <a:cxn ang="0">
                    <a:pos x="12" y="22"/>
                  </a:cxn>
                  <a:cxn ang="0">
                    <a:pos x="8" y="24"/>
                  </a:cxn>
                  <a:cxn ang="0">
                    <a:pos x="7" y="24"/>
                  </a:cxn>
                  <a:cxn ang="0">
                    <a:pos x="3" y="22"/>
                  </a:cxn>
                  <a:cxn ang="0">
                    <a:pos x="1" y="18"/>
                  </a:cxn>
                  <a:cxn ang="0">
                    <a:pos x="0" y="13"/>
                  </a:cxn>
                  <a:cxn ang="0">
                    <a:pos x="0" y="11"/>
                  </a:cxn>
                  <a:cxn ang="0">
                    <a:pos x="1" y="5"/>
                  </a:cxn>
                  <a:cxn ang="0">
                    <a:pos x="3" y="2"/>
                  </a:cxn>
                  <a:cxn ang="0">
                    <a:pos x="7" y="0"/>
                  </a:cxn>
                  <a:cxn ang="0">
                    <a:pos x="8" y="0"/>
                  </a:cxn>
                  <a:cxn ang="0">
                    <a:pos x="12" y="2"/>
                  </a:cxn>
                  <a:cxn ang="0">
                    <a:pos x="15" y="5"/>
                  </a:cxn>
                  <a:cxn ang="0">
                    <a:pos x="16" y="13"/>
                  </a:cxn>
                  <a:cxn ang="0">
                    <a:pos x="16" y="22"/>
                  </a:cxn>
                  <a:cxn ang="0">
                    <a:pos x="15" y="31"/>
                  </a:cxn>
                  <a:cxn ang="0">
                    <a:pos x="12" y="37"/>
                  </a:cxn>
                  <a:cxn ang="0">
                    <a:pos x="8" y="39"/>
                  </a:cxn>
                  <a:cxn ang="0">
                    <a:pos x="6" y="39"/>
                  </a:cxn>
                  <a:cxn ang="0">
                    <a:pos x="2" y="37"/>
                  </a:cxn>
                  <a:cxn ang="0">
                    <a:pos x="1" y="33"/>
                  </a:cxn>
                </a:cxnLst>
                <a:rect l="0" t="0" r="r" b="b"/>
                <a:pathLst>
                  <a:path w="16" h="39">
                    <a:moveTo>
                      <a:pt x="16" y="13"/>
                    </a:moveTo>
                    <a:lnTo>
                      <a:pt x="15" y="18"/>
                    </a:lnTo>
                    <a:lnTo>
                      <a:pt x="12" y="22"/>
                    </a:lnTo>
                    <a:lnTo>
                      <a:pt x="8" y="24"/>
                    </a:lnTo>
                    <a:lnTo>
                      <a:pt x="7" y="24"/>
                    </a:lnTo>
                    <a:lnTo>
                      <a:pt x="3" y="22"/>
                    </a:lnTo>
                    <a:lnTo>
                      <a:pt x="1" y="18"/>
                    </a:lnTo>
                    <a:lnTo>
                      <a:pt x="0" y="13"/>
                    </a:lnTo>
                    <a:lnTo>
                      <a:pt x="0" y="11"/>
                    </a:lnTo>
                    <a:lnTo>
                      <a:pt x="1" y="5"/>
                    </a:lnTo>
                    <a:lnTo>
                      <a:pt x="3" y="2"/>
                    </a:lnTo>
                    <a:lnTo>
                      <a:pt x="7" y="0"/>
                    </a:lnTo>
                    <a:lnTo>
                      <a:pt x="8" y="0"/>
                    </a:lnTo>
                    <a:lnTo>
                      <a:pt x="12" y="2"/>
                    </a:lnTo>
                    <a:lnTo>
                      <a:pt x="15" y="5"/>
                    </a:lnTo>
                    <a:lnTo>
                      <a:pt x="16" y="13"/>
                    </a:lnTo>
                    <a:lnTo>
                      <a:pt x="16" y="22"/>
                    </a:lnTo>
                    <a:lnTo>
                      <a:pt x="15" y="31"/>
                    </a:lnTo>
                    <a:lnTo>
                      <a:pt x="12" y="37"/>
                    </a:lnTo>
                    <a:lnTo>
                      <a:pt x="8" y="39"/>
                    </a:lnTo>
                    <a:lnTo>
                      <a:pt x="6" y="39"/>
                    </a:lnTo>
                    <a:lnTo>
                      <a:pt x="2" y="37"/>
                    </a:lnTo>
                    <a:lnTo>
                      <a:pt x="1" y="3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04" name="Freeform 3392"/>
              <p:cNvSpPr>
                <a:spLocks/>
              </p:cNvSpPr>
              <p:nvPr/>
            </p:nvSpPr>
            <p:spPr bwMode="auto">
              <a:xfrm>
                <a:off x="4087" y="2521"/>
                <a:ext cx="51" cy="53"/>
              </a:xfrm>
              <a:custGeom>
                <a:avLst/>
                <a:gdLst/>
                <a:ahLst/>
                <a:cxnLst>
                  <a:cxn ang="0">
                    <a:pos x="51" y="24"/>
                  </a:cxn>
                  <a:cxn ang="0">
                    <a:pos x="50" y="20"/>
                  </a:cxn>
                  <a:cxn ang="0">
                    <a:pos x="49" y="15"/>
                  </a:cxn>
                  <a:cxn ang="0">
                    <a:pos x="46" y="11"/>
                  </a:cxn>
                  <a:cxn ang="0">
                    <a:pos x="43" y="8"/>
                  </a:cxn>
                  <a:cxn ang="0">
                    <a:pos x="40" y="5"/>
                  </a:cxn>
                  <a:cxn ang="0">
                    <a:pos x="36" y="3"/>
                  </a:cxn>
                  <a:cxn ang="0">
                    <a:pos x="32" y="1"/>
                  </a:cxn>
                  <a:cxn ang="0">
                    <a:pos x="28" y="0"/>
                  </a:cxn>
                  <a:cxn ang="0">
                    <a:pos x="23" y="0"/>
                  </a:cxn>
                  <a:cxn ang="0">
                    <a:pos x="19" y="1"/>
                  </a:cxn>
                  <a:cxn ang="0">
                    <a:pos x="15" y="3"/>
                  </a:cxn>
                  <a:cxn ang="0">
                    <a:pos x="11" y="5"/>
                  </a:cxn>
                  <a:cxn ang="0">
                    <a:pos x="7" y="8"/>
                  </a:cxn>
                  <a:cxn ang="0">
                    <a:pos x="4" y="11"/>
                  </a:cxn>
                  <a:cxn ang="0">
                    <a:pos x="2" y="15"/>
                  </a:cxn>
                  <a:cxn ang="0">
                    <a:pos x="1" y="20"/>
                  </a:cxn>
                  <a:cxn ang="0">
                    <a:pos x="0" y="24"/>
                  </a:cxn>
                  <a:cxn ang="0">
                    <a:pos x="0" y="29"/>
                  </a:cxn>
                  <a:cxn ang="0">
                    <a:pos x="1" y="33"/>
                  </a:cxn>
                  <a:cxn ang="0">
                    <a:pos x="2" y="37"/>
                  </a:cxn>
                  <a:cxn ang="0">
                    <a:pos x="4" y="41"/>
                  </a:cxn>
                  <a:cxn ang="0">
                    <a:pos x="7" y="45"/>
                  </a:cxn>
                  <a:cxn ang="0">
                    <a:pos x="11" y="48"/>
                  </a:cxn>
                  <a:cxn ang="0">
                    <a:pos x="15" y="50"/>
                  </a:cxn>
                  <a:cxn ang="0">
                    <a:pos x="19" y="52"/>
                  </a:cxn>
                  <a:cxn ang="0">
                    <a:pos x="23" y="53"/>
                  </a:cxn>
                  <a:cxn ang="0">
                    <a:pos x="28" y="53"/>
                  </a:cxn>
                  <a:cxn ang="0">
                    <a:pos x="32" y="52"/>
                  </a:cxn>
                  <a:cxn ang="0">
                    <a:pos x="36" y="50"/>
                  </a:cxn>
                  <a:cxn ang="0">
                    <a:pos x="40" y="48"/>
                  </a:cxn>
                  <a:cxn ang="0">
                    <a:pos x="43" y="45"/>
                  </a:cxn>
                  <a:cxn ang="0">
                    <a:pos x="46" y="41"/>
                  </a:cxn>
                  <a:cxn ang="0">
                    <a:pos x="49" y="37"/>
                  </a:cxn>
                  <a:cxn ang="0">
                    <a:pos x="50" y="33"/>
                  </a:cxn>
                  <a:cxn ang="0">
                    <a:pos x="51" y="29"/>
                  </a:cxn>
                </a:cxnLst>
                <a:rect l="0" t="0" r="r" b="b"/>
                <a:pathLst>
                  <a:path w="51" h="53">
                    <a:moveTo>
                      <a:pt x="51" y="26"/>
                    </a:moveTo>
                    <a:lnTo>
                      <a:pt x="51" y="24"/>
                    </a:lnTo>
                    <a:lnTo>
                      <a:pt x="51" y="22"/>
                    </a:lnTo>
                    <a:lnTo>
                      <a:pt x="50" y="20"/>
                    </a:lnTo>
                    <a:lnTo>
                      <a:pt x="49" y="17"/>
                    </a:lnTo>
                    <a:lnTo>
                      <a:pt x="49" y="15"/>
                    </a:lnTo>
                    <a:lnTo>
                      <a:pt x="48" y="13"/>
                    </a:lnTo>
                    <a:lnTo>
                      <a:pt x="46" y="11"/>
                    </a:lnTo>
                    <a:lnTo>
                      <a:pt x="45" y="10"/>
                    </a:lnTo>
                    <a:lnTo>
                      <a:pt x="43" y="8"/>
                    </a:lnTo>
                    <a:lnTo>
                      <a:pt x="42" y="6"/>
                    </a:lnTo>
                    <a:lnTo>
                      <a:pt x="40" y="5"/>
                    </a:lnTo>
                    <a:lnTo>
                      <a:pt x="38" y="4"/>
                    </a:lnTo>
                    <a:lnTo>
                      <a:pt x="36" y="3"/>
                    </a:lnTo>
                    <a:lnTo>
                      <a:pt x="34" y="2"/>
                    </a:lnTo>
                    <a:lnTo>
                      <a:pt x="32" y="1"/>
                    </a:lnTo>
                    <a:lnTo>
                      <a:pt x="30" y="0"/>
                    </a:lnTo>
                    <a:lnTo>
                      <a:pt x="28" y="0"/>
                    </a:lnTo>
                    <a:lnTo>
                      <a:pt x="25" y="0"/>
                    </a:lnTo>
                    <a:lnTo>
                      <a:pt x="23" y="0"/>
                    </a:lnTo>
                    <a:lnTo>
                      <a:pt x="21" y="0"/>
                    </a:lnTo>
                    <a:lnTo>
                      <a:pt x="19" y="1"/>
                    </a:lnTo>
                    <a:lnTo>
                      <a:pt x="17" y="2"/>
                    </a:lnTo>
                    <a:lnTo>
                      <a:pt x="15" y="3"/>
                    </a:lnTo>
                    <a:lnTo>
                      <a:pt x="13" y="4"/>
                    </a:lnTo>
                    <a:lnTo>
                      <a:pt x="11" y="5"/>
                    </a:lnTo>
                    <a:lnTo>
                      <a:pt x="9" y="6"/>
                    </a:lnTo>
                    <a:lnTo>
                      <a:pt x="7" y="8"/>
                    </a:lnTo>
                    <a:lnTo>
                      <a:pt x="6" y="10"/>
                    </a:lnTo>
                    <a:lnTo>
                      <a:pt x="4" y="11"/>
                    </a:lnTo>
                    <a:lnTo>
                      <a:pt x="3" y="13"/>
                    </a:lnTo>
                    <a:lnTo>
                      <a:pt x="2" y="15"/>
                    </a:lnTo>
                    <a:lnTo>
                      <a:pt x="1" y="17"/>
                    </a:lnTo>
                    <a:lnTo>
                      <a:pt x="1" y="20"/>
                    </a:lnTo>
                    <a:lnTo>
                      <a:pt x="0" y="22"/>
                    </a:lnTo>
                    <a:lnTo>
                      <a:pt x="0" y="24"/>
                    </a:lnTo>
                    <a:lnTo>
                      <a:pt x="0" y="26"/>
                    </a:lnTo>
                    <a:lnTo>
                      <a:pt x="0" y="29"/>
                    </a:lnTo>
                    <a:lnTo>
                      <a:pt x="0" y="31"/>
                    </a:lnTo>
                    <a:lnTo>
                      <a:pt x="1" y="33"/>
                    </a:lnTo>
                    <a:lnTo>
                      <a:pt x="1" y="35"/>
                    </a:lnTo>
                    <a:lnTo>
                      <a:pt x="2" y="37"/>
                    </a:lnTo>
                    <a:lnTo>
                      <a:pt x="3" y="40"/>
                    </a:lnTo>
                    <a:lnTo>
                      <a:pt x="4" y="41"/>
                    </a:lnTo>
                    <a:lnTo>
                      <a:pt x="6" y="43"/>
                    </a:lnTo>
                    <a:lnTo>
                      <a:pt x="7" y="45"/>
                    </a:lnTo>
                    <a:lnTo>
                      <a:pt x="9" y="46"/>
                    </a:lnTo>
                    <a:lnTo>
                      <a:pt x="11" y="48"/>
                    </a:lnTo>
                    <a:lnTo>
                      <a:pt x="13" y="49"/>
                    </a:lnTo>
                    <a:lnTo>
                      <a:pt x="15" y="50"/>
                    </a:lnTo>
                    <a:lnTo>
                      <a:pt x="17" y="51"/>
                    </a:lnTo>
                    <a:lnTo>
                      <a:pt x="19" y="52"/>
                    </a:lnTo>
                    <a:lnTo>
                      <a:pt x="21" y="52"/>
                    </a:lnTo>
                    <a:lnTo>
                      <a:pt x="23" y="53"/>
                    </a:lnTo>
                    <a:lnTo>
                      <a:pt x="25" y="53"/>
                    </a:lnTo>
                    <a:lnTo>
                      <a:pt x="28" y="53"/>
                    </a:lnTo>
                    <a:lnTo>
                      <a:pt x="30" y="52"/>
                    </a:lnTo>
                    <a:lnTo>
                      <a:pt x="32" y="52"/>
                    </a:lnTo>
                    <a:lnTo>
                      <a:pt x="34" y="51"/>
                    </a:lnTo>
                    <a:lnTo>
                      <a:pt x="36" y="50"/>
                    </a:lnTo>
                    <a:lnTo>
                      <a:pt x="38" y="49"/>
                    </a:lnTo>
                    <a:lnTo>
                      <a:pt x="40" y="48"/>
                    </a:lnTo>
                    <a:lnTo>
                      <a:pt x="42" y="46"/>
                    </a:lnTo>
                    <a:lnTo>
                      <a:pt x="43" y="45"/>
                    </a:lnTo>
                    <a:lnTo>
                      <a:pt x="45" y="43"/>
                    </a:lnTo>
                    <a:lnTo>
                      <a:pt x="46" y="41"/>
                    </a:lnTo>
                    <a:lnTo>
                      <a:pt x="48" y="40"/>
                    </a:lnTo>
                    <a:lnTo>
                      <a:pt x="49" y="37"/>
                    </a:lnTo>
                    <a:lnTo>
                      <a:pt x="49" y="35"/>
                    </a:lnTo>
                    <a:lnTo>
                      <a:pt x="50" y="33"/>
                    </a:lnTo>
                    <a:lnTo>
                      <a:pt x="51" y="31"/>
                    </a:lnTo>
                    <a:lnTo>
                      <a:pt x="51" y="29"/>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03" name="Line 3391"/>
              <p:cNvSpPr>
                <a:spLocks noChangeShapeType="1"/>
              </p:cNvSpPr>
              <p:nvPr/>
            </p:nvSpPr>
            <p:spPr bwMode="auto">
              <a:xfrm flipV="1">
                <a:off x="4157" y="2545"/>
                <a:ext cx="12" cy="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02" name="Freeform 3390"/>
              <p:cNvSpPr>
                <a:spLocks/>
              </p:cNvSpPr>
              <p:nvPr/>
            </p:nvSpPr>
            <p:spPr bwMode="auto">
              <a:xfrm>
                <a:off x="4156" y="2526"/>
                <a:ext cx="12" cy="43"/>
              </a:xfrm>
              <a:custGeom>
                <a:avLst/>
                <a:gdLst/>
                <a:ahLst/>
                <a:cxnLst>
                  <a:cxn ang="0">
                    <a:pos x="7" y="0"/>
                  </a:cxn>
                  <a:cxn ang="0">
                    <a:pos x="8" y="3"/>
                  </a:cxn>
                  <a:cxn ang="0">
                    <a:pos x="8" y="2"/>
                  </a:cxn>
                  <a:cxn ang="0">
                    <a:pos x="8" y="37"/>
                  </a:cxn>
                  <a:cxn ang="0">
                    <a:pos x="8" y="35"/>
                  </a:cxn>
                  <a:cxn ang="0">
                    <a:pos x="8" y="38"/>
                  </a:cxn>
                  <a:cxn ang="0">
                    <a:pos x="0" y="43"/>
                  </a:cxn>
                  <a:cxn ang="0">
                    <a:pos x="0" y="43"/>
                  </a:cxn>
                  <a:cxn ang="0">
                    <a:pos x="12" y="35"/>
                  </a:cxn>
                </a:cxnLst>
                <a:rect l="0" t="0" r="r" b="b"/>
                <a:pathLst>
                  <a:path w="12" h="43">
                    <a:moveTo>
                      <a:pt x="7" y="0"/>
                    </a:moveTo>
                    <a:lnTo>
                      <a:pt x="8" y="3"/>
                    </a:lnTo>
                    <a:lnTo>
                      <a:pt x="8" y="2"/>
                    </a:lnTo>
                    <a:lnTo>
                      <a:pt x="8" y="37"/>
                    </a:lnTo>
                    <a:lnTo>
                      <a:pt x="8" y="35"/>
                    </a:lnTo>
                    <a:lnTo>
                      <a:pt x="8" y="38"/>
                    </a:lnTo>
                    <a:lnTo>
                      <a:pt x="0" y="43"/>
                    </a:lnTo>
                    <a:lnTo>
                      <a:pt x="12" y="3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01" name="Freeform 3389"/>
              <p:cNvSpPr>
                <a:spLocks/>
              </p:cNvSpPr>
              <p:nvPr/>
            </p:nvSpPr>
            <p:spPr bwMode="auto">
              <a:xfrm>
                <a:off x="4167" y="2538"/>
                <a:ext cx="19" cy="26"/>
              </a:xfrm>
              <a:custGeom>
                <a:avLst/>
                <a:gdLst/>
                <a:ahLst/>
                <a:cxnLst>
                  <a:cxn ang="0">
                    <a:pos x="0" y="16"/>
                  </a:cxn>
                  <a:cxn ang="0">
                    <a:pos x="19" y="2"/>
                  </a:cxn>
                  <a:cxn ang="0">
                    <a:pos x="19" y="0"/>
                  </a:cxn>
                  <a:cxn ang="0">
                    <a:pos x="18" y="3"/>
                  </a:cxn>
                  <a:cxn ang="0">
                    <a:pos x="19" y="2"/>
                  </a:cxn>
                  <a:cxn ang="0">
                    <a:pos x="17" y="11"/>
                  </a:cxn>
                  <a:cxn ang="0">
                    <a:pos x="17" y="19"/>
                  </a:cxn>
                  <a:cxn ang="0">
                    <a:pos x="15" y="25"/>
                  </a:cxn>
                  <a:cxn ang="0">
                    <a:pos x="15" y="26"/>
                  </a:cxn>
                  <a:cxn ang="0">
                    <a:pos x="12" y="21"/>
                  </a:cxn>
                  <a:cxn ang="0">
                    <a:pos x="15" y="25"/>
                  </a:cxn>
                </a:cxnLst>
                <a:rect l="0" t="0" r="r" b="b"/>
                <a:pathLst>
                  <a:path w="19" h="26">
                    <a:moveTo>
                      <a:pt x="0" y="16"/>
                    </a:moveTo>
                    <a:lnTo>
                      <a:pt x="19" y="2"/>
                    </a:lnTo>
                    <a:lnTo>
                      <a:pt x="19" y="0"/>
                    </a:lnTo>
                    <a:lnTo>
                      <a:pt x="18" y="3"/>
                    </a:lnTo>
                    <a:lnTo>
                      <a:pt x="19" y="2"/>
                    </a:lnTo>
                    <a:lnTo>
                      <a:pt x="17" y="11"/>
                    </a:lnTo>
                    <a:lnTo>
                      <a:pt x="17" y="19"/>
                    </a:lnTo>
                    <a:lnTo>
                      <a:pt x="15" y="25"/>
                    </a:lnTo>
                    <a:lnTo>
                      <a:pt x="15" y="26"/>
                    </a:lnTo>
                    <a:lnTo>
                      <a:pt x="12" y="21"/>
                    </a:lnTo>
                    <a:lnTo>
                      <a:pt x="15"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00" name="Freeform 3388"/>
              <p:cNvSpPr>
                <a:spLocks/>
              </p:cNvSpPr>
              <p:nvPr/>
            </p:nvSpPr>
            <p:spPr bwMode="auto">
              <a:xfrm>
                <a:off x="4177" y="2523"/>
                <a:ext cx="1" cy="44"/>
              </a:xfrm>
              <a:custGeom>
                <a:avLst/>
                <a:gdLst/>
                <a:ahLst/>
                <a:cxnLst>
                  <a:cxn ang="0">
                    <a:pos x="0" y="0"/>
                  </a:cxn>
                  <a:cxn ang="0">
                    <a:pos x="1" y="2"/>
                  </a:cxn>
                  <a:cxn ang="0">
                    <a:pos x="1" y="2"/>
                  </a:cxn>
                  <a:cxn ang="0">
                    <a:pos x="1" y="38"/>
                  </a:cxn>
                  <a:cxn ang="0">
                    <a:pos x="1" y="44"/>
                  </a:cxn>
                  <a:cxn ang="0">
                    <a:pos x="1" y="39"/>
                  </a:cxn>
                </a:cxnLst>
                <a:rect l="0" t="0" r="r" b="b"/>
                <a:pathLst>
                  <a:path w="1" h="44">
                    <a:moveTo>
                      <a:pt x="0" y="0"/>
                    </a:moveTo>
                    <a:lnTo>
                      <a:pt x="1" y="2"/>
                    </a:lnTo>
                    <a:lnTo>
                      <a:pt x="1" y="38"/>
                    </a:lnTo>
                    <a:lnTo>
                      <a:pt x="1" y="44"/>
                    </a:lnTo>
                    <a:lnTo>
                      <a:pt x="1"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99" name="Freeform 3387"/>
              <p:cNvSpPr>
                <a:spLocks/>
              </p:cNvSpPr>
              <p:nvPr/>
            </p:nvSpPr>
            <p:spPr bwMode="auto">
              <a:xfrm>
                <a:off x="4171" y="2536"/>
                <a:ext cx="18" cy="40"/>
              </a:xfrm>
              <a:custGeom>
                <a:avLst/>
                <a:gdLst/>
                <a:ahLst/>
                <a:cxnLst>
                  <a:cxn ang="0">
                    <a:pos x="0" y="0"/>
                  </a:cxn>
                  <a:cxn ang="0">
                    <a:pos x="1" y="3"/>
                  </a:cxn>
                  <a:cxn ang="0">
                    <a:pos x="0" y="2"/>
                  </a:cxn>
                  <a:cxn ang="0">
                    <a:pos x="1" y="20"/>
                  </a:cxn>
                  <a:cxn ang="0">
                    <a:pos x="1" y="28"/>
                  </a:cxn>
                  <a:cxn ang="0">
                    <a:pos x="1" y="34"/>
                  </a:cxn>
                  <a:cxn ang="0">
                    <a:pos x="2" y="36"/>
                  </a:cxn>
                  <a:cxn ang="0">
                    <a:pos x="3" y="38"/>
                  </a:cxn>
                  <a:cxn ang="0">
                    <a:pos x="5" y="39"/>
                  </a:cxn>
                  <a:cxn ang="0">
                    <a:pos x="8" y="40"/>
                  </a:cxn>
                  <a:cxn ang="0">
                    <a:pos x="12" y="40"/>
                  </a:cxn>
                  <a:cxn ang="0">
                    <a:pos x="15" y="39"/>
                  </a:cxn>
                  <a:cxn ang="0">
                    <a:pos x="18" y="37"/>
                  </a:cxn>
                  <a:cxn ang="0">
                    <a:pos x="17" y="26"/>
                  </a:cxn>
                  <a:cxn ang="0">
                    <a:pos x="17" y="38"/>
                  </a:cxn>
                  <a:cxn ang="0">
                    <a:pos x="16" y="38"/>
                  </a:cxn>
                </a:cxnLst>
                <a:rect l="0" t="0" r="r" b="b"/>
                <a:pathLst>
                  <a:path w="18" h="40">
                    <a:moveTo>
                      <a:pt x="0" y="0"/>
                    </a:moveTo>
                    <a:lnTo>
                      <a:pt x="1" y="3"/>
                    </a:lnTo>
                    <a:lnTo>
                      <a:pt x="0" y="2"/>
                    </a:lnTo>
                    <a:lnTo>
                      <a:pt x="1" y="20"/>
                    </a:lnTo>
                    <a:lnTo>
                      <a:pt x="1" y="28"/>
                    </a:lnTo>
                    <a:lnTo>
                      <a:pt x="1" y="34"/>
                    </a:lnTo>
                    <a:lnTo>
                      <a:pt x="2" y="36"/>
                    </a:lnTo>
                    <a:lnTo>
                      <a:pt x="3" y="38"/>
                    </a:lnTo>
                    <a:lnTo>
                      <a:pt x="5" y="39"/>
                    </a:lnTo>
                    <a:lnTo>
                      <a:pt x="8" y="40"/>
                    </a:lnTo>
                    <a:lnTo>
                      <a:pt x="12" y="40"/>
                    </a:lnTo>
                    <a:lnTo>
                      <a:pt x="15" y="39"/>
                    </a:lnTo>
                    <a:lnTo>
                      <a:pt x="18" y="37"/>
                    </a:lnTo>
                    <a:lnTo>
                      <a:pt x="17" y="26"/>
                    </a:lnTo>
                    <a:lnTo>
                      <a:pt x="17" y="38"/>
                    </a:lnTo>
                    <a:lnTo>
                      <a:pt x="16" y="3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98" name="Freeform 3386"/>
              <p:cNvSpPr>
                <a:spLocks/>
              </p:cNvSpPr>
              <p:nvPr/>
            </p:nvSpPr>
            <p:spPr bwMode="auto">
              <a:xfrm>
                <a:off x="4195" y="2532"/>
                <a:ext cx="11" cy="3"/>
              </a:xfrm>
              <a:custGeom>
                <a:avLst/>
                <a:gdLst/>
                <a:ahLst/>
                <a:cxnLst>
                  <a:cxn ang="0">
                    <a:pos x="11" y="0"/>
                  </a:cxn>
                  <a:cxn ang="0">
                    <a:pos x="11" y="0"/>
                  </a:cxn>
                  <a:cxn ang="0">
                    <a:pos x="0" y="3"/>
                  </a:cxn>
                </a:cxnLst>
                <a:rect l="0" t="0" r="r" b="b"/>
                <a:pathLst>
                  <a:path w="11" h="3">
                    <a:moveTo>
                      <a:pt x="11" y="0"/>
                    </a:moveTo>
                    <a:lnTo>
                      <a:pt x="11" y="0"/>
                    </a:lnTo>
                    <a:lnTo>
                      <a:pt x="0"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97" name="Freeform 3385"/>
              <p:cNvSpPr>
                <a:spLocks/>
              </p:cNvSpPr>
              <p:nvPr/>
            </p:nvSpPr>
            <p:spPr bwMode="auto">
              <a:xfrm>
                <a:off x="4193" y="2535"/>
                <a:ext cx="7" cy="21"/>
              </a:xfrm>
              <a:custGeom>
                <a:avLst/>
                <a:gdLst/>
                <a:ahLst/>
                <a:cxnLst>
                  <a:cxn ang="0">
                    <a:pos x="7" y="0"/>
                  </a:cxn>
                  <a:cxn ang="0">
                    <a:pos x="7" y="2"/>
                  </a:cxn>
                  <a:cxn ang="0">
                    <a:pos x="7" y="2"/>
                  </a:cxn>
                  <a:cxn ang="0">
                    <a:pos x="5" y="10"/>
                  </a:cxn>
                  <a:cxn ang="0">
                    <a:pos x="3" y="15"/>
                  </a:cxn>
                  <a:cxn ang="0">
                    <a:pos x="1" y="19"/>
                  </a:cxn>
                  <a:cxn ang="0">
                    <a:pos x="0" y="21"/>
                  </a:cxn>
                </a:cxnLst>
                <a:rect l="0" t="0" r="r" b="b"/>
                <a:pathLst>
                  <a:path w="7" h="21">
                    <a:moveTo>
                      <a:pt x="7" y="0"/>
                    </a:moveTo>
                    <a:lnTo>
                      <a:pt x="7" y="2"/>
                    </a:lnTo>
                    <a:lnTo>
                      <a:pt x="5" y="10"/>
                    </a:lnTo>
                    <a:lnTo>
                      <a:pt x="3" y="15"/>
                    </a:lnTo>
                    <a:lnTo>
                      <a:pt x="1" y="19"/>
                    </a:lnTo>
                    <a:lnTo>
                      <a:pt x="0" y="2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96" name="Freeform 3384"/>
              <p:cNvSpPr>
                <a:spLocks/>
              </p:cNvSpPr>
              <p:nvPr/>
            </p:nvSpPr>
            <p:spPr bwMode="auto">
              <a:xfrm>
                <a:off x="4198" y="2544"/>
                <a:ext cx="7" cy="21"/>
              </a:xfrm>
              <a:custGeom>
                <a:avLst/>
                <a:gdLst/>
                <a:ahLst/>
                <a:cxnLst>
                  <a:cxn ang="0">
                    <a:pos x="0" y="2"/>
                  </a:cxn>
                  <a:cxn ang="0">
                    <a:pos x="1" y="21"/>
                  </a:cxn>
                  <a:cxn ang="0">
                    <a:pos x="0" y="15"/>
                  </a:cxn>
                  <a:cxn ang="0">
                    <a:pos x="6" y="13"/>
                  </a:cxn>
                  <a:cxn ang="0">
                    <a:pos x="5" y="13"/>
                  </a:cxn>
                  <a:cxn ang="0">
                    <a:pos x="6" y="0"/>
                  </a:cxn>
                  <a:cxn ang="0">
                    <a:pos x="7" y="1"/>
                  </a:cxn>
                  <a:cxn ang="0">
                    <a:pos x="6" y="1"/>
                  </a:cxn>
                  <a:cxn ang="0">
                    <a:pos x="0" y="3"/>
                  </a:cxn>
                </a:cxnLst>
                <a:rect l="0" t="0" r="r" b="b"/>
                <a:pathLst>
                  <a:path w="7" h="21">
                    <a:moveTo>
                      <a:pt x="0" y="2"/>
                    </a:moveTo>
                    <a:lnTo>
                      <a:pt x="1" y="21"/>
                    </a:lnTo>
                    <a:lnTo>
                      <a:pt x="0" y="15"/>
                    </a:lnTo>
                    <a:lnTo>
                      <a:pt x="6" y="13"/>
                    </a:lnTo>
                    <a:lnTo>
                      <a:pt x="5" y="13"/>
                    </a:lnTo>
                    <a:lnTo>
                      <a:pt x="6" y="0"/>
                    </a:lnTo>
                    <a:lnTo>
                      <a:pt x="7" y="1"/>
                    </a:lnTo>
                    <a:lnTo>
                      <a:pt x="6" y="1"/>
                    </a:lnTo>
                    <a:lnTo>
                      <a:pt x="0"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95" name="Freeform 3383"/>
              <p:cNvSpPr>
                <a:spLocks/>
              </p:cNvSpPr>
              <p:nvPr/>
            </p:nvSpPr>
            <p:spPr bwMode="auto">
              <a:xfrm>
                <a:off x="4214" y="2523"/>
                <a:ext cx="1" cy="6"/>
              </a:xfrm>
              <a:custGeom>
                <a:avLst/>
                <a:gdLst/>
                <a:ahLst/>
                <a:cxnLst>
                  <a:cxn ang="0">
                    <a:pos x="0" y="0"/>
                  </a:cxn>
                  <a:cxn ang="0">
                    <a:pos x="1" y="3"/>
                  </a:cxn>
                  <a:cxn ang="0">
                    <a:pos x="1" y="6"/>
                  </a:cxn>
                </a:cxnLst>
                <a:rect l="0" t="0" r="r" b="b"/>
                <a:pathLst>
                  <a:path w="1" h="6">
                    <a:moveTo>
                      <a:pt x="0" y="0"/>
                    </a:moveTo>
                    <a:lnTo>
                      <a:pt x="1" y="3"/>
                    </a:lnTo>
                    <a:lnTo>
                      <a:pt x="1"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94" name="Freeform 3382"/>
              <p:cNvSpPr>
                <a:spLocks/>
              </p:cNvSpPr>
              <p:nvPr/>
            </p:nvSpPr>
            <p:spPr bwMode="auto">
              <a:xfrm>
                <a:off x="4209" y="2530"/>
                <a:ext cx="14" cy="4"/>
              </a:xfrm>
              <a:custGeom>
                <a:avLst/>
                <a:gdLst/>
                <a:ahLst/>
                <a:cxnLst>
                  <a:cxn ang="0">
                    <a:pos x="0" y="4"/>
                  </a:cxn>
                  <a:cxn ang="0">
                    <a:pos x="1" y="3"/>
                  </a:cxn>
                  <a:cxn ang="0">
                    <a:pos x="14" y="0"/>
                  </a:cxn>
                  <a:cxn ang="0">
                    <a:pos x="13" y="0"/>
                  </a:cxn>
                  <a:cxn ang="0">
                    <a:pos x="10" y="1"/>
                  </a:cxn>
                </a:cxnLst>
                <a:rect l="0" t="0" r="r" b="b"/>
                <a:pathLst>
                  <a:path w="14" h="4">
                    <a:moveTo>
                      <a:pt x="0" y="4"/>
                    </a:moveTo>
                    <a:lnTo>
                      <a:pt x="1" y="3"/>
                    </a:lnTo>
                    <a:lnTo>
                      <a:pt x="14" y="0"/>
                    </a:lnTo>
                    <a:lnTo>
                      <a:pt x="13" y="0"/>
                    </a:lnTo>
                    <a:lnTo>
                      <a:pt x="10"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93" name="Freeform 3381"/>
              <p:cNvSpPr>
                <a:spLocks/>
              </p:cNvSpPr>
              <p:nvPr/>
            </p:nvSpPr>
            <p:spPr bwMode="auto">
              <a:xfrm>
                <a:off x="4217" y="2533"/>
                <a:ext cx="1" cy="8"/>
              </a:xfrm>
              <a:custGeom>
                <a:avLst/>
                <a:gdLst/>
                <a:ahLst/>
                <a:cxnLst>
                  <a:cxn ang="0">
                    <a:pos x="1" y="0"/>
                  </a:cxn>
                  <a:cxn ang="0">
                    <a:pos x="1" y="1"/>
                  </a:cxn>
                  <a:cxn ang="0">
                    <a:pos x="0" y="8"/>
                  </a:cxn>
                </a:cxnLst>
                <a:rect l="0" t="0" r="r" b="b"/>
                <a:pathLst>
                  <a:path w="1" h="8">
                    <a:moveTo>
                      <a:pt x="1" y="0"/>
                    </a:moveTo>
                    <a:lnTo>
                      <a:pt x="1" y="1"/>
                    </a:lnTo>
                    <a:lnTo>
                      <a:pt x="0"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92" name="Freeform 3380"/>
              <p:cNvSpPr>
                <a:spLocks/>
              </p:cNvSpPr>
              <p:nvPr/>
            </p:nvSpPr>
            <p:spPr bwMode="auto">
              <a:xfrm>
                <a:off x="4211" y="2534"/>
                <a:ext cx="2" cy="6"/>
              </a:xfrm>
              <a:custGeom>
                <a:avLst/>
                <a:gdLst/>
                <a:ahLst/>
                <a:cxnLst>
                  <a:cxn ang="0">
                    <a:pos x="0" y="0"/>
                  </a:cxn>
                  <a:cxn ang="0">
                    <a:pos x="2" y="4"/>
                  </a:cxn>
                  <a:cxn ang="0">
                    <a:pos x="2" y="6"/>
                  </a:cxn>
                </a:cxnLst>
                <a:rect l="0" t="0" r="r" b="b"/>
                <a:pathLst>
                  <a:path w="2" h="6">
                    <a:moveTo>
                      <a:pt x="0" y="0"/>
                    </a:moveTo>
                    <a:lnTo>
                      <a:pt x="2" y="4"/>
                    </a:lnTo>
                    <a:lnTo>
                      <a:pt x="2"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91" name="Freeform 3379"/>
              <p:cNvSpPr>
                <a:spLocks/>
              </p:cNvSpPr>
              <p:nvPr/>
            </p:nvSpPr>
            <p:spPr bwMode="auto">
              <a:xfrm>
                <a:off x="4207" y="2539"/>
                <a:ext cx="1" cy="10"/>
              </a:xfrm>
              <a:custGeom>
                <a:avLst/>
                <a:gdLst/>
                <a:ahLst/>
                <a:cxnLst>
                  <a:cxn ang="0">
                    <a:pos x="1" y="0"/>
                  </a:cxn>
                  <a:cxn ang="0">
                    <a:pos x="1" y="3"/>
                  </a:cxn>
                  <a:cxn ang="0">
                    <a:pos x="0" y="7"/>
                  </a:cxn>
                  <a:cxn ang="0">
                    <a:pos x="1" y="7"/>
                  </a:cxn>
                  <a:cxn ang="0">
                    <a:pos x="0" y="9"/>
                  </a:cxn>
                  <a:cxn ang="0">
                    <a:pos x="0" y="10"/>
                  </a:cxn>
                </a:cxnLst>
                <a:rect l="0" t="0" r="r" b="b"/>
                <a:pathLst>
                  <a:path w="1" h="10">
                    <a:moveTo>
                      <a:pt x="1" y="0"/>
                    </a:moveTo>
                    <a:lnTo>
                      <a:pt x="1" y="3"/>
                    </a:lnTo>
                    <a:lnTo>
                      <a:pt x="0" y="7"/>
                    </a:lnTo>
                    <a:lnTo>
                      <a:pt x="1" y="7"/>
                    </a:lnTo>
                    <a:lnTo>
                      <a:pt x="0" y="9"/>
                    </a:lnTo>
                    <a:lnTo>
                      <a:pt x="0"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90" name="Freeform 3378"/>
              <p:cNvSpPr>
                <a:spLocks/>
              </p:cNvSpPr>
              <p:nvPr/>
            </p:nvSpPr>
            <p:spPr bwMode="auto">
              <a:xfrm>
                <a:off x="4208" y="2538"/>
                <a:ext cx="17" cy="7"/>
              </a:xfrm>
              <a:custGeom>
                <a:avLst/>
                <a:gdLst/>
                <a:ahLst/>
                <a:cxnLst>
                  <a:cxn ang="0">
                    <a:pos x="0" y="4"/>
                  </a:cxn>
                  <a:cxn ang="0">
                    <a:pos x="16" y="2"/>
                  </a:cxn>
                  <a:cxn ang="0">
                    <a:pos x="17" y="0"/>
                  </a:cxn>
                  <a:cxn ang="0">
                    <a:pos x="14" y="7"/>
                  </a:cxn>
                </a:cxnLst>
                <a:rect l="0" t="0" r="r" b="b"/>
                <a:pathLst>
                  <a:path w="17" h="7">
                    <a:moveTo>
                      <a:pt x="0" y="4"/>
                    </a:moveTo>
                    <a:lnTo>
                      <a:pt x="16" y="2"/>
                    </a:lnTo>
                    <a:lnTo>
                      <a:pt x="17" y="0"/>
                    </a:lnTo>
                    <a:lnTo>
                      <a:pt x="14"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89" name="Freeform 3377"/>
              <p:cNvSpPr>
                <a:spLocks/>
              </p:cNvSpPr>
              <p:nvPr/>
            </p:nvSpPr>
            <p:spPr bwMode="auto">
              <a:xfrm>
                <a:off x="4214" y="2544"/>
                <a:ext cx="2" cy="4"/>
              </a:xfrm>
              <a:custGeom>
                <a:avLst/>
                <a:gdLst/>
                <a:ahLst/>
                <a:cxnLst>
                  <a:cxn ang="0">
                    <a:pos x="0" y="0"/>
                  </a:cxn>
                  <a:cxn ang="0">
                    <a:pos x="2" y="2"/>
                  </a:cxn>
                  <a:cxn ang="0">
                    <a:pos x="2" y="4"/>
                  </a:cxn>
                </a:cxnLst>
                <a:rect l="0" t="0" r="r" b="b"/>
                <a:pathLst>
                  <a:path w="2" h="4">
                    <a:moveTo>
                      <a:pt x="0" y="0"/>
                    </a:moveTo>
                    <a:lnTo>
                      <a:pt x="2" y="2"/>
                    </a:lnTo>
                    <a:lnTo>
                      <a:pt x="2"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88" name="Freeform 3376"/>
              <p:cNvSpPr>
                <a:spLocks/>
              </p:cNvSpPr>
              <p:nvPr/>
            </p:nvSpPr>
            <p:spPr bwMode="auto">
              <a:xfrm>
                <a:off x="4208" y="2548"/>
                <a:ext cx="17" cy="4"/>
              </a:xfrm>
              <a:custGeom>
                <a:avLst/>
                <a:gdLst/>
                <a:ahLst/>
                <a:cxnLst>
                  <a:cxn ang="0">
                    <a:pos x="0" y="4"/>
                  </a:cxn>
                  <a:cxn ang="0">
                    <a:pos x="17" y="1"/>
                  </a:cxn>
                  <a:cxn ang="0">
                    <a:pos x="16" y="0"/>
                  </a:cxn>
                  <a:cxn ang="0">
                    <a:pos x="13" y="1"/>
                  </a:cxn>
                </a:cxnLst>
                <a:rect l="0" t="0" r="r" b="b"/>
                <a:pathLst>
                  <a:path w="17" h="4">
                    <a:moveTo>
                      <a:pt x="0" y="4"/>
                    </a:moveTo>
                    <a:lnTo>
                      <a:pt x="17" y="1"/>
                    </a:lnTo>
                    <a:lnTo>
                      <a:pt x="16" y="0"/>
                    </a:lnTo>
                    <a:lnTo>
                      <a:pt x="13"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87" name="Freeform 3375"/>
              <p:cNvSpPr>
                <a:spLocks/>
              </p:cNvSpPr>
              <p:nvPr/>
            </p:nvSpPr>
            <p:spPr bwMode="auto">
              <a:xfrm>
                <a:off x="4202" y="2552"/>
                <a:ext cx="12" cy="22"/>
              </a:xfrm>
              <a:custGeom>
                <a:avLst/>
                <a:gdLst/>
                <a:ahLst/>
                <a:cxnLst>
                  <a:cxn ang="0">
                    <a:pos x="11" y="0"/>
                  </a:cxn>
                  <a:cxn ang="0">
                    <a:pos x="12" y="2"/>
                  </a:cxn>
                  <a:cxn ang="0">
                    <a:pos x="10" y="8"/>
                  </a:cxn>
                  <a:cxn ang="0">
                    <a:pos x="9" y="12"/>
                  </a:cxn>
                  <a:cxn ang="0">
                    <a:pos x="6" y="15"/>
                  </a:cxn>
                  <a:cxn ang="0">
                    <a:pos x="4" y="19"/>
                  </a:cxn>
                  <a:cxn ang="0">
                    <a:pos x="2" y="22"/>
                  </a:cxn>
                  <a:cxn ang="0">
                    <a:pos x="0" y="22"/>
                  </a:cxn>
                </a:cxnLst>
                <a:rect l="0" t="0" r="r" b="b"/>
                <a:pathLst>
                  <a:path w="12" h="22">
                    <a:moveTo>
                      <a:pt x="11" y="0"/>
                    </a:moveTo>
                    <a:lnTo>
                      <a:pt x="12" y="2"/>
                    </a:lnTo>
                    <a:lnTo>
                      <a:pt x="10" y="8"/>
                    </a:lnTo>
                    <a:lnTo>
                      <a:pt x="9" y="12"/>
                    </a:lnTo>
                    <a:lnTo>
                      <a:pt x="6" y="15"/>
                    </a:lnTo>
                    <a:lnTo>
                      <a:pt x="4" y="19"/>
                    </a:lnTo>
                    <a:lnTo>
                      <a:pt x="2" y="22"/>
                    </a:lnTo>
                    <a:lnTo>
                      <a:pt x="0" y="2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86" name="Freeform 3374"/>
              <p:cNvSpPr>
                <a:spLocks/>
              </p:cNvSpPr>
              <p:nvPr/>
            </p:nvSpPr>
            <p:spPr bwMode="auto">
              <a:xfrm>
                <a:off x="4212" y="2556"/>
                <a:ext cx="8" cy="18"/>
              </a:xfrm>
              <a:custGeom>
                <a:avLst/>
                <a:gdLst/>
                <a:ahLst/>
                <a:cxnLst>
                  <a:cxn ang="0">
                    <a:pos x="0" y="3"/>
                  </a:cxn>
                  <a:cxn ang="0">
                    <a:pos x="8" y="1"/>
                  </a:cxn>
                  <a:cxn ang="0">
                    <a:pos x="8" y="0"/>
                  </a:cxn>
                  <a:cxn ang="0">
                    <a:pos x="8" y="4"/>
                  </a:cxn>
                  <a:cxn ang="0">
                    <a:pos x="6" y="10"/>
                  </a:cxn>
                  <a:cxn ang="0">
                    <a:pos x="5" y="14"/>
                  </a:cxn>
                  <a:cxn ang="0">
                    <a:pos x="5" y="16"/>
                  </a:cxn>
                  <a:cxn ang="0">
                    <a:pos x="3" y="18"/>
                  </a:cxn>
                  <a:cxn ang="0">
                    <a:pos x="1" y="13"/>
                  </a:cxn>
                </a:cxnLst>
                <a:rect l="0" t="0" r="r" b="b"/>
                <a:pathLst>
                  <a:path w="8" h="18">
                    <a:moveTo>
                      <a:pt x="0" y="3"/>
                    </a:moveTo>
                    <a:lnTo>
                      <a:pt x="8" y="1"/>
                    </a:lnTo>
                    <a:lnTo>
                      <a:pt x="8" y="0"/>
                    </a:lnTo>
                    <a:lnTo>
                      <a:pt x="8" y="4"/>
                    </a:lnTo>
                    <a:lnTo>
                      <a:pt x="6" y="10"/>
                    </a:lnTo>
                    <a:lnTo>
                      <a:pt x="5" y="14"/>
                    </a:lnTo>
                    <a:lnTo>
                      <a:pt x="5" y="16"/>
                    </a:lnTo>
                    <a:lnTo>
                      <a:pt x="3" y="18"/>
                    </a:lnTo>
                    <a:lnTo>
                      <a:pt x="1" y="1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85" name="Freeform 3373"/>
              <p:cNvSpPr>
                <a:spLocks/>
              </p:cNvSpPr>
              <p:nvPr/>
            </p:nvSpPr>
            <p:spPr bwMode="auto">
              <a:xfrm>
                <a:off x="4227" y="2528"/>
                <a:ext cx="20" cy="44"/>
              </a:xfrm>
              <a:custGeom>
                <a:avLst/>
                <a:gdLst/>
                <a:ahLst/>
                <a:cxnLst>
                  <a:cxn ang="0">
                    <a:pos x="2" y="11"/>
                  </a:cxn>
                  <a:cxn ang="0">
                    <a:pos x="2" y="9"/>
                  </a:cxn>
                  <a:cxn ang="0">
                    <a:pos x="3" y="5"/>
                  </a:cxn>
                  <a:cxn ang="0">
                    <a:pos x="5" y="3"/>
                  </a:cxn>
                  <a:cxn ang="0">
                    <a:pos x="7" y="0"/>
                  </a:cxn>
                  <a:cxn ang="0">
                    <a:pos x="13" y="0"/>
                  </a:cxn>
                  <a:cxn ang="0">
                    <a:pos x="16" y="3"/>
                  </a:cxn>
                  <a:cxn ang="0">
                    <a:pos x="18" y="5"/>
                  </a:cxn>
                  <a:cxn ang="0">
                    <a:pos x="19" y="9"/>
                  </a:cxn>
                  <a:cxn ang="0">
                    <a:pos x="19" y="13"/>
                  </a:cxn>
                  <a:cxn ang="0">
                    <a:pos x="18" y="17"/>
                  </a:cxn>
                  <a:cxn ang="0">
                    <a:pos x="15" y="23"/>
                  </a:cxn>
                  <a:cxn ang="0">
                    <a:pos x="0" y="44"/>
                  </a:cxn>
                  <a:cxn ang="0">
                    <a:pos x="20" y="44"/>
                  </a:cxn>
                </a:cxnLst>
                <a:rect l="0" t="0" r="r" b="b"/>
                <a:pathLst>
                  <a:path w="20" h="44">
                    <a:moveTo>
                      <a:pt x="2" y="11"/>
                    </a:moveTo>
                    <a:lnTo>
                      <a:pt x="2" y="9"/>
                    </a:lnTo>
                    <a:lnTo>
                      <a:pt x="3" y="5"/>
                    </a:lnTo>
                    <a:lnTo>
                      <a:pt x="5" y="3"/>
                    </a:lnTo>
                    <a:lnTo>
                      <a:pt x="7" y="0"/>
                    </a:lnTo>
                    <a:lnTo>
                      <a:pt x="13" y="0"/>
                    </a:lnTo>
                    <a:lnTo>
                      <a:pt x="16" y="3"/>
                    </a:lnTo>
                    <a:lnTo>
                      <a:pt x="18" y="5"/>
                    </a:lnTo>
                    <a:lnTo>
                      <a:pt x="19" y="9"/>
                    </a:lnTo>
                    <a:lnTo>
                      <a:pt x="19" y="13"/>
                    </a:lnTo>
                    <a:lnTo>
                      <a:pt x="18" y="17"/>
                    </a:lnTo>
                    <a:lnTo>
                      <a:pt x="15" y="23"/>
                    </a:lnTo>
                    <a:lnTo>
                      <a:pt x="0" y="44"/>
                    </a:lnTo>
                    <a:lnTo>
                      <a:pt x="20" y="4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84" name="Line 3372"/>
              <p:cNvSpPr>
                <a:spLocks noChangeShapeType="1"/>
              </p:cNvSpPr>
              <p:nvPr/>
            </p:nvSpPr>
            <p:spPr bwMode="auto">
              <a:xfrm flipV="1">
                <a:off x="4256" y="2528"/>
                <a:ext cx="20" cy="4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83" name="Line 3371"/>
              <p:cNvSpPr>
                <a:spLocks noChangeShapeType="1"/>
              </p:cNvSpPr>
              <p:nvPr/>
            </p:nvSpPr>
            <p:spPr bwMode="auto">
              <a:xfrm>
                <a:off x="4256" y="2528"/>
                <a:ext cx="20" cy="4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82" name="Freeform 3370"/>
              <p:cNvSpPr>
                <a:spLocks/>
              </p:cNvSpPr>
              <p:nvPr/>
            </p:nvSpPr>
            <p:spPr bwMode="auto">
              <a:xfrm>
                <a:off x="4284" y="2528"/>
                <a:ext cx="20" cy="44"/>
              </a:xfrm>
              <a:custGeom>
                <a:avLst/>
                <a:gdLst/>
                <a:ahLst/>
                <a:cxnLst>
                  <a:cxn ang="0">
                    <a:pos x="2" y="11"/>
                  </a:cxn>
                  <a:cxn ang="0">
                    <a:pos x="2" y="9"/>
                  </a:cxn>
                  <a:cxn ang="0">
                    <a:pos x="3" y="5"/>
                  </a:cxn>
                  <a:cxn ang="0">
                    <a:pos x="4" y="3"/>
                  </a:cxn>
                  <a:cxn ang="0">
                    <a:pos x="7" y="0"/>
                  </a:cxn>
                  <a:cxn ang="0">
                    <a:pos x="13" y="0"/>
                  </a:cxn>
                  <a:cxn ang="0">
                    <a:pos x="16" y="3"/>
                  </a:cxn>
                  <a:cxn ang="0">
                    <a:pos x="17" y="5"/>
                  </a:cxn>
                  <a:cxn ang="0">
                    <a:pos x="19" y="9"/>
                  </a:cxn>
                  <a:cxn ang="0">
                    <a:pos x="19" y="13"/>
                  </a:cxn>
                  <a:cxn ang="0">
                    <a:pos x="17" y="17"/>
                  </a:cxn>
                  <a:cxn ang="0">
                    <a:pos x="14" y="23"/>
                  </a:cxn>
                  <a:cxn ang="0">
                    <a:pos x="0" y="44"/>
                  </a:cxn>
                  <a:cxn ang="0">
                    <a:pos x="20" y="44"/>
                  </a:cxn>
                </a:cxnLst>
                <a:rect l="0" t="0" r="r" b="b"/>
                <a:pathLst>
                  <a:path w="20" h="44">
                    <a:moveTo>
                      <a:pt x="2" y="11"/>
                    </a:moveTo>
                    <a:lnTo>
                      <a:pt x="2" y="9"/>
                    </a:lnTo>
                    <a:lnTo>
                      <a:pt x="3" y="5"/>
                    </a:lnTo>
                    <a:lnTo>
                      <a:pt x="4" y="3"/>
                    </a:lnTo>
                    <a:lnTo>
                      <a:pt x="7" y="0"/>
                    </a:lnTo>
                    <a:lnTo>
                      <a:pt x="13" y="0"/>
                    </a:lnTo>
                    <a:lnTo>
                      <a:pt x="16" y="3"/>
                    </a:lnTo>
                    <a:lnTo>
                      <a:pt x="17" y="5"/>
                    </a:lnTo>
                    <a:lnTo>
                      <a:pt x="19" y="9"/>
                    </a:lnTo>
                    <a:lnTo>
                      <a:pt x="19" y="13"/>
                    </a:lnTo>
                    <a:lnTo>
                      <a:pt x="17" y="17"/>
                    </a:lnTo>
                    <a:lnTo>
                      <a:pt x="14" y="23"/>
                    </a:lnTo>
                    <a:lnTo>
                      <a:pt x="0" y="44"/>
                    </a:lnTo>
                    <a:lnTo>
                      <a:pt x="20" y="4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81" name="Freeform 3369"/>
              <p:cNvSpPr>
                <a:spLocks/>
              </p:cNvSpPr>
              <p:nvPr/>
            </p:nvSpPr>
            <p:spPr bwMode="auto">
              <a:xfrm>
                <a:off x="4093" y="2612"/>
                <a:ext cx="6" cy="39"/>
              </a:xfrm>
              <a:custGeom>
                <a:avLst/>
                <a:gdLst/>
                <a:ahLst/>
                <a:cxnLst>
                  <a:cxn ang="0">
                    <a:pos x="0" y="7"/>
                  </a:cxn>
                  <a:cxn ang="0">
                    <a:pos x="2" y="5"/>
                  </a:cxn>
                  <a:cxn ang="0">
                    <a:pos x="6" y="0"/>
                  </a:cxn>
                  <a:cxn ang="0">
                    <a:pos x="6" y="39"/>
                  </a:cxn>
                </a:cxnLst>
                <a:rect l="0" t="0" r="r" b="b"/>
                <a:pathLst>
                  <a:path w="6" h="39">
                    <a:moveTo>
                      <a:pt x="0" y="7"/>
                    </a:moveTo>
                    <a:lnTo>
                      <a:pt x="2" y="5"/>
                    </a:lnTo>
                    <a:lnTo>
                      <a:pt x="6" y="0"/>
                    </a:lnTo>
                    <a:lnTo>
                      <a:pt x="6"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80" name="Freeform 3368"/>
              <p:cNvSpPr>
                <a:spLocks/>
              </p:cNvSpPr>
              <p:nvPr/>
            </p:nvSpPr>
            <p:spPr bwMode="auto">
              <a:xfrm>
                <a:off x="4113" y="2612"/>
                <a:ext cx="17" cy="39"/>
              </a:xfrm>
              <a:custGeom>
                <a:avLst/>
                <a:gdLst/>
                <a:ahLst/>
                <a:cxnLst>
                  <a:cxn ang="0">
                    <a:pos x="8" y="0"/>
                  </a:cxn>
                  <a:cxn ang="0">
                    <a:pos x="4" y="2"/>
                  </a:cxn>
                  <a:cxn ang="0">
                    <a:pos x="1" y="7"/>
                  </a:cxn>
                  <a:cxn ang="0">
                    <a:pos x="0" y="16"/>
                  </a:cxn>
                  <a:cxn ang="0">
                    <a:pos x="0" y="22"/>
                  </a:cxn>
                  <a:cxn ang="0">
                    <a:pos x="1" y="31"/>
                  </a:cxn>
                  <a:cxn ang="0">
                    <a:pos x="4" y="37"/>
                  </a:cxn>
                  <a:cxn ang="0">
                    <a:pos x="8" y="39"/>
                  </a:cxn>
                  <a:cxn ang="0">
                    <a:pos x="10" y="39"/>
                  </a:cxn>
                  <a:cxn ang="0">
                    <a:pos x="14" y="37"/>
                  </a:cxn>
                  <a:cxn ang="0">
                    <a:pos x="16" y="31"/>
                  </a:cxn>
                  <a:cxn ang="0">
                    <a:pos x="17" y="22"/>
                  </a:cxn>
                  <a:cxn ang="0">
                    <a:pos x="17" y="16"/>
                  </a:cxn>
                  <a:cxn ang="0">
                    <a:pos x="16" y="7"/>
                  </a:cxn>
                  <a:cxn ang="0">
                    <a:pos x="14" y="2"/>
                  </a:cxn>
                  <a:cxn ang="0">
                    <a:pos x="10" y="0"/>
                  </a:cxn>
                  <a:cxn ang="0">
                    <a:pos x="8" y="0"/>
                  </a:cxn>
                </a:cxnLst>
                <a:rect l="0" t="0" r="r" b="b"/>
                <a:pathLst>
                  <a:path w="17" h="39">
                    <a:moveTo>
                      <a:pt x="8" y="0"/>
                    </a:moveTo>
                    <a:lnTo>
                      <a:pt x="4" y="2"/>
                    </a:lnTo>
                    <a:lnTo>
                      <a:pt x="1" y="7"/>
                    </a:lnTo>
                    <a:lnTo>
                      <a:pt x="0" y="16"/>
                    </a:lnTo>
                    <a:lnTo>
                      <a:pt x="0" y="22"/>
                    </a:lnTo>
                    <a:lnTo>
                      <a:pt x="1" y="31"/>
                    </a:lnTo>
                    <a:lnTo>
                      <a:pt x="4" y="37"/>
                    </a:lnTo>
                    <a:lnTo>
                      <a:pt x="8" y="39"/>
                    </a:lnTo>
                    <a:lnTo>
                      <a:pt x="10" y="39"/>
                    </a:lnTo>
                    <a:lnTo>
                      <a:pt x="14" y="37"/>
                    </a:lnTo>
                    <a:lnTo>
                      <a:pt x="16" y="31"/>
                    </a:lnTo>
                    <a:lnTo>
                      <a:pt x="17" y="22"/>
                    </a:lnTo>
                    <a:lnTo>
                      <a:pt x="17" y="16"/>
                    </a:lnTo>
                    <a:lnTo>
                      <a:pt x="16" y="7"/>
                    </a:lnTo>
                    <a:lnTo>
                      <a:pt x="14" y="2"/>
                    </a:lnTo>
                    <a:lnTo>
                      <a:pt x="10" y="0"/>
                    </a:lnTo>
                    <a:lnTo>
                      <a:pt x="8"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79" name="Freeform 3367"/>
              <p:cNvSpPr>
                <a:spLocks/>
              </p:cNvSpPr>
              <p:nvPr/>
            </p:nvSpPr>
            <p:spPr bwMode="auto">
              <a:xfrm>
                <a:off x="4087" y="2607"/>
                <a:ext cx="51" cy="53"/>
              </a:xfrm>
              <a:custGeom>
                <a:avLst/>
                <a:gdLst/>
                <a:ahLst/>
                <a:cxnLst>
                  <a:cxn ang="0">
                    <a:pos x="51" y="24"/>
                  </a:cxn>
                  <a:cxn ang="0">
                    <a:pos x="50" y="20"/>
                  </a:cxn>
                  <a:cxn ang="0">
                    <a:pos x="49" y="15"/>
                  </a:cxn>
                  <a:cxn ang="0">
                    <a:pos x="46" y="11"/>
                  </a:cxn>
                  <a:cxn ang="0">
                    <a:pos x="43" y="8"/>
                  </a:cxn>
                  <a:cxn ang="0">
                    <a:pos x="40" y="5"/>
                  </a:cxn>
                  <a:cxn ang="0">
                    <a:pos x="36" y="2"/>
                  </a:cxn>
                  <a:cxn ang="0">
                    <a:pos x="32" y="1"/>
                  </a:cxn>
                  <a:cxn ang="0">
                    <a:pos x="28" y="0"/>
                  </a:cxn>
                  <a:cxn ang="0">
                    <a:pos x="23" y="0"/>
                  </a:cxn>
                  <a:cxn ang="0">
                    <a:pos x="19" y="1"/>
                  </a:cxn>
                  <a:cxn ang="0">
                    <a:pos x="15" y="2"/>
                  </a:cxn>
                  <a:cxn ang="0">
                    <a:pos x="11" y="5"/>
                  </a:cxn>
                  <a:cxn ang="0">
                    <a:pos x="7" y="8"/>
                  </a:cxn>
                  <a:cxn ang="0">
                    <a:pos x="4" y="11"/>
                  </a:cxn>
                  <a:cxn ang="0">
                    <a:pos x="2" y="15"/>
                  </a:cxn>
                  <a:cxn ang="0">
                    <a:pos x="1" y="20"/>
                  </a:cxn>
                  <a:cxn ang="0">
                    <a:pos x="0" y="24"/>
                  </a:cxn>
                  <a:cxn ang="0">
                    <a:pos x="0" y="29"/>
                  </a:cxn>
                  <a:cxn ang="0">
                    <a:pos x="1" y="33"/>
                  </a:cxn>
                  <a:cxn ang="0">
                    <a:pos x="2" y="37"/>
                  </a:cxn>
                  <a:cxn ang="0">
                    <a:pos x="4" y="41"/>
                  </a:cxn>
                  <a:cxn ang="0">
                    <a:pos x="7" y="45"/>
                  </a:cxn>
                  <a:cxn ang="0">
                    <a:pos x="11" y="48"/>
                  </a:cxn>
                  <a:cxn ang="0">
                    <a:pos x="15" y="50"/>
                  </a:cxn>
                  <a:cxn ang="0">
                    <a:pos x="19" y="52"/>
                  </a:cxn>
                  <a:cxn ang="0">
                    <a:pos x="23" y="53"/>
                  </a:cxn>
                  <a:cxn ang="0">
                    <a:pos x="28" y="53"/>
                  </a:cxn>
                  <a:cxn ang="0">
                    <a:pos x="32" y="52"/>
                  </a:cxn>
                  <a:cxn ang="0">
                    <a:pos x="36" y="50"/>
                  </a:cxn>
                  <a:cxn ang="0">
                    <a:pos x="40" y="48"/>
                  </a:cxn>
                  <a:cxn ang="0">
                    <a:pos x="43" y="45"/>
                  </a:cxn>
                  <a:cxn ang="0">
                    <a:pos x="46" y="41"/>
                  </a:cxn>
                  <a:cxn ang="0">
                    <a:pos x="49" y="37"/>
                  </a:cxn>
                  <a:cxn ang="0">
                    <a:pos x="50" y="33"/>
                  </a:cxn>
                  <a:cxn ang="0">
                    <a:pos x="51" y="29"/>
                  </a:cxn>
                </a:cxnLst>
                <a:rect l="0" t="0" r="r" b="b"/>
                <a:pathLst>
                  <a:path w="51" h="53">
                    <a:moveTo>
                      <a:pt x="51" y="26"/>
                    </a:moveTo>
                    <a:lnTo>
                      <a:pt x="51" y="24"/>
                    </a:lnTo>
                    <a:lnTo>
                      <a:pt x="51" y="22"/>
                    </a:lnTo>
                    <a:lnTo>
                      <a:pt x="50" y="20"/>
                    </a:lnTo>
                    <a:lnTo>
                      <a:pt x="49" y="17"/>
                    </a:lnTo>
                    <a:lnTo>
                      <a:pt x="49" y="15"/>
                    </a:lnTo>
                    <a:lnTo>
                      <a:pt x="48" y="13"/>
                    </a:lnTo>
                    <a:lnTo>
                      <a:pt x="46" y="11"/>
                    </a:lnTo>
                    <a:lnTo>
                      <a:pt x="45" y="9"/>
                    </a:lnTo>
                    <a:lnTo>
                      <a:pt x="43" y="8"/>
                    </a:lnTo>
                    <a:lnTo>
                      <a:pt x="42" y="6"/>
                    </a:lnTo>
                    <a:lnTo>
                      <a:pt x="40" y="5"/>
                    </a:lnTo>
                    <a:lnTo>
                      <a:pt x="38" y="3"/>
                    </a:lnTo>
                    <a:lnTo>
                      <a:pt x="36" y="2"/>
                    </a:lnTo>
                    <a:lnTo>
                      <a:pt x="34" y="1"/>
                    </a:lnTo>
                    <a:lnTo>
                      <a:pt x="32" y="1"/>
                    </a:lnTo>
                    <a:lnTo>
                      <a:pt x="30" y="0"/>
                    </a:lnTo>
                    <a:lnTo>
                      <a:pt x="28" y="0"/>
                    </a:lnTo>
                    <a:lnTo>
                      <a:pt x="25" y="0"/>
                    </a:lnTo>
                    <a:lnTo>
                      <a:pt x="23" y="0"/>
                    </a:lnTo>
                    <a:lnTo>
                      <a:pt x="21" y="0"/>
                    </a:lnTo>
                    <a:lnTo>
                      <a:pt x="19" y="1"/>
                    </a:lnTo>
                    <a:lnTo>
                      <a:pt x="17" y="1"/>
                    </a:lnTo>
                    <a:lnTo>
                      <a:pt x="15" y="2"/>
                    </a:lnTo>
                    <a:lnTo>
                      <a:pt x="13" y="3"/>
                    </a:lnTo>
                    <a:lnTo>
                      <a:pt x="11" y="5"/>
                    </a:lnTo>
                    <a:lnTo>
                      <a:pt x="9" y="6"/>
                    </a:lnTo>
                    <a:lnTo>
                      <a:pt x="7" y="8"/>
                    </a:lnTo>
                    <a:lnTo>
                      <a:pt x="6" y="9"/>
                    </a:lnTo>
                    <a:lnTo>
                      <a:pt x="4" y="11"/>
                    </a:lnTo>
                    <a:lnTo>
                      <a:pt x="3" y="13"/>
                    </a:lnTo>
                    <a:lnTo>
                      <a:pt x="2" y="15"/>
                    </a:lnTo>
                    <a:lnTo>
                      <a:pt x="1" y="17"/>
                    </a:lnTo>
                    <a:lnTo>
                      <a:pt x="1" y="20"/>
                    </a:lnTo>
                    <a:lnTo>
                      <a:pt x="0" y="22"/>
                    </a:lnTo>
                    <a:lnTo>
                      <a:pt x="0" y="24"/>
                    </a:lnTo>
                    <a:lnTo>
                      <a:pt x="0" y="26"/>
                    </a:lnTo>
                    <a:lnTo>
                      <a:pt x="0" y="29"/>
                    </a:lnTo>
                    <a:lnTo>
                      <a:pt x="0" y="31"/>
                    </a:lnTo>
                    <a:lnTo>
                      <a:pt x="1" y="33"/>
                    </a:lnTo>
                    <a:lnTo>
                      <a:pt x="1" y="35"/>
                    </a:lnTo>
                    <a:lnTo>
                      <a:pt x="2" y="37"/>
                    </a:lnTo>
                    <a:lnTo>
                      <a:pt x="3" y="40"/>
                    </a:lnTo>
                    <a:lnTo>
                      <a:pt x="4" y="41"/>
                    </a:lnTo>
                    <a:lnTo>
                      <a:pt x="6" y="43"/>
                    </a:lnTo>
                    <a:lnTo>
                      <a:pt x="7" y="45"/>
                    </a:lnTo>
                    <a:lnTo>
                      <a:pt x="9" y="46"/>
                    </a:lnTo>
                    <a:lnTo>
                      <a:pt x="11" y="48"/>
                    </a:lnTo>
                    <a:lnTo>
                      <a:pt x="13" y="49"/>
                    </a:lnTo>
                    <a:lnTo>
                      <a:pt x="15" y="50"/>
                    </a:lnTo>
                    <a:lnTo>
                      <a:pt x="17" y="51"/>
                    </a:lnTo>
                    <a:lnTo>
                      <a:pt x="19" y="52"/>
                    </a:lnTo>
                    <a:lnTo>
                      <a:pt x="21" y="52"/>
                    </a:lnTo>
                    <a:lnTo>
                      <a:pt x="23" y="53"/>
                    </a:lnTo>
                    <a:lnTo>
                      <a:pt x="25" y="53"/>
                    </a:lnTo>
                    <a:lnTo>
                      <a:pt x="28" y="53"/>
                    </a:lnTo>
                    <a:lnTo>
                      <a:pt x="30" y="52"/>
                    </a:lnTo>
                    <a:lnTo>
                      <a:pt x="32" y="52"/>
                    </a:lnTo>
                    <a:lnTo>
                      <a:pt x="34" y="51"/>
                    </a:lnTo>
                    <a:lnTo>
                      <a:pt x="36" y="50"/>
                    </a:lnTo>
                    <a:lnTo>
                      <a:pt x="38" y="49"/>
                    </a:lnTo>
                    <a:lnTo>
                      <a:pt x="40" y="48"/>
                    </a:lnTo>
                    <a:lnTo>
                      <a:pt x="42" y="46"/>
                    </a:lnTo>
                    <a:lnTo>
                      <a:pt x="43" y="45"/>
                    </a:lnTo>
                    <a:lnTo>
                      <a:pt x="45" y="43"/>
                    </a:lnTo>
                    <a:lnTo>
                      <a:pt x="46" y="41"/>
                    </a:lnTo>
                    <a:lnTo>
                      <a:pt x="48" y="40"/>
                    </a:lnTo>
                    <a:lnTo>
                      <a:pt x="49" y="37"/>
                    </a:lnTo>
                    <a:lnTo>
                      <a:pt x="49" y="35"/>
                    </a:lnTo>
                    <a:lnTo>
                      <a:pt x="50" y="33"/>
                    </a:lnTo>
                    <a:lnTo>
                      <a:pt x="51" y="31"/>
                    </a:lnTo>
                    <a:lnTo>
                      <a:pt x="51" y="29"/>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78" name="Freeform 3366"/>
              <p:cNvSpPr>
                <a:spLocks/>
              </p:cNvSpPr>
              <p:nvPr/>
            </p:nvSpPr>
            <p:spPr bwMode="auto">
              <a:xfrm>
                <a:off x="4166" y="2614"/>
                <a:ext cx="5" cy="5"/>
              </a:xfrm>
              <a:custGeom>
                <a:avLst/>
                <a:gdLst/>
                <a:ahLst/>
                <a:cxnLst>
                  <a:cxn ang="0">
                    <a:pos x="0" y="0"/>
                  </a:cxn>
                  <a:cxn ang="0">
                    <a:pos x="3" y="2"/>
                  </a:cxn>
                  <a:cxn ang="0">
                    <a:pos x="4" y="4"/>
                  </a:cxn>
                  <a:cxn ang="0">
                    <a:pos x="5" y="5"/>
                  </a:cxn>
                </a:cxnLst>
                <a:rect l="0" t="0" r="r" b="b"/>
                <a:pathLst>
                  <a:path w="5" h="5">
                    <a:moveTo>
                      <a:pt x="0" y="0"/>
                    </a:moveTo>
                    <a:lnTo>
                      <a:pt x="3" y="2"/>
                    </a:lnTo>
                    <a:lnTo>
                      <a:pt x="4" y="4"/>
                    </a:lnTo>
                    <a:lnTo>
                      <a:pt x="5" y="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77" name="Freeform 3365"/>
              <p:cNvSpPr>
                <a:spLocks/>
              </p:cNvSpPr>
              <p:nvPr/>
            </p:nvSpPr>
            <p:spPr bwMode="auto">
              <a:xfrm>
                <a:off x="4163" y="2627"/>
                <a:ext cx="4" cy="6"/>
              </a:xfrm>
              <a:custGeom>
                <a:avLst/>
                <a:gdLst/>
                <a:ahLst/>
                <a:cxnLst>
                  <a:cxn ang="0">
                    <a:pos x="0" y="0"/>
                  </a:cxn>
                  <a:cxn ang="0">
                    <a:pos x="3" y="3"/>
                  </a:cxn>
                  <a:cxn ang="0">
                    <a:pos x="4" y="5"/>
                  </a:cxn>
                  <a:cxn ang="0">
                    <a:pos x="4" y="6"/>
                  </a:cxn>
                </a:cxnLst>
                <a:rect l="0" t="0" r="r" b="b"/>
                <a:pathLst>
                  <a:path w="4" h="6">
                    <a:moveTo>
                      <a:pt x="0" y="0"/>
                    </a:moveTo>
                    <a:lnTo>
                      <a:pt x="3" y="3"/>
                    </a:lnTo>
                    <a:lnTo>
                      <a:pt x="4" y="5"/>
                    </a:lnTo>
                    <a:lnTo>
                      <a:pt x="4" y="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76" name="Freeform 3364"/>
              <p:cNvSpPr>
                <a:spLocks/>
              </p:cNvSpPr>
              <p:nvPr/>
            </p:nvSpPr>
            <p:spPr bwMode="auto">
              <a:xfrm>
                <a:off x="4163" y="2630"/>
                <a:ext cx="10" cy="25"/>
              </a:xfrm>
              <a:custGeom>
                <a:avLst/>
                <a:gdLst/>
                <a:ahLst/>
                <a:cxnLst>
                  <a:cxn ang="0">
                    <a:pos x="0" y="19"/>
                  </a:cxn>
                  <a:cxn ang="0">
                    <a:pos x="4" y="25"/>
                  </a:cxn>
                  <a:cxn ang="0">
                    <a:pos x="10" y="0"/>
                  </a:cxn>
                </a:cxnLst>
                <a:rect l="0" t="0" r="r" b="b"/>
                <a:pathLst>
                  <a:path w="10" h="25">
                    <a:moveTo>
                      <a:pt x="0" y="19"/>
                    </a:moveTo>
                    <a:lnTo>
                      <a:pt x="4" y="25"/>
                    </a:lnTo>
                    <a:lnTo>
                      <a:pt x="1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75" name="Freeform 3363"/>
              <p:cNvSpPr>
                <a:spLocks/>
              </p:cNvSpPr>
              <p:nvPr/>
            </p:nvSpPr>
            <p:spPr bwMode="auto">
              <a:xfrm>
                <a:off x="4175" y="2615"/>
                <a:ext cx="3" cy="8"/>
              </a:xfrm>
              <a:custGeom>
                <a:avLst/>
                <a:gdLst/>
                <a:ahLst/>
                <a:cxnLst>
                  <a:cxn ang="0">
                    <a:pos x="0" y="0"/>
                  </a:cxn>
                  <a:cxn ang="0">
                    <a:pos x="2" y="3"/>
                  </a:cxn>
                  <a:cxn ang="0">
                    <a:pos x="3" y="5"/>
                  </a:cxn>
                  <a:cxn ang="0">
                    <a:pos x="3" y="8"/>
                  </a:cxn>
                </a:cxnLst>
                <a:rect l="0" t="0" r="r" b="b"/>
                <a:pathLst>
                  <a:path w="3" h="8">
                    <a:moveTo>
                      <a:pt x="0" y="0"/>
                    </a:moveTo>
                    <a:lnTo>
                      <a:pt x="2" y="3"/>
                    </a:lnTo>
                    <a:lnTo>
                      <a:pt x="3" y="5"/>
                    </a:lnTo>
                    <a:lnTo>
                      <a:pt x="3"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74" name="Freeform 3362"/>
              <p:cNvSpPr>
                <a:spLocks/>
              </p:cNvSpPr>
              <p:nvPr/>
            </p:nvSpPr>
            <p:spPr bwMode="auto">
              <a:xfrm>
                <a:off x="4182" y="2609"/>
                <a:ext cx="1" cy="20"/>
              </a:xfrm>
              <a:custGeom>
                <a:avLst/>
                <a:gdLst/>
                <a:ahLst/>
                <a:cxnLst>
                  <a:cxn ang="0">
                    <a:pos x="0" y="0"/>
                  </a:cxn>
                  <a:cxn ang="0">
                    <a:pos x="1" y="2"/>
                  </a:cxn>
                  <a:cxn ang="0">
                    <a:pos x="1" y="1"/>
                  </a:cxn>
                  <a:cxn ang="0">
                    <a:pos x="1" y="20"/>
                  </a:cxn>
                </a:cxnLst>
                <a:rect l="0" t="0" r="r" b="b"/>
                <a:pathLst>
                  <a:path w="1" h="20">
                    <a:moveTo>
                      <a:pt x="0" y="0"/>
                    </a:moveTo>
                    <a:lnTo>
                      <a:pt x="1" y="2"/>
                    </a:lnTo>
                    <a:lnTo>
                      <a:pt x="1" y="1"/>
                    </a:lnTo>
                    <a:lnTo>
                      <a:pt x="1" y="2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73" name="Freeform 3361"/>
              <p:cNvSpPr>
                <a:spLocks/>
              </p:cNvSpPr>
              <p:nvPr/>
            </p:nvSpPr>
            <p:spPr bwMode="auto">
              <a:xfrm>
                <a:off x="4185" y="2615"/>
                <a:ext cx="5" cy="11"/>
              </a:xfrm>
              <a:custGeom>
                <a:avLst/>
                <a:gdLst/>
                <a:ahLst/>
                <a:cxnLst>
                  <a:cxn ang="0">
                    <a:pos x="5" y="0"/>
                  </a:cxn>
                  <a:cxn ang="0">
                    <a:pos x="5" y="2"/>
                  </a:cxn>
                  <a:cxn ang="0">
                    <a:pos x="3" y="6"/>
                  </a:cxn>
                  <a:cxn ang="0">
                    <a:pos x="0" y="11"/>
                  </a:cxn>
                </a:cxnLst>
                <a:rect l="0" t="0" r="r" b="b"/>
                <a:pathLst>
                  <a:path w="5" h="11">
                    <a:moveTo>
                      <a:pt x="5" y="0"/>
                    </a:moveTo>
                    <a:lnTo>
                      <a:pt x="5" y="2"/>
                    </a:lnTo>
                    <a:lnTo>
                      <a:pt x="3" y="6"/>
                    </a:lnTo>
                    <a:lnTo>
                      <a:pt x="0" y="1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72" name="Freeform 3360"/>
              <p:cNvSpPr>
                <a:spLocks/>
              </p:cNvSpPr>
              <p:nvPr/>
            </p:nvSpPr>
            <p:spPr bwMode="auto">
              <a:xfrm>
                <a:off x="4175" y="2626"/>
                <a:ext cx="1" cy="35"/>
              </a:xfrm>
              <a:custGeom>
                <a:avLst/>
                <a:gdLst/>
                <a:ahLst/>
                <a:cxnLst>
                  <a:cxn ang="0">
                    <a:pos x="0" y="0"/>
                  </a:cxn>
                  <a:cxn ang="0">
                    <a:pos x="1" y="4"/>
                  </a:cxn>
                  <a:cxn ang="0">
                    <a:pos x="1" y="25"/>
                  </a:cxn>
                  <a:cxn ang="0">
                    <a:pos x="1" y="31"/>
                  </a:cxn>
                  <a:cxn ang="0">
                    <a:pos x="1" y="35"/>
                  </a:cxn>
                  <a:cxn ang="0">
                    <a:pos x="1" y="33"/>
                  </a:cxn>
                  <a:cxn ang="0">
                    <a:pos x="1" y="29"/>
                  </a:cxn>
                </a:cxnLst>
                <a:rect l="0" t="0" r="r" b="b"/>
                <a:pathLst>
                  <a:path w="1" h="35">
                    <a:moveTo>
                      <a:pt x="0" y="0"/>
                    </a:moveTo>
                    <a:lnTo>
                      <a:pt x="1" y="4"/>
                    </a:lnTo>
                    <a:lnTo>
                      <a:pt x="1" y="25"/>
                    </a:lnTo>
                    <a:lnTo>
                      <a:pt x="1" y="31"/>
                    </a:lnTo>
                    <a:lnTo>
                      <a:pt x="1" y="35"/>
                    </a:lnTo>
                    <a:lnTo>
                      <a:pt x="1" y="33"/>
                    </a:lnTo>
                    <a:lnTo>
                      <a:pt x="1" y="2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71" name="Line 3359"/>
              <p:cNvSpPr>
                <a:spLocks noChangeShapeType="1"/>
              </p:cNvSpPr>
              <p:nvPr/>
            </p:nvSpPr>
            <p:spPr bwMode="auto">
              <a:xfrm flipH="1">
                <a:off x="4177" y="2644"/>
                <a:ext cx="8"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70" name="Line 3358"/>
              <p:cNvSpPr>
                <a:spLocks noChangeShapeType="1"/>
              </p:cNvSpPr>
              <p:nvPr/>
            </p:nvSpPr>
            <p:spPr bwMode="auto">
              <a:xfrm flipH="1">
                <a:off x="4177" y="2637"/>
                <a:ext cx="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69" name="Freeform 3357"/>
              <p:cNvSpPr>
                <a:spLocks/>
              </p:cNvSpPr>
              <p:nvPr/>
            </p:nvSpPr>
            <p:spPr bwMode="auto">
              <a:xfrm>
                <a:off x="4176" y="2627"/>
                <a:ext cx="14" cy="33"/>
              </a:xfrm>
              <a:custGeom>
                <a:avLst/>
                <a:gdLst/>
                <a:ahLst/>
                <a:cxnLst>
                  <a:cxn ang="0">
                    <a:pos x="0" y="3"/>
                  </a:cxn>
                  <a:cxn ang="0">
                    <a:pos x="14" y="1"/>
                  </a:cxn>
                  <a:cxn ang="0">
                    <a:pos x="13" y="0"/>
                  </a:cxn>
                  <a:cxn ang="0">
                    <a:pos x="13" y="3"/>
                  </a:cxn>
                  <a:cxn ang="0">
                    <a:pos x="13" y="27"/>
                  </a:cxn>
                  <a:cxn ang="0">
                    <a:pos x="13" y="31"/>
                  </a:cxn>
                  <a:cxn ang="0">
                    <a:pos x="12" y="33"/>
                  </a:cxn>
                  <a:cxn ang="0">
                    <a:pos x="8" y="28"/>
                  </a:cxn>
                  <a:cxn ang="0">
                    <a:pos x="12" y="32"/>
                  </a:cxn>
                </a:cxnLst>
                <a:rect l="0" t="0" r="r" b="b"/>
                <a:pathLst>
                  <a:path w="14" h="33">
                    <a:moveTo>
                      <a:pt x="0" y="3"/>
                    </a:moveTo>
                    <a:lnTo>
                      <a:pt x="14" y="1"/>
                    </a:lnTo>
                    <a:lnTo>
                      <a:pt x="13" y="0"/>
                    </a:lnTo>
                    <a:lnTo>
                      <a:pt x="13" y="3"/>
                    </a:lnTo>
                    <a:lnTo>
                      <a:pt x="13" y="27"/>
                    </a:lnTo>
                    <a:lnTo>
                      <a:pt x="13" y="31"/>
                    </a:lnTo>
                    <a:lnTo>
                      <a:pt x="12" y="33"/>
                    </a:lnTo>
                    <a:lnTo>
                      <a:pt x="8" y="28"/>
                    </a:lnTo>
                    <a:lnTo>
                      <a:pt x="12" y="3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68" name="Freeform 3356"/>
              <p:cNvSpPr>
                <a:spLocks/>
              </p:cNvSpPr>
              <p:nvPr/>
            </p:nvSpPr>
            <p:spPr bwMode="auto">
              <a:xfrm>
                <a:off x="4200" y="2611"/>
                <a:ext cx="1" cy="49"/>
              </a:xfrm>
              <a:custGeom>
                <a:avLst/>
                <a:gdLst/>
                <a:ahLst/>
                <a:cxnLst>
                  <a:cxn ang="0">
                    <a:pos x="0" y="0"/>
                  </a:cxn>
                  <a:cxn ang="0">
                    <a:pos x="1" y="6"/>
                  </a:cxn>
                  <a:cxn ang="0">
                    <a:pos x="1" y="49"/>
                  </a:cxn>
                  <a:cxn ang="0">
                    <a:pos x="0" y="46"/>
                  </a:cxn>
                  <a:cxn ang="0">
                    <a:pos x="1" y="39"/>
                  </a:cxn>
                </a:cxnLst>
                <a:rect l="0" t="0" r="r" b="b"/>
                <a:pathLst>
                  <a:path w="1" h="49">
                    <a:moveTo>
                      <a:pt x="0" y="0"/>
                    </a:moveTo>
                    <a:lnTo>
                      <a:pt x="1" y="6"/>
                    </a:lnTo>
                    <a:lnTo>
                      <a:pt x="1" y="49"/>
                    </a:lnTo>
                    <a:lnTo>
                      <a:pt x="0" y="46"/>
                    </a:lnTo>
                    <a:lnTo>
                      <a:pt x="1"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67" name="Freeform 3355"/>
              <p:cNvSpPr>
                <a:spLocks/>
              </p:cNvSpPr>
              <p:nvPr/>
            </p:nvSpPr>
            <p:spPr bwMode="auto">
              <a:xfrm>
                <a:off x="4201" y="2614"/>
                <a:ext cx="7" cy="26"/>
              </a:xfrm>
              <a:custGeom>
                <a:avLst/>
                <a:gdLst/>
                <a:ahLst/>
                <a:cxnLst>
                  <a:cxn ang="0">
                    <a:pos x="0" y="3"/>
                  </a:cxn>
                  <a:cxn ang="0">
                    <a:pos x="7" y="1"/>
                  </a:cxn>
                  <a:cxn ang="0">
                    <a:pos x="6" y="0"/>
                  </a:cxn>
                  <a:cxn ang="0">
                    <a:pos x="4" y="11"/>
                  </a:cxn>
                  <a:cxn ang="0">
                    <a:pos x="5" y="12"/>
                  </a:cxn>
                  <a:cxn ang="0">
                    <a:pos x="5" y="14"/>
                  </a:cxn>
                  <a:cxn ang="0">
                    <a:pos x="6" y="16"/>
                  </a:cxn>
                  <a:cxn ang="0">
                    <a:pos x="6" y="18"/>
                  </a:cxn>
                  <a:cxn ang="0">
                    <a:pos x="6" y="20"/>
                  </a:cxn>
                  <a:cxn ang="0">
                    <a:pos x="6" y="23"/>
                  </a:cxn>
                  <a:cxn ang="0">
                    <a:pos x="5" y="25"/>
                  </a:cxn>
                  <a:cxn ang="0">
                    <a:pos x="5" y="26"/>
                  </a:cxn>
                  <a:cxn ang="0">
                    <a:pos x="1" y="23"/>
                  </a:cxn>
                  <a:cxn ang="0">
                    <a:pos x="5" y="26"/>
                  </a:cxn>
                </a:cxnLst>
                <a:rect l="0" t="0" r="r" b="b"/>
                <a:pathLst>
                  <a:path w="7" h="26">
                    <a:moveTo>
                      <a:pt x="0" y="3"/>
                    </a:moveTo>
                    <a:lnTo>
                      <a:pt x="7" y="1"/>
                    </a:lnTo>
                    <a:lnTo>
                      <a:pt x="6" y="0"/>
                    </a:lnTo>
                    <a:lnTo>
                      <a:pt x="4" y="11"/>
                    </a:lnTo>
                    <a:lnTo>
                      <a:pt x="5" y="12"/>
                    </a:lnTo>
                    <a:lnTo>
                      <a:pt x="5" y="14"/>
                    </a:lnTo>
                    <a:lnTo>
                      <a:pt x="6" y="16"/>
                    </a:lnTo>
                    <a:lnTo>
                      <a:pt x="6" y="18"/>
                    </a:lnTo>
                    <a:lnTo>
                      <a:pt x="6" y="20"/>
                    </a:lnTo>
                    <a:lnTo>
                      <a:pt x="6" y="23"/>
                    </a:lnTo>
                    <a:lnTo>
                      <a:pt x="5" y="25"/>
                    </a:lnTo>
                    <a:lnTo>
                      <a:pt x="5" y="26"/>
                    </a:lnTo>
                    <a:lnTo>
                      <a:pt x="1" y="23"/>
                    </a:lnTo>
                    <a:lnTo>
                      <a:pt x="5"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66" name="Freeform 3354"/>
              <p:cNvSpPr>
                <a:spLocks/>
              </p:cNvSpPr>
              <p:nvPr/>
            </p:nvSpPr>
            <p:spPr bwMode="auto">
              <a:xfrm>
                <a:off x="4215" y="2610"/>
                <a:ext cx="2" cy="10"/>
              </a:xfrm>
              <a:custGeom>
                <a:avLst/>
                <a:gdLst/>
                <a:ahLst/>
                <a:cxnLst>
                  <a:cxn ang="0">
                    <a:pos x="0" y="0"/>
                  </a:cxn>
                  <a:cxn ang="0">
                    <a:pos x="2" y="5"/>
                  </a:cxn>
                  <a:cxn ang="0">
                    <a:pos x="2" y="7"/>
                  </a:cxn>
                  <a:cxn ang="0">
                    <a:pos x="2" y="10"/>
                  </a:cxn>
                </a:cxnLst>
                <a:rect l="0" t="0" r="r" b="b"/>
                <a:pathLst>
                  <a:path w="2" h="10">
                    <a:moveTo>
                      <a:pt x="0" y="0"/>
                    </a:moveTo>
                    <a:lnTo>
                      <a:pt x="2" y="5"/>
                    </a:lnTo>
                    <a:lnTo>
                      <a:pt x="2" y="7"/>
                    </a:lnTo>
                    <a:lnTo>
                      <a:pt x="2"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65" name="Freeform 3353"/>
              <p:cNvSpPr>
                <a:spLocks/>
              </p:cNvSpPr>
              <p:nvPr/>
            </p:nvSpPr>
            <p:spPr bwMode="auto">
              <a:xfrm>
                <a:off x="4208" y="2621"/>
                <a:ext cx="19" cy="3"/>
              </a:xfrm>
              <a:custGeom>
                <a:avLst/>
                <a:gdLst/>
                <a:ahLst/>
                <a:cxnLst>
                  <a:cxn ang="0">
                    <a:pos x="0" y="3"/>
                  </a:cxn>
                  <a:cxn ang="0">
                    <a:pos x="19" y="1"/>
                  </a:cxn>
                  <a:cxn ang="0">
                    <a:pos x="17" y="0"/>
                  </a:cxn>
                  <a:cxn ang="0">
                    <a:pos x="14" y="2"/>
                  </a:cxn>
                </a:cxnLst>
                <a:rect l="0" t="0" r="r" b="b"/>
                <a:pathLst>
                  <a:path w="19" h="3">
                    <a:moveTo>
                      <a:pt x="0" y="3"/>
                    </a:moveTo>
                    <a:lnTo>
                      <a:pt x="19" y="1"/>
                    </a:lnTo>
                    <a:lnTo>
                      <a:pt x="17" y="0"/>
                    </a:lnTo>
                    <a:lnTo>
                      <a:pt x="14" y="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64" name="Freeform 3352"/>
              <p:cNvSpPr>
                <a:spLocks/>
              </p:cNvSpPr>
              <p:nvPr/>
            </p:nvSpPr>
            <p:spPr bwMode="auto">
              <a:xfrm>
                <a:off x="4204" y="2625"/>
                <a:ext cx="12" cy="35"/>
              </a:xfrm>
              <a:custGeom>
                <a:avLst/>
                <a:gdLst/>
                <a:ahLst/>
                <a:cxnLst>
                  <a:cxn ang="0">
                    <a:pos x="12" y="0"/>
                  </a:cxn>
                  <a:cxn ang="0">
                    <a:pos x="12" y="2"/>
                  </a:cxn>
                  <a:cxn ang="0">
                    <a:pos x="10" y="8"/>
                  </a:cxn>
                  <a:cxn ang="0">
                    <a:pos x="9" y="14"/>
                  </a:cxn>
                  <a:cxn ang="0">
                    <a:pos x="8" y="19"/>
                  </a:cxn>
                  <a:cxn ang="0">
                    <a:pos x="7" y="24"/>
                  </a:cxn>
                  <a:cxn ang="0">
                    <a:pos x="4" y="28"/>
                  </a:cxn>
                  <a:cxn ang="0">
                    <a:pos x="3" y="31"/>
                  </a:cxn>
                  <a:cxn ang="0">
                    <a:pos x="1" y="34"/>
                  </a:cxn>
                  <a:cxn ang="0">
                    <a:pos x="0" y="35"/>
                  </a:cxn>
                </a:cxnLst>
                <a:rect l="0" t="0" r="r" b="b"/>
                <a:pathLst>
                  <a:path w="12" h="35">
                    <a:moveTo>
                      <a:pt x="12" y="0"/>
                    </a:moveTo>
                    <a:lnTo>
                      <a:pt x="12" y="2"/>
                    </a:lnTo>
                    <a:lnTo>
                      <a:pt x="10" y="8"/>
                    </a:lnTo>
                    <a:lnTo>
                      <a:pt x="9" y="14"/>
                    </a:lnTo>
                    <a:lnTo>
                      <a:pt x="8" y="19"/>
                    </a:lnTo>
                    <a:lnTo>
                      <a:pt x="7" y="24"/>
                    </a:lnTo>
                    <a:lnTo>
                      <a:pt x="4" y="28"/>
                    </a:lnTo>
                    <a:lnTo>
                      <a:pt x="3" y="31"/>
                    </a:lnTo>
                    <a:lnTo>
                      <a:pt x="1" y="34"/>
                    </a:lnTo>
                    <a:lnTo>
                      <a:pt x="0" y="3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63" name="Freeform 3351"/>
              <p:cNvSpPr>
                <a:spLocks/>
              </p:cNvSpPr>
              <p:nvPr/>
            </p:nvSpPr>
            <p:spPr bwMode="auto">
              <a:xfrm>
                <a:off x="4214" y="2631"/>
                <a:ext cx="10" cy="26"/>
              </a:xfrm>
              <a:custGeom>
                <a:avLst/>
                <a:gdLst/>
                <a:ahLst/>
                <a:cxnLst>
                  <a:cxn ang="0">
                    <a:pos x="0" y="4"/>
                  </a:cxn>
                  <a:cxn ang="0">
                    <a:pos x="2" y="4"/>
                  </a:cxn>
                  <a:cxn ang="0">
                    <a:pos x="10" y="2"/>
                  </a:cxn>
                  <a:cxn ang="0">
                    <a:pos x="9" y="0"/>
                  </a:cxn>
                  <a:cxn ang="0">
                    <a:pos x="8" y="5"/>
                  </a:cxn>
                  <a:cxn ang="0">
                    <a:pos x="7" y="15"/>
                  </a:cxn>
                  <a:cxn ang="0">
                    <a:pos x="6" y="19"/>
                  </a:cxn>
                  <a:cxn ang="0">
                    <a:pos x="5" y="23"/>
                  </a:cxn>
                  <a:cxn ang="0">
                    <a:pos x="4" y="25"/>
                  </a:cxn>
                  <a:cxn ang="0">
                    <a:pos x="3" y="26"/>
                  </a:cxn>
                  <a:cxn ang="0">
                    <a:pos x="0" y="20"/>
                  </a:cxn>
                  <a:cxn ang="0">
                    <a:pos x="3" y="26"/>
                  </a:cxn>
                  <a:cxn ang="0">
                    <a:pos x="4" y="24"/>
                  </a:cxn>
                </a:cxnLst>
                <a:rect l="0" t="0" r="r" b="b"/>
                <a:pathLst>
                  <a:path w="10" h="26">
                    <a:moveTo>
                      <a:pt x="0" y="4"/>
                    </a:moveTo>
                    <a:lnTo>
                      <a:pt x="2" y="4"/>
                    </a:lnTo>
                    <a:lnTo>
                      <a:pt x="10" y="2"/>
                    </a:lnTo>
                    <a:lnTo>
                      <a:pt x="9" y="0"/>
                    </a:lnTo>
                    <a:lnTo>
                      <a:pt x="8" y="5"/>
                    </a:lnTo>
                    <a:lnTo>
                      <a:pt x="7" y="15"/>
                    </a:lnTo>
                    <a:lnTo>
                      <a:pt x="6" y="19"/>
                    </a:lnTo>
                    <a:lnTo>
                      <a:pt x="5" y="23"/>
                    </a:lnTo>
                    <a:lnTo>
                      <a:pt x="4" y="25"/>
                    </a:lnTo>
                    <a:lnTo>
                      <a:pt x="3" y="26"/>
                    </a:lnTo>
                    <a:lnTo>
                      <a:pt x="0" y="20"/>
                    </a:lnTo>
                    <a:lnTo>
                      <a:pt x="3" y="26"/>
                    </a:lnTo>
                    <a:lnTo>
                      <a:pt x="4" y="2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62" name="Freeform 3350"/>
              <p:cNvSpPr>
                <a:spLocks/>
              </p:cNvSpPr>
              <p:nvPr/>
            </p:nvSpPr>
            <p:spPr bwMode="auto">
              <a:xfrm>
                <a:off x="4233" y="2628"/>
                <a:ext cx="15" cy="31"/>
              </a:xfrm>
              <a:custGeom>
                <a:avLst/>
                <a:gdLst/>
                <a:ahLst/>
                <a:cxnLst>
                  <a:cxn ang="0">
                    <a:pos x="2" y="4"/>
                  </a:cxn>
                  <a:cxn ang="0">
                    <a:pos x="14" y="2"/>
                  </a:cxn>
                  <a:cxn ang="0">
                    <a:pos x="15" y="1"/>
                  </a:cxn>
                  <a:cxn ang="0">
                    <a:pos x="15" y="0"/>
                  </a:cxn>
                  <a:cxn ang="0">
                    <a:pos x="13" y="6"/>
                  </a:cxn>
                  <a:cxn ang="0">
                    <a:pos x="11" y="12"/>
                  </a:cxn>
                  <a:cxn ang="0">
                    <a:pos x="9" y="17"/>
                  </a:cxn>
                  <a:cxn ang="0">
                    <a:pos x="7" y="21"/>
                  </a:cxn>
                  <a:cxn ang="0">
                    <a:pos x="4" y="26"/>
                  </a:cxn>
                  <a:cxn ang="0">
                    <a:pos x="1" y="29"/>
                  </a:cxn>
                  <a:cxn ang="0">
                    <a:pos x="0" y="31"/>
                  </a:cxn>
                </a:cxnLst>
                <a:rect l="0" t="0" r="r" b="b"/>
                <a:pathLst>
                  <a:path w="15" h="31">
                    <a:moveTo>
                      <a:pt x="2" y="4"/>
                    </a:moveTo>
                    <a:lnTo>
                      <a:pt x="14" y="2"/>
                    </a:lnTo>
                    <a:lnTo>
                      <a:pt x="15" y="1"/>
                    </a:lnTo>
                    <a:lnTo>
                      <a:pt x="15" y="0"/>
                    </a:lnTo>
                    <a:lnTo>
                      <a:pt x="13" y="6"/>
                    </a:lnTo>
                    <a:lnTo>
                      <a:pt x="11" y="12"/>
                    </a:lnTo>
                    <a:lnTo>
                      <a:pt x="9" y="17"/>
                    </a:lnTo>
                    <a:lnTo>
                      <a:pt x="7" y="21"/>
                    </a:lnTo>
                    <a:lnTo>
                      <a:pt x="4" y="26"/>
                    </a:lnTo>
                    <a:lnTo>
                      <a:pt x="1" y="29"/>
                    </a:lnTo>
                    <a:lnTo>
                      <a:pt x="0" y="3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61" name="Freeform 3349"/>
              <p:cNvSpPr>
                <a:spLocks/>
              </p:cNvSpPr>
              <p:nvPr/>
            </p:nvSpPr>
            <p:spPr bwMode="auto">
              <a:xfrm>
                <a:off x="4245" y="2608"/>
                <a:ext cx="6" cy="54"/>
              </a:xfrm>
              <a:custGeom>
                <a:avLst/>
                <a:gdLst/>
                <a:ahLst/>
                <a:cxnLst>
                  <a:cxn ang="0">
                    <a:pos x="6" y="0"/>
                  </a:cxn>
                  <a:cxn ang="0">
                    <a:pos x="6" y="4"/>
                  </a:cxn>
                  <a:cxn ang="0">
                    <a:pos x="6" y="48"/>
                  </a:cxn>
                  <a:cxn ang="0">
                    <a:pos x="6" y="52"/>
                  </a:cxn>
                  <a:cxn ang="0">
                    <a:pos x="6" y="54"/>
                  </a:cxn>
                  <a:cxn ang="0">
                    <a:pos x="0" y="47"/>
                  </a:cxn>
                  <a:cxn ang="0">
                    <a:pos x="6" y="52"/>
                  </a:cxn>
                </a:cxnLst>
                <a:rect l="0" t="0" r="r" b="b"/>
                <a:pathLst>
                  <a:path w="6" h="54">
                    <a:moveTo>
                      <a:pt x="6" y="0"/>
                    </a:moveTo>
                    <a:lnTo>
                      <a:pt x="6" y="4"/>
                    </a:lnTo>
                    <a:lnTo>
                      <a:pt x="6" y="48"/>
                    </a:lnTo>
                    <a:lnTo>
                      <a:pt x="6" y="52"/>
                    </a:lnTo>
                    <a:lnTo>
                      <a:pt x="6" y="54"/>
                    </a:lnTo>
                    <a:lnTo>
                      <a:pt x="0" y="47"/>
                    </a:lnTo>
                    <a:lnTo>
                      <a:pt x="6" y="5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60" name="Line 3348"/>
              <p:cNvSpPr>
                <a:spLocks noChangeShapeType="1"/>
              </p:cNvSpPr>
              <p:nvPr/>
            </p:nvSpPr>
            <p:spPr bwMode="auto">
              <a:xfrm>
                <a:off x="4260" y="2649"/>
                <a:ext cx="3"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59" name="Freeform 3347"/>
              <p:cNvSpPr>
                <a:spLocks/>
              </p:cNvSpPr>
              <p:nvPr/>
            </p:nvSpPr>
            <p:spPr bwMode="auto">
              <a:xfrm>
                <a:off x="4255" y="2622"/>
                <a:ext cx="8" cy="13"/>
              </a:xfrm>
              <a:custGeom>
                <a:avLst/>
                <a:gdLst/>
                <a:ahLst/>
                <a:cxnLst>
                  <a:cxn ang="0">
                    <a:pos x="8" y="0"/>
                  </a:cxn>
                  <a:cxn ang="0">
                    <a:pos x="8" y="3"/>
                  </a:cxn>
                  <a:cxn ang="0">
                    <a:pos x="0" y="13"/>
                  </a:cxn>
                </a:cxnLst>
                <a:rect l="0" t="0" r="r" b="b"/>
                <a:pathLst>
                  <a:path w="8" h="13">
                    <a:moveTo>
                      <a:pt x="8" y="0"/>
                    </a:moveTo>
                    <a:lnTo>
                      <a:pt x="8" y="3"/>
                    </a:lnTo>
                    <a:lnTo>
                      <a:pt x="0" y="1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58" name="Freeform 3346"/>
              <p:cNvSpPr>
                <a:spLocks/>
              </p:cNvSpPr>
              <p:nvPr/>
            </p:nvSpPr>
            <p:spPr bwMode="auto">
              <a:xfrm>
                <a:off x="4251" y="2627"/>
                <a:ext cx="17" cy="28"/>
              </a:xfrm>
              <a:custGeom>
                <a:avLst/>
                <a:gdLst/>
                <a:ahLst/>
                <a:cxnLst>
                  <a:cxn ang="0">
                    <a:pos x="0" y="0"/>
                  </a:cxn>
                  <a:cxn ang="0">
                    <a:pos x="3" y="5"/>
                  </a:cxn>
                  <a:cxn ang="0">
                    <a:pos x="5" y="11"/>
                  </a:cxn>
                  <a:cxn ang="0">
                    <a:pos x="8" y="18"/>
                  </a:cxn>
                  <a:cxn ang="0">
                    <a:pos x="10" y="25"/>
                  </a:cxn>
                  <a:cxn ang="0">
                    <a:pos x="12" y="28"/>
                  </a:cxn>
                  <a:cxn ang="0">
                    <a:pos x="17" y="28"/>
                  </a:cxn>
                  <a:cxn ang="0">
                    <a:pos x="12" y="26"/>
                  </a:cxn>
                </a:cxnLst>
                <a:rect l="0" t="0" r="r" b="b"/>
                <a:pathLst>
                  <a:path w="17" h="28">
                    <a:moveTo>
                      <a:pt x="0" y="0"/>
                    </a:moveTo>
                    <a:lnTo>
                      <a:pt x="3" y="5"/>
                    </a:lnTo>
                    <a:lnTo>
                      <a:pt x="5" y="11"/>
                    </a:lnTo>
                    <a:lnTo>
                      <a:pt x="8" y="18"/>
                    </a:lnTo>
                    <a:lnTo>
                      <a:pt x="10" y="25"/>
                    </a:lnTo>
                    <a:lnTo>
                      <a:pt x="12" y="28"/>
                    </a:lnTo>
                    <a:lnTo>
                      <a:pt x="17" y="28"/>
                    </a:lnTo>
                    <a:lnTo>
                      <a:pt x="12"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57" name="Freeform 3345"/>
              <p:cNvSpPr>
                <a:spLocks/>
              </p:cNvSpPr>
              <p:nvPr/>
            </p:nvSpPr>
            <p:spPr bwMode="auto">
              <a:xfrm>
                <a:off x="4276" y="2615"/>
                <a:ext cx="4" cy="7"/>
              </a:xfrm>
              <a:custGeom>
                <a:avLst/>
                <a:gdLst/>
                <a:ahLst/>
                <a:cxnLst>
                  <a:cxn ang="0">
                    <a:pos x="0" y="0"/>
                  </a:cxn>
                  <a:cxn ang="0">
                    <a:pos x="1" y="3"/>
                  </a:cxn>
                  <a:cxn ang="0">
                    <a:pos x="3" y="5"/>
                  </a:cxn>
                  <a:cxn ang="0">
                    <a:pos x="4" y="7"/>
                  </a:cxn>
                </a:cxnLst>
                <a:rect l="0" t="0" r="r" b="b"/>
                <a:pathLst>
                  <a:path w="4" h="7">
                    <a:moveTo>
                      <a:pt x="0" y="0"/>
                    </a:moveTo>
                    <a:lnTo>
                      <a:pt x="1" y="3"/>
                    </a:lnTo>
                    <a:lnTo>
                      <a:pt x="3" y="5"/>
                    </a:lnTo>
                    <a:lnTo>
                      <a:pt x="4"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56" name="Freeform 3344"/>
              <p:cNvSpPr>
                <a:spLocks/>
              </p:cNvSpPr>
              <p:nvPr/>
            </p:nvSpPr>
            <p:spPr bwMode="auto">
              <a:xfrm>
                <a:off x="4273" y="2629"/>
                <a:ext cx="4" cy="7"/>
              </a:xfrm>
              <a:custGeom>
                <a:avLst/>
                <a:gdLst/>
                <a:ahLst/>
                <a:cxnLst>
                  <a:cxn ang="0">
                    <a:pos x="0" y="0"/>
                  </a:cxn>
                  <a:cxn ang="0">
                    <a:pos x="2" y="3"/>
                  </a:cxn>
                  <a:cxn ang="0">
                    <a:pos x="3" y="5"/>
                  </a:cxn>
                  <a:cxn ang="0">
                    <a:pos x="4" y="7"/>
                  </a:cxn>
                </a:cxnLst>
                <a:rect l="0" t="0" r="r" b="b"/>
                <a:pathLst>
                  <a:path w="4" h="7">
                    <a:moveTo>
                      <a:pt x="0" y="0"/>
                    </a:moveTo>
                    <a:lnTo>
                      <a:pt x="2" y="3"/>
                    </a:lnTo>
                    <a:lnTo>
                      <a:pt x="3" y="5"/>
                    </a:lnTo>
                    <a:lnTo>
                      <a:pt x="4"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55" name="Freeform 3343"/>
              <p:cNvSpPr>
                <a:spLocks/>
              </p:cNvSpPr>
              <p:nvPr/>
            </p:nvSpPr>
            <p:spPr bwMode="auto">
              <a:xfrm>
                <a:off x="4272" y="2632"/>
                <a:ext cx="8" cy="27"/>
              </a:xfrm>
              <a:custGeom>
                <a:avLst/>
                <a:gdLst/>
                <a:ahLst/>
                <a:cxnLst>
                  <a:cxn ang="0">
                    <a:pos x="0" y="21"/>
                  </a:cxn>
                  <a:cxn ang="0">
                    <a:pos x="3" y="27"/>
                  </a:cxn>
                  <a:cxn ang="0">
                    <a:pos x="8" y="0"/>
                  </a:cxn>
                </a:cxnLst>
                <a:rect l="0" t="0" r="r" b="b"/>
                <a:pathLst>
                  <a:path w="8" h="27">
                    <a:moveTo>
                      <a:pt x="0" y="21"/>
                    </a:moveTo>
                    <a:lnTo>
                      <a:pt x="3" y="27"/>
                    </a:lnTo>
                    <a:lnTo>
                      <a:pt x="8"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54" name="Freeform 3342"/>
              <p:cNvSpPr>
                <a:spLocks/>
              </p:cNvSpPr>
              <p:nvPr/>
            </p:nvSpPr>
            <p:spPr bwMode="auto">
              <a:xfrm>
                <a:off x="4284" y="2620"/>
                <a:ext cx="18" cy="38"/>
              </a:xfrm>
              <a:custGeom>
                <a:avLst/>
                <a:gdLst/>
                <a:ahLst/>
                <a:cxnLst>
                  <a:cxn ang="0">
                    <a:pos x="0" y="0"/>
                  </a:cxn>
                  <a:cxn ang="0">
                    <a:pos x="1" y="2"/>
                  </a:cxn>
                  <a:cxn ang="0">
                    <a:pos x="0" y="29"/>
                  </a:cxn>
                  <a:cxn ang="0">
                    <a:pos x="1" y="33"/>
                  </a:cxn>
                  <a:cxn ang="0">
                    <a:pos x="1" y="35"/>
                  </a:cxn>
                  <a:cxn ang="0">
                    <a:pos x="3" y="37"/>
                  </a:cxn>
                  <a:cxn ang="0">
                    <a:pos x="4" y="38"/>
                  </a:cxn>
                  <a:cxn ang="0">
                    <a:pos x="6" y="38"/>
                  </a:cxn>
                  <a:cxn ang="0">
                    <a:pos x="11" y="38"/>
                  </a:cxn>
                  <a:cxn ang="0">
                    <a:pos x="15" y="38"/>
                  </a:cxn>
                  <a:cxn ang="0">
                    <a:pos x="17" y="37"/>
                  </a:cxn>
                  <a:cxn ang="0">
                    <a:pos x="18" y="37"/>
                  </a:cxn>
                  <a:cxn ang="0">
                    <a:pos x="18" y="23"/>
                  </a:cxn>
                  <a:cxn ang="0">
                    <a:pos x="18" y="37"/>
                  </a:cxn>
                </a:cxnLst>
                <a:rect l="0" t="0" r="r" b="b"/>
                <a:pathLst>
                  <a:path w="18" h="38">
                    <a:moveTo>
                      <a:pt x="0" y="0"/>
                    </a:moveTo>
                    <a:lnTo>
                      <a:pt x="1" y="2"/>
                    </a:lnTo>
                    <a:lnTo>
                      <a:pt x="0" y="29"/>
                    </a:lnTo>
                    <a:lnTo>
                      <a:pt x="1" y="33"/>
                    </a:lnTo>
                    <a:lnTo>
                      <a:pt x="1" y="35"/>
                    </a:lnTo>
                    <a:lnTo>
                      <a:pt x="3" y="37"/>
                    </a:lnTo>
                    <a:lnTo>
                      <a:pt x="4" y="38"/>
                    </a:lnTo>
                    <a:lnTo>
                      <a:pt x="6" y="38"/>
                    </a:lnTo>
                    <a:lnTo>
                      <a:pt x="11" y="38"/>
                    </a:lnTo>
                    <a:lnTo>
                      <a:pt x="15" y="38"/>
                    </a:lnTo>
                    <a:lnTo>
                      <a:pt x="17" y="37"/>
                    </a:lnTo>
                    <a:lnTo>
                      <a:pt x="18" y="37"/>
                    </a:lnTo>
                    <a:lnTo>
                      <a:pt x="18" y="23"/>
                    </a:lnTo>
                    <a:lnTo>
                      <a:pt x="18" y="3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53" name="Freeform 3341"/>
              <p:cNvSpPr>
                <a:spLocks/>
              </p:cNvSpPr>
              <p:nvPr/>
            </p:nvSpPr>
            <p:spPr bwMode="auto">
              <a:xfrm>
                <a:off x="4290" y="2611"/>
                <a:ext cx="1" cy="39"/>
              </a:xfrm>
              <a:custGeom>
                <a:avLst/>
                <a:gdLst/>
                <a:ahLst/>
                <a:cxnLst>
                  <a:cxn ang="0">
                    <a:pos x="0" y="0"/>
                  </a:cxn>
                  <a:cxn ang="0">
                    <a:pos x="1" y="3"/>
                  </a:cxn>
                  <a:cxn ang="0">
                    <a:pos x="0" y="39"/>
                  </a:cxn>
                  <a:cxn ang="0">
                    <a:pos x="0" y="36"/>
                  </a:cxn>
                  <a:cxn ang="0">
                    <a:pos x="0" y="32"/>
                  </a:cxn>
                </a:cxnLst>
                <a:rect l="0" t="0" r="r" b="b"/>
                <a:pathLst>
                  <a:path w="1" h="39">
                    <a:moveTo>
                      <a:pt x="0" y="0"/>
                    </a:moveTo>
                    <a:lnTo>
                      <a:pt x="1" y="3"/>
                    </a:lnTo>
                    <a:lnTo>
                      <a:pt x="0" y="39"/>
                    </a:lnTo>
                    <a:lnTo>
                      <a:pt x="0" y="36"/>
                    </a:lnTo>
                    <a:lnTo>
                      <a:pt x="0" y="3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52" name="Freeform 3340"/>
              <p:cNvSpPr>
                <a:spLocks/>
              </p:cNvSpPr>
              <p:nvPr/>
            </p:nvSpPr>
            <p:spPr bwMode="auto">
              <a:xfrm>
                <a:off x="4281" y="2626"/>
                <a:ext cx="18" cy="20"/>
              </a:xfrm>
              <a:custGeom>
                <a:avLst/>
                <a:gdLst/>
                <a:ahLst/>
                <a:cxnLst>
                  <a:cxn ang="0">
                    <a:pos x="0" y="11"/>
                  </a:cxn>
                  <a:cxn ang="0">
                    <a:pos x="18" y="1"/>
                  </a:cxn>
                  <a:cxn ang="0">
                    <a:pos x="18" y="0"/>
                  </a:cxn>
                  <a:cxn ang="0">
                    <a:pos x="16" y="10"/>
                  </a:cxn>
                  <a:cxn ang="0">
                    <a:pos x="16" y="13"/>
                  </a:cxn>
                  <a:cxn ang="0">
                    <a:pos x="15" y="17"/>
                  </a:cxn>
                  <a:cxn ang="0">
                    <a:pos x="14" y="20"/>
                  </a:cxn>
                  <a:cxn ang="0">
                    <a:pos x="12" y="16"/>
                  </a:cxn>
                  <a:cxn ang="0">
                    <a:pos x="15" y="19"/>
                  </a:cxn>
                  <a:cxn ang="0">
                    <a:pos x="15" y="17"/>
                  </a:cxn>
                </a:cxnLst>
                <a:rect l="0" t="0" r="r" b="b"/>
                <a:pathLst>
                  <a:path w="18" h="20">
                    <a:moveTo>
                      <a:pt x="0" y="11"/>
                    </a:moveTo>
                    <a:lnTo>
                      <a:pt x="18" y="1"/>
                    </a:lnTo>
                    <a:lnTo>
                      <a:pt x="18" y="0"/>
                    </a:lnTo>
                    <a:lnTo>
                      <a:pt x="16" y="10"/>
                    </a:lnTo>
                    <a:lnTo>
                      <a:pt x="16" y="13"/>
                    </a:lnTo>
                    <a:lnTo>
                      <a:pt x="15" y="17"/>
                    </a:lnTo>
                    <a:lnTo>
                      <a:pt x="14" y="20"/>
                    </a:lnTo>
                    <a:lnTo>
                      <a:pt x="12" y="16"/>
                    </a:lnTo>
                    <a:lnTo>
                      <a:pt x="15" y="19"/>
                    </a:lnTo>
                    <a:lnTo>
                      <a:pt x="15" y="1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51" name="Freeform 3339"/>
              <p:cNvSpPr>
                <a:spLocks/>
              </p:cNvSpPr>
              <p:nvPr/>
            </p:nvSpPr>
            <p:spPr bwMode="auto">
              <a:xfrm>
                <a:off x="4095" y="2698"/>
                <a:ext cx="6" cy="38"/>
              </a:xfrm>
              <a:custGeom>
                <a:avLst/>
                <a:gdLst/>
                <a:ahLst/>
                <a:cxnLst>
                  <a:cxn ang="0">
                    <a:pos x="0" y="7"/>
                  </a:cxn>
                  <a:cxn ang="0">
                    <a:pos x="2" y="5"/>
                  </a:cxn>
                  <a:cxn ang="0">
                    <a:pos x="6" y="0"/>
                  </a:cxn>
                  <a:cxn ang="0">
                    <a:pos x="6" y="38"/>
                  </a:cxn>
                </a:cxnLst>
                <a:rect l="0" t="0" r="r" b="b"/>
                <a:pathLst>
                  <a:path w="6" h="38">
                    <a:moveTo>
                      <a:pt x="0" y="7"/>
                    </a:moveTo>
                    <a:lnTo>
                      <a:pt x="2" y="5"/>
                    </a:lnTo>
                    <a:lnTo>
                      <a:pt x="6" y="0"/>
                    </a:lnTo>
                    <a:lnTo>
                      <a:pt x="6" y="3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50" name="Freeform 3338"/>
              <p:cNvSpPr>
                <a:spLocks/>
              </p:cNvSpPr>
              <p:nvPr/>
            </p:nvSpPr>
            <p:spPr bwMode="auto">
              <a:xfrm>
                <a:off x="4120" y="2698"/>
                <a:ext cx="6" cy="38"/>
              </a:xfrm>
              <a:custGeom>
                <a:avLst/>
                <a:gdLst/>
                <a:ahLst/>
                <a:cxnLst>
                  <a:cxn ang="0">
                    <a:pos x="0" y="7"/>
                  </a:cxn>
                  <a:cxn ang="0">
                    <a:pos x="2" y="5"/>
                  </a:cxn>
                  <a:cxn ang="0">
                    <a:pos x="6" y="0"/>
                  </a:cxn>
                  <a:cxn ang="0">
                    <a:pos x="6" y="38"/>
                  </a:cxn>
                </a:cxnLst>
                <a:rect l="0" t="0" r="r" b="b"/>
                <a:pathLst>
                  <a:path w="6" h="38">
                    <a:moveTo>
                      <a:pt x="0" y="7"/>
                    </a:moveTo>
                    <a:lnTo>
                      <a:pt x="2" y="5"/>
                    </a:lnTo>
                    <a:lnTo>
                      <a:pt x="6" y="0"/>
                    </a:lnTo>
                    <a:lnTo>
                      <a:pt x="6" y="3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49" name="Freeform 3337"/>
              <p:cNvSpPr>
                <a:spLocks/>
              </p:cNvSpPr>
              <p:nvPr/>
            </p:nvSpPr>
            <p:spPr bwMode="auto">
              <a:xfrm>
                <a:off x="4087" y="2693"/>
                <a:ext cx="51" cy="53"/>
              </a:xfrm>
              <a:custGeom>
                <a:avLst/>
                <a:gdLst/>
                <a:ahLst/>
                <a:cxnLst>
                  <a:cxn ang="0">
                    <a:pos x="51" y="24"/>
                  </a:cxn>
                  <a:cxn ang="0">
                    <a:pos x="50" y="19"/>
                  </a:cxn>
                  <a:cxn ang="0">
                    <a:pos x="49" y="15"/>
                  </a:cxn>
                  <a:cxn ang="0">
                    <a:pos x="46" y="11"/>
                  </a:cxn>
                  <a:cxn ang="0">
                    <a:pos x="43" y="8"/>
                  </a:cxn>
                  <a:cxn ang="0">
                    <a:pos x="40" y="5"/>
                  </a:cxn>
                  <a:cxn ang="0">
                    <a:pos x="36" y="2"/>
                  </a:cxn>
                  <a:cxn ang="0">
                    <a:pos x="32" y="1"/>
                  </a:cxn>
                  <a:cxn ang="0">
                    <a:pos x="28" y="0"/>
                  </a:cxn>
                  <a:cxn ang="0">
                    <a:pos x="23" y="0"/>
                  </a:cxn>
                  <a:cxn ang="0">
                    <a:pos x="19" y="1"/>
                  </a:cxn>
                  <a:cxn ang="0">
                    <a:pos x="15" y="2"/>
                  </a:cxn>
                  <a:cxn ang="0">
                    <a:pos x="11" y="5"/>
                  </a:cxn>
                  <a:cxn ang="0">
                    <a:pos x="7" y="8"/>
                  </a:cxn>
                  <a:cxn ang="0">
                    <a:pos x="4" y="11"/>
                  </a:cxn>
                  <a:cxn ang="0">
                    <a:pos x="2" y="15"/>
                  </a:cxn>
                  <a:cxn ang="0">
                    <a:pos x="1" y="19"/>
                  </a:cxn>
                  <a:cxn ang="0">
                    <a:pos x="0" y="24"/>
                  </a:cxn>
                  <a:cxn ang="0">
                    <a:pos x="0" y="29"/>
                  </a:cxn>
                  <a:cxn ang="0">
                    <a:pos x="1" y="33"/>
                  </a:cxn>
                  <a:cxn ang="0">
                    <a:pos x="2" y="37"/>
                  </a:cxn>
                  <a:cxn ang="0">
                    <a:pos x="4" y="41"/>
                  </a:cxn>
                  <a:cxn ang="0">
                    <a:pos x="7" y="45"/>
                  </a:cxn>
                  <a:cxn ang="0">
                    <a:pos x="11" y="48"/>
                  </a:cxn>
                  <a:cxn ang="0">
                    <a:pos x="15" y="50"/>
                  </a:cxn>
                  <a:cxn ang="0">
                    <a:pos x="19" y="52"/>
                  </a:cxn>
                  <a:cxn ang="0">
                    <a:pos x="23" y="53"/>
                  </a:cxn>
                  <a:cxn ang="0">
                    <a:pos x="28" y="53"/>
                  </a:cxn>
                  <a:cxn ang="0">
                    <a:pos x="32" y="52"/>
                  </a:cxn>
                  <a:cxn ang="0">
                    <a:pos x="36" y="50"/>
                  </a:cxn>
                  <a:cxn ang="0">
                    <a:pos x="40" y="48"/>
                  </a:cxn>
                  <a:cxn ang="0">
                    <a:pos x="43" y="45"/>
                  </a:cxn>
                  <a:cxn ang="0">
                    <a:pos x="46" y="41"/>
                  </a:cxn>
                  <a:cxn ang="0">
                    <a:pos x="49" y="37"/>
                  </a:cxn>
                  <a:cxn ang="0">
                    <a:pos x="50" y="33"/>
                  </a:cxn>
                  <a:cxn ang="0">
                    <a:pos x="51" y="29"/>
                  </a:cxn>
                </a:cxnLst>
                <a:rect l="0" t="0" r="r" b="b"/>
                <a:pathLst>
                  <a:path w="51" h="53">
                    <a:moveTo>
                      <a:pt x="51" y="26"/>
                    </a:moveTo>
                    <a:lnTo>
                      <a:pt x="51" y="24"/>
                    </a:lnTo>
                    <a:lnTo>
                      <a:pt x="51" y="22"/>
                    </a:lnTo>
                    <a:lnTo>
                      <a:pt x="50" y="19"/>
                    </a:lnTo>
                    <a:lnTo>
                      <a:pt x="49" y="17"/>
                    </a:lnTo>
                    <a:lnTo>
                      <a:pt x="49" y="15"/>
                    </a:lnTo>
                    <a:lnTo>
                      <a:pt x="48" y="13"/>
                    </a:lnTo>
                    <a:lnTo>
                      <a:pt x="46" y="11"/>
                    </a:lnTo>
                    <a:lnTo>
                      <a:pt x="45" y="9"/>
                    </a:lnTo>
                    <a:lnTo>
                      <a:pt x="43" y="8"/>
                    </a:lnTo>
                    <a:lnTo>
                      <a:pt x="42" y="6"/>
                    </a:lnTo>
                    <a:lnTo>
                      <a:pt x="40" y="5"/>
                    </a:lnTo>
                    <a:lnTo>
                      <a:pt x="38" y="3"/>
                    </a:lnTo>
                    <a:lnTo>
                      <a:pt x="36" y="2"/>
                    </a:lnTo>
                    <a:lnTo>
                      <a:pt x="34" y="1"/>
                    </a:lnTo>
                    <a:lnTo>
                      <a:pt x="32" y="1"/>
                    </a:lnTo>
                    <a:lnTo>
                      <a:pt x="30" y="0"/>
                    </a:lnTo>
                    <a:lnTo>
                      <a:pt x="28" y="0"/>
                    </a:lnTo>
                    <a:lnTo>
                      <a:pt x="25" y="0"/>
                    </a:lnTo>
                    <a:lnTo>
                      <a:pt x="23" y="0"/>
                    </a:lnTo>
                    <a:lnTo>
                      <a:pt x="21" y="0"/>
                    </a:lnTo>
                    <a:lnTo>
                      <a:pt x="19" y="1"/>
                    </a:lnTo>
                    <a:lnTo>
                      <a:pt x="17" y="1"/>
                    </a:lnTo>
                    <a:lnTo>
                      <a:pt x="15" y="2"/>
                    </a:lnTo>
                    <a:lnTo>
                      <a:pt x="13" y="3"/>
                    </a:lnTo>
                    <a:lnTo>
                      <a:pt x="11" y="5"/>
                    </a:lnTo>
                    <a:lnTo>
                      <a:pt x="9" y="6"/>
                    </a:lnTo>
                    <a:lnTo>
                      <a:pt x="7" y="8"/>
                    </a:lnTo>
                    <a:lnTo>
                      <a:pt x="6" y="9"/>
                    </a:lnTo>
                    <a:lnTo>
                      <a:pt x="4" y="11"/>
                    </a:lnTo>
                    <a:lnTo>
                      <a:pt x="3" y="13"/>
                    </a:lnTo>
                    <a:lnTo>
                      <a:pt x="2" y="15"/>
                    </a:lnTo>
                    <a:lnTo>
                      <a:pt x="1" y="17"/>
                    </a:lnTo>
                    <a:lnTo>
                      <a:pt x="1" y="19"/>
                    </a:lnTo>
                    <a:lnTo>
                      <a:pt x="0" y="22"/>
                    </a:lnTo>
                    <a:lnTo>
                      <a:pt x="0" y="24"/>
                    </a:lnTo>
                    <a:lnTo>
                      <a:pt x="0" y="26"/>
                    </a:lnTo>
                    <a:lnTo>
                      <a:pt x="0" y="29"/>
                    </a:lnTo>
                    <a:lnTo>
                      <a:pt x="0" y="31"/>
                    </a:lnTo>
                    <a:lnTo>
                      <a:pt x="1" y="33"/>
                    </a:lnTo>
                    <a:lnTo>
                      <a:pt x="1" y="35"/>
                    </a:lnTo>
                    <a:lnTo>
                      <a:pt x="2" y="37"/>
                    </a:lnTo>
                    <a:lnTo>
                      <a:pt x="3" y="39"/>
                    </a:lnTo>
                    <a:lnTo>
                      <a:pt x="4" y="41"/>
                    </a:lnTo>
                    <a:lnTo>
                      <a:pt x="6" y="43"/>
                    </a:lnTo>
                    <a:lnTo>
                      <a:pt x="7" y="45"/>
                    </a:lnTo>
                    <a:lnTo>
                      <a:pt x="9" y="46"/>
                    </a:lnTo>
                    <a:lnTo>
                      <a:pt x="11" y="48"/>
                    </a:lnTo>
                    <a:lnTo>
                      <a:pt x="13" y="49"/>
                    </a:lnTo>
                    <a:lnTo>
                      <a:pt x="15" y="50"/>
                    </a:lnTo>
                    <a:lnTo>
                      <a:pt x="17" y="51"/>
                    </a:lnTo>
                    <a:lnTo>
                      <a:pt x="19" y="52"/>
                    </a:lnTo>
                    <a:lnTo>
                      <a:pt x="21" y="52"/>
                    </a:lnTo>
                    <a:lnTo>
                      <a:pt x="23" y="53"/>
                    </a:lnTo>
                    <a:lnTo>
                      <a:pt x="25" y="53"/>
                    </a:lnTo>
                    <a:lnTo>
                      <a:pt x="28" y="53"/>
                    </a:lnTo>
                    <a:lnTo>
                      <a:pt x="30" y="52"/>
                    </a:lnTo>
                    <a:lnTo>
                      <a:pt x="32" y="52"/>
                    </a:lnTo>
                    <a:lnTo>
                      <a:pt x="34" y="51"/>
                    </a:lnTo>
                    <a:lnTo>
                      <a:pt x="36" y="50"/>
                    </a:lnTo>
                    <a:lnTo>
                      <a:pt x="38" y="49"/>
                    </a:lnTo>
                    <a:lnTo>
                      <a:pt x="40" y="48"/>
                    </a:lnTo>
                    <a:lnTo>
                      <a:pt x="42" y="46"/>
                    </a:lnTo>
                    <a:lnTo>
                      <a:pt x="43" y="45"/>
                    </a:lnTo>
                    <a:lnTo>
                      <a:pt x="45" y="43"/>
                    </a:lnTo>
                    <a:lnTo>
                      <a:pt x="46" y="41"/>
                    </a:lnTo>
                    <a:lnTo>
                      <a:pt x="48" y="39"/>
                    </a:lnTo>
                    <a:lnTo>
                      <a:pt x="49" y="37"/>
                    </a:lnTo>
                    <a:lnTo>
                      <a:pt x="49" y="35"/>
                    </a:lnTo>
                    <a:lnTo>
                      <a:pt x="50" y="33"/>
                    </a:lnTo>
                    <a:lnTo>
                      <a:pt x="51" y="31"/>
                    </a:lnTo>
                    <a:lnTo>
                      <a:pt x="51" y="29"/>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48" name="Freeform 3336"/>
              <p:cNvSpPr>
                <a:spLocks/>
              </p:cNvSpPr>
              <p:nvPr/>
            </p:nvSpPr>
            <p:spPr bwMode="auto">
              <a:xfrm>
                <a:off x="4170" y="2689"/>
                <a:ext cx="4" cy="7"/>
              </a:xfrm>
              <a:custGeom>
                <a:avLst/>
                <a:gdLst/>
                <a:ahLst/>
                <a:cxnLst>
                  <a:cxn ang="0">
                    <a:pos x="0" y="0"/>
                  </a:cxn>
                  <a:cxn ang="0">
                    <a:pos x="3" y="3"/>
                  </a:cxn>
                  <a:cxn ang="0">
                    <a:pos x="3" y="5"/>
                  </a:cxn>
                  <a:cxn ang="0">
                    <a:pos x="4" y="7"/>
                  </a:cxn>
                </a:cxnLst>
                <a:rect l="0" t="0" r="r" b="b"/>
                <a:pathLst>
                  <a:path w="4" h="7">
                    <a:moveTo>
                      <a:pt x="0" y="0"/>
                    </a:moveTo>
                    <a:lnTo>
                      <a:pt x="3" y="3"/>
                    </a:lnTo>
                    <a:lnTo>
                      <a:pt x="3" y="5"/>
                    </a:lnTo>
                    <a:lnTo>
                      <a:pt x="4"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47" name="Freeform 3335"/>
              <p:cNvSpPr>
                <a:spLocks/>
              </p:cNvSpPr>
              <p:nvPr/>
            </p:nvSpPr>
            <p:spPr bwMode="auto">
              <a:xfrm>
                <a:off x="4167" y="2701"/>
                <a:ext cx="4" cy="7"/>
              </a:xfrm>
              <a:custGeom>
                <a:avLst/>
                <a:gdLst/>
                <a:ahLst/>
                <a:cxnLst>
                  <a:cxn ang="0">
                    <a:pos x="0" y="0"/>
                  </a:cxn>
                  <a:cxn ang="0">
                    <a:pos x="3" y="4"/>
                  </a:cxn>
                  <a:cxn ang="0">
                    <a:pos x="3" y="6"/>
                  </a:cxn>
                  <a:cxn ang="0">
                    <a:pos x="4" y="7"/>
                  </a:cxn>
                </a:cxnLst>
                <a:rect l="0" t="0" r="r" b="b"/>
                <a:pathLst>
                  <a:path w="4" h="7">
                    <a:moveTo>
                      <a:pt x="0" y="0"/>
                    </a:moveTo>
                    <a:lnTo>
                      <a:pt x="3" y="4"/>
                    </a:lnTo>
                    <a:lnTo>
                      <a:pt x="3" y="6"/>
                    </a:lnTo>
                    <a:lnTo>
                      <a:pt x="4"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46" name="Freeform 3334"/>
              <p:cNvSpPr>
                <a:spLocks/>
              </p:cNvSpPr>
              <p:nvPr/>
            </p:nvSpPr>
            <p:spPr bwMode="auto">
              <a:xfrm>
                <a:off x="4166" y="2703"/>
                <a:ext cx="9" cy="26"/>
              </a:xfrm>
              <a:custGeom>
                <a:avLst/>
                <a:gdLst/>
                <a:ahLst/>
                <a:cxnLst>
                  <a:cxn ang="0">
                    <a:pos x="0" y="21"/>
                  </a:cxn>
                  <a:cxn ang="0">
                    <a:pos x="4" y="26"/>
                  </a:cxn>
                  <a:cxn ang="0">
                    <a:pos x="9" y="0"/>
                  </a:cxn>
                </a:cxnLst>
                <a:rect l="0" t="0" r="r" b="b"/>
                <a:pathLst>
                  <a:path w="9" h="26">
                    <a:moveTo>
                      <a:pt x="0" y="21"/>
                    </a:moveTo>
                    <a:lnTo>
                      <a:pt x="4" y="26"/>
                    </a:lnTo>
                    <a:lnTo>
                      <a:pt x="9"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2044" name="Group 3132"/>
            <p:cNvGrpSpPr>
              <a:grpSpLocks/>
            </p:cNvGrpSpPr>
            <p:nvPr/>
          </p:nvGrpSpPr>
          <p:grpSpPr bwMode="auto">
            <a:xfrm>
              <a:off x="2438" y="1462"/>
              <a:ext cx="1866" cy="1661"/>
              <a:chOff x="2438" y="1462"/>
              <a:chExt cx="1866" cy="1661"/>
            </a:xfrm>
          </p:grpSpPr>
          <p:sp>
            <p:nvSpPr>
              <p:cNvPr id="42244" name="Freeform 3332"/>
              <p:cNvSpPr>
                <a:spLocks/>
              </p:cNvSpPr>
              <p:nvPr/>
            </p:nvSpPr>
            <p:spPr bwMode="auto">
              <a:xfrm>
                <a:off x="4178" y="2700"/>
                <a:ext cx="17" cy="32"/>
              </a:xfrm>
              <a:custGeom>
                <a:avLst/>
                <a:gdLst/>
                <a:ahLst/>
                <a:cxnLst>
                  <a:cxn ang="0">
                    <a:pos x="0" y="0"/>
                  </a:cxn>
                  <a:cxn ang="0">
                    <a:pos x="0" y="4"/>
                  </a:cxn>
                  <a:cxn ang="0">
                    <a:pos x="0" y="18"/>
                  </a:cxn>
                  <a:cxn ang="0">
                    <a:pos x="0" y="28"/>
                  </a:cxn>
                  <a:cxn ang="0">
                    <a:pos x="0" y="32"/>
                  </a:cxn>
                  <a:cxn ang="0">
                    <a:pos x="0" y="30"/>
                  </a:cxn>
                  <a:cxn ang="0">
                    <a:pos x="13" y="28"/>
                  </a:cxn>
                  <a:cxn ang="0">
                    <a:pos x="14" y="31"/>
                  </a:cxn>
                  <a:cxn ang="0">
                    <a:pos x="15" y="26"/>
                  </a:cxn>
                  <a:cxn ang="0">
                    <a:pos x="16" y="13"/>
                  </a:cxn>
                  <a:cxn ang="0">
                    <a:pos x="16" y="11"/>
                  </a:cxn>
                  <a:cxn ang="0">
                    <a:pos x="16" y="0"/>
                  </a:cxn>
                  <a:cxn ang="0">
                    <a:pos x="17" y="1"/>
                  </a:cxn>
                  <a:cxn ang="0">
                    <a:pos x="0" y="4"/>
                  </a:cxn>
                </a:cxnLst>
                <a:rect l="0" t="0" r="r" b="b"/>
                <a:pathLst>
                  <a:path w="17" h="32">
                    <a:moveTo>
                      <a:pt x="0" y="0"/>
                    </a:moveTo>
                    <a:lnTo>
                      <a:pt x="0" y="4"/>
                    </a:lnTo>
                    <a:lnTo>
                      <a:pt x="0" y="18"/>
                    </a:lnTo>
                    <a:lnTo>
                      <a:pt x="0" y="28"/>
                    </a:lnTo>
                    <a:lnTo>
                      <a:pt x="0" y="32"/>
                    </a:lnTo>
                    <a:lnTo>
                      <a:pt x="0" y="30"/>
                    </a:lnTo>
                    <a:lnTo>
                      <a:pt x="13" y="28"/>
                    </a:lnTo>
                    <a:lnTo>
                      <a:pt x="14" y="31"/>
                    </a:lnTo>
                    <a:lnTo>
                      <a:pt x="15" y="26"/>
                    </a:lnTo>
                    <a:lnTo>
                      <a:pt x="16" y="13"/>
                    </a:lnTo>
                    <a:lnTo>
                      <a:pt x="16" y="11"/>
                    </a:lnTo>
                    <a:lnTo>
                      <a:pt x="16" y="0"/>
                    </a:lnTo>
                    <a:lnTo>
                      <a:pt x="17" y="1"/>
                    </a:lnTo>
                    <a:lnTo>
                      <a:pt x="0"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43" name="Freeform 3331"/>
              <p:cNvSpPr>
                <a:spLocks/>
              </p:cNvSpPr>
              <p:nvPr/>
            </p:nvSpPr>
            <p:spPr bwMode="auto">
              <a:xfrm>
                <a:off x="4185" y="2684"/>
                <a:ext cx="1" cy="44"/>
              </a:xfrm>
              <a:custGeom>
                <a:avLst/>
                <a:gdLst/>
                <a:ahLst/>
                <a:cxnLst>
                  <a:cxn ang="0">
                    <a:pos x="0" y="0"/>
                  </a:cxn>
                  <a:cxn ang="0">
                    <a:pos x="1" y="2"/>
                  </a:cxn>
                  <a:cxn ang="0">
                    <a:pos x="1" y="0"/>
                  </a:cxn>
                  <a:cxn ang="0">
                    <a:pos x="1" y="44"/>
                  </a:cxn>
                </a:cxnLst>
                <a:rect l="0" t="0" r="r" b="b"/>
                <a:pathLst>
                  <a:path w="1" h="44">
                    <a:moveTo>
                      <a:pt x="0" y="0"/>
                    </a:moveTo>
                    <a:lnTo>
                      <a:pt x="1" y="2"/>
                    </a:lnTo>
                    <a:lnTo>
                      <a:pt x="1" y="0"/>
                    </a:lnTo>
                    <a:lnTo>
                      <a:pt x="1" y="4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42" name="Line 3330"/>
              <p:cNvSpPr>
                <a:spLocks noChangeShapeType="1"/>
              </p:cNvSpPr>
              <p:nvPr/>
            </p:nvSpPr>
            <p:spPr bwMode="auto">
              <a:xfrm flipH="1">
                <a:off x="4180" y="2714"/>
                <a:ext cx="1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41" name="Freeform 3329"/>
              <p:cNvSpPr>
                <a:spLocks/>
              </p:cNvSpPr>
              <p:nvPr/>
            </p:nvSpPr>
            <p:spPr bwMode="auto">
              <a:xfrm>
                <a:off x="4219" y="2681"/>
                <a:ext cx="1" cy="5"/>
              </a:xfrm>
              <a:custGeom>
                <a:avLst/>
                <a:gdLst/>
                <a:ahLst/>
                <a:cxnLst>
                  <a:cxn ang="0">
                    <a:pos x="0" y="0"/>
                  </a:cxn>
                  <a:cxn ang="0">
                    <a:pos x="1" y="3"/>
                  </a:cxn>
                  <a:cxn ang="0">
                    <a:pos x="1" y="5"/>
                  </a:cxn>
                </a:cxnLst>
                <a:rect l="0" t="0" r="r" b="b"/>
                <a:pathLst>
                  <a:path w="1" h="5">
                    <a:moveTo>
                      <a:pt x="0" y="0"/>
                    </a:moveTo>
                    <a:lnTo>
                      <a:pt x="1" y="3"/>
                    </a:lnTo>
                    <a:lnTo>
                      <a:pt x="1" y="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40" name="Freeform 3328"/>
              <p:cNvSpPr>
                <a:spLocks/>
              </p:cNvSpPr>
              <p:nvPr/>
            </p:nvSpPr>
            <p:spPr bwMode="auto">
              <a:xfrm>
                <a:off x="4210" y="2687"/>
                <a:ext cx="21" cy="4"/>
              </a:xfrm>
              <a:custGeom>
                <a:avLst/>
                <a:gdLst/>
                <a:ahLst/>
                <a:cxnLst>
                  <a:cxn ang="0">
                    <a:pos x="0" y="4"/>
                  </a:cxn>
                  <a:cxn ang="0">
                    <a:pos x="21" y="1"/>
                  </a:cxn>
                  <a:cxn ang="0">
                    <a:pos x="21" y="0"/>
                  </a:cxn>
                  <a:cxn ang="0">
                    <a:pos x="18" y="2"/>
                  </a:cxn>
                </a:cxnLst>
                <a:rect l="0" t="0" r="r" b="b"/>
                <a:pathLst>
                  <a:path w="21" h="4">
                    <a:moveTo>
                      <a:pt x="0" y="4"/>
                    </a:moveTo>
                    <a:lnTo>
                      <a:pt x="21" y="1"/>
                    </a:lnTo>
                    <a:lnTo>
                      <a:pt x="21" y="0"/>
                    </a:lnTo>
                    <a:lnTo>
                      <a:pt x="18" y="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39" name="Freeform 3327"/>
              <p:cNvSpPr>
                <a:spLocks/>
              </p:cNvSpPr>
              <p:nvPr/>
            </p:nvSpPr>
            <p:spPr bwMode="auto">
              <a:xfrm>
                <a:off x="4202" y="2684"/>
                <a:ext cx="7" cy="46"/>
              </a:xfrm>
              <a:custGeom>
                <a:avLst/>
                <a:gdLst/>
                <a:ahLst/>
                <a:cxnLst>
                  <a:cxn ang="0">
                    <a:pos x="6" y="0"/>
                  </a:cxn>
                  <a:cxn ang="0">
                    <a:pos x="7" y="6"/>
                  </a:cxn>
                  <a:cxn ang="0">
                    <a:pos x="7" y="13"/>
                  </a:cxn>
                  <a:cxn ang="0">
                    <a:pos x="6" y="21"/>
                  </a:cxn>
                  <a:cxn ang="0">
                    <a:pos x="6" y="27"/>
                  </a:cxn>
                  <a:cxn ang="0">
                    <a:pos x="5" y="32"/>
                  </a:cxn>
                  <a:cxn ang="0">
                    <a:pos x="3" y="37"/>
                  </a:cxn>
                  <a:cxn ang="0">
                    <a:pos x="2" y="41"/>
                  </a:cxn>
                  <a:cxn ang="0">
                    <a:pos x="0" y="46"/>
                  </a:cxn>
                </a:cxnLst>
                <a:rect l="0" t="0" r="r" b="b"/>
                <a:pathLst>
                  <a:path w="7" h="46">
                    <a:moveTo>
                      <a:pt x="6" y="0"/>
                    </a:moveTo>
                    <a:lnTo>
                      <a:pt x="7" y="6"/>
                    </a:lnTo>
                    <a:lnTo>
                      <a:pt x="7" y="13"/>
                    </a:lnTo>
                    <a:lnTo>
                      <a:pt x="6" y="21"/>
                    </a:lnTo>
                    <a:lnTo>
                      <a:pt x="6" y="27"/>
                    </a:lnTo>
                    <a:lnTo>
                      <a:pt x="5" y="32"/>
                    </a:lnTo>
                    <a:lnTo>
                      <a:pt x="3" y="37"/>
                    </a:lnTo>
                    <a:lnTo>
                      <a:pt x="2" y="41"/>
                    </a:lnTo>
                    <a:lnTo>
                      <a:pt x="0" y="4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38" name="Freeform 3326"/>
              <p:cNvSpPr>
                <a:spLocks/>
              </p:cNvSpPr>
              <p:nvPr/>
            </p:nvSpPr>
            <p:spPr bwMode="auto">
              <a:xfrm>
                <a:off x="4212" y="2691"/>
                <a:ext cx="16" cy="22"/>
              </a:xfrm>
              <a:custGeom>
                <a:avLst/>
                <a:gdLst/>
                <a:ahLst/>
                <a:cxnLst>
                  <a:cxn ang="0">
                    <a:pos x="7" y="0"/>
                  </a:cxn>
                  <a:cxn ang="0">
                    <a:pos x="7" y="3"/>
                  </a:cxn>
                  <a:cxn ang="0">
                    <a:pos x="2" y="16"/>
                  </a:cxn>
                  <a:cxn ang="0">
                    <a:pos x="0" y="22"/>
                  </a:cxn>
                  <a:cxn ang="0">
                    <a:pos x="0" y="22"/>
                  </a:cxn>
                  <a:cxn ang="0">
                    <a:pos x="16" y="18"/>
                  </a:cxn>
                  <a:cxn ang="0">
                    <a:pos x="16" y="18"/>
                  </a:cxn>
                  <a:cxn ang="0">
                    <a:pos x="13" y="19"/>
                  </a:cxn>
                </a:cxnLst>
                <a:rect l="0" t="0" r="r" b="b"/>
                <a:pathLst>
                  <a:path w="16" h="22">
                    <a:moveTo>
                      <a:pt x="7" y="0"/>
                    </a:moveTo>
                    <a:lnTo>
                      <a:pt x="7" y="3"/>
                    </a:lnTo>
                    <a:lnTo>
                      <a:pt x="2" y="16"/>
                    </a:lnTo>
                    <a:lnTo>
                      <a:pt x="0" y="22"/>
                    </a:lnTo>
                    <a:lnTo>
                      <a:pt x="16" y="18"/>
                    </a:lnTo>
                    <a:lnTo>
                      <a:pt x="13" y="1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37" name="Freeform 3325"/>
              <p:cNvSpPr>
                <a:spLocks/>
              </p:cNvSpPr>
              <p:nvPr/>
            </p:nvSpPr>
            <p:spPr bwMode="auto">
              <a:xfrm>
                <a:off x="4211" y="2697"/>
                <a:ext cx="20" cy="3"/>
              </a:xfrm>
              <a:custGeom>
                <a:avLst/>
                <a:gdLst/>
                <a:ahLst/>
                <a:cxnLst>
                  <a:cxn ang="0">
                    <a:pos x="0" y="3"/>
                  </a:cxn>
                  <a:cxn ang="0">
                    <a:pos x="20" y="1"/>
                  </a:cxn>
                  <a:cxn ang="0">
                    <a:pos x="18" y="0"/>
                  </a:cxn>
                  <a:cxn ang="0">
                    <a:pos x="16" y="1"/>
                  </a:cxn>
                </a:cxnLst>
                <a:rect l="0" t="0" r="r" b="b"/>
                <a:pathLst>
                  <a:path w="20" h="3">
                    <a:moveTo>
                      <a:pt x="0" y="3"/>
                    </a:moveTo>
                    <a:lnTo>
                      <a:pt x="20" y="1"/>
                    </a:lnTo>
                    <a:lnTo>
                      <a:pt x="18" y="0"/>
                    </a:lnTo>
                    <a:lnTo>
                      <a:pt x="16"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36" name="Freeform 3324"/>
              <p:cNvSpPr>
                <a:spLocks/>
              </p:cNvSpPr>
              <p:nvPr/>
            </p:nvSpPr>
            <p:spPr bwMode="auto">
              <a:xfrm>
                <a:off x="4221" y="2703"/>
                <a:ext cx="1" cy="32"/>
              </a:xfrm>
              <a:custGeom>
                <a:avLst/>
                <a:gdLst/>
                <a:ahLst/>
                <a:cxnLst>
                  <a:cxn ang="0">
                    <a:pos x="0" y="0"/>
                  </a:cxn>
                  <a:cxn ang="0">
                    <a:pos x="0" y="32"/>
                  </a:cxn>
                  <a:cxn ang="0">
                    <a:pos x="0" y="29"/>
                  </a:cxn>
                  <a:cxn ang="0">
                    <a:pos x="0" y="27"/>
                  </a:cxn>
                </a:cxnLst>
                <a:rect l="0" t="0" r="r" b="b"/>
                <a:pathLst>
                  <a:path h="32">
                    <a:moveTo>
                      <a:pt x="0" y="0"/>
                    </a:moveTo>
                    <a:lnTo>
                      <a:pt x="0" y="32"/>
                    </a:lnTo>
                    <a:lnTo>
                      <a:pt x="0" y="29"/>
                    </a:lnTo>
                    <a:lnTo>
                      <a:pt x="0" y="2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35" name="Freeform 3323"/>
              <p:cNvSpPr>
                <a:spLocks/>
              </p:cNvSpPr>
              <p:nvPr/>
            </p:nvSpPr>
            <p:spPr bwMode="auto">
              <a:xfrm>
                <a:off x="4208" y="2719"/>
                <a:ext cx="25" cy="2"/>
              </a:xfrm>
              <a:custGeom>
                <a:avLst/>
                <a:gdLst/>
                <a:ahLst/>
                <a:cxnLst>
                  <a:cxn ang="0">
                    <a:pos x="0" y="2"/>
                  </a:cxn>
                  <a:cxn ang="0">
                    <a:pos x="25" y="0"/>
                  </a:cxn>
                  <a:cxn ang="0">
                    <a:pos x="24" y="0"/>
                  </a:cxn>
                  <a:cxn ang="0">
                    <a:pos x="20" y="1"/>
                  </a:cxn>
                </a:cxnLst>
                <a:rect l="0" t="0" r="r" b="b"/>
                <a:pathLst>
                  <a:path w="25" h="2">
                    <a:moveTo>
                      <a:pt x="0" y="2"/>
                    </a:moveTo>
                    <a:lnTo>
                      <a:pt x="25" y="0"/>
                    </a:lnTo>
                    <a:lnTo>
                      <a:pt x="24" y="0"/>
                    </a:lnTo>
                    <a:lnTo>
                      <a:pt x="20"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34" name="Freeform 3322"/>
              <p:cNvSpPr>
                <a:spLocks/>
              </p:cNvSpPr>
              <p:nvPr/>
            </p:nvSpPr>
            <p:spPr bwMode="auto">
              <a:xfrm>
                <a:off x="4254" y="2681"/>
                <a:ext cx="2" cy="7"/>
              </a:xfrm>
              <a:custGeom>
                <a:avLst/>
                <a:gdLst/>
                <a:ahLst/>
                <a:cxnLst>
                  <a:cxn ang="0">
                    <a:pos x="0" y="0"/>
                  </a:cxn>
                  <a:cxn ang="0">
                    <a:pos x="2" y="4"/>
                  </a:cxn>
                  <a:cxn ang="0">
                    <a:pos x="2" y="5"/>
                  </a:cxn>
                  <a:cxn ang="0">
                    <a:pos x="2" y="7"/>
                  </a:cxn>
                </a:cxnLst>
                <a:rect l="0" t="0" r="r" b="b"/>
                <a:pathLst>
                  <a:path w="2" h="7">
                    <a:moveTo>
                      <a:pt x="0" y="0"/>
                    </a:moveTo>
                    <a:lnTo>
                      <a:pt x="2" y="4"/>
                    </a:lnTo>
                    <a:lnTo>
                      <a:pt x="2" y="5"/>
                    </a:lnTo>
                    <a:lnTo>
                      <a:pt x="2" y="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33" name="Freeform 3321"/>
              <p:cNvSpPr>
                <a:spLocks/>
              </p:cNvSpPr>
              <p:nvPr/>
            </p:nvSpPr>
            <p:spPr bwMode="auto">
              <a:xfrm>
                <a:off x="4239" y="2688"/>
                <a:ext cx="9" cy="43"/>
              </a:xfrm>
              <a:custGeom>
                <a:avLst/>
                <a:gdLst/>
                <a:ahLst/>
                <a:cxnLst>
                  <a:cxn ang="0">
                    <a:pos x="8" y="0"/>
                  </a:cxn>
                  <a:cxn ang="0">
                    <a:pos x="9" y="4"/>
                  </a:cxn>
                  <a:cxn ang="0">
                    <a:pos x="8" y="11"/>
                  </a:cxn>
                  <a:cxn ang="0">
                    <a:pos x="8" y="16"/>
                  </a:cxn>
                  <a:cxn ang="0">
                    <a:pos x="8" y="17"/>
                  </a:cxn>
                  <a:cxn ang="0">
                    <a:pos x="7" y="22"/>
                  </a:cxn>
                  <a:cxn ang="0">
                    <a:pos x="6" y="27"/>
                  </a:cxn>
                  <a:cxn ang="0">
                    <a:pos x="4" y="33"/>
                  </a:cxn>
                  <a:cxn ang="0">
                    <a:pos x="3" y="37"/>
                  </a:cxn>
                  <a:cxn ang="0">
                    <a:pos x="0" y="43"/>
                  </a:cxn>
                </a:cxnLst>
                <a:rect l="0" t="0" r="r" b="b"/>
                <a:pathLst>
                  <a:path w="9" h="43">
                    <a:moveTo>
                      <a:pt x="8" y="0"/>
                    </a:moveTo>
                    <a:lnTo>
                      <a:pt x="9" y="4"/>
                    </a:lnTo>
                    <a:lnTo>
                      <a:pt x="8" y="11"/>
                    </a:lnTo>
                    <a:lnTo>
                      <a:pt x="8" y="16"/>
                    </a:lnTo>
                    <a:lnTo>
                      <a:pt x="8" y="17"/>
                    </a:lnTo>
                    <a:lnTo>
                      <a:pt x="7" y="22"/>
                    </a:lnTo>
                    <a:lnTo>
                      <a:pt x="6" y="27"/>
                    </a:lnTo>
                    <a:lnTo>
                      <a:pt x="4" y="33"/>
                    </a:lnTo>
                    <a:lnTo>
                      <a:pt x="3" y="37"/>
                    </a:lnTo>
                    <a:lnTo>
                      <a:pt x="0" y="4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32" name="Freeform 3320"/>
              <p:cNvSpPr>
                <a:spLocks/>
              </p:cNvSpPr>
              <p:nvPr/>
            </p:nvSpPr>
            <p:spPr bwMode="auto">
              <a:xfrm>
                <a:off x="4247" y="2688"/>
                <a:ext cx="17" cy="13"/>
              </a:xfrm>
              <a:custGeom>
                <a:avLst/>
                <a:gdLst/>
                <a:ahLst/>
                <a:cxnLst>
                  <a:cxn ang="0">
                    <a:pos x="1" y="4"/>
                  </a:cxn>
                  <a:cxn ang="0">
                    <a:pos x="17" y="2"/>
                  </a:cxn>
                  <a:cxn ang="0">
                    <a:pos x="16" y="0"/>
                  </a:cxn>
                  <a:cxn ang="0">
                    <a:pos x="15" y="11"/>
                  </a:cxn>
                  <a:cxn ang="0">
                    <a:pos x="16" y="10"/>
                  </a:cxn>
                  <a:cxn ang="0">
                    <a:pos x="0" y="13"/>
                  </a:cxn>
                </a:cxnLst>
                <a:rect l="0" t="0" r="r" b="b"/>
                <a:pathLst>
                  <a:path w="17" h="13">
                    <a:moveTo>
                      <a:pt x="1" y="4"/>
                    </a:moveTo>
                    <a:lnTo>
                      <a:pt x="17" y="2"/>
                    </a:lnTo>
                    <a:lnTo>
                      <a:pt x="16" y="0"/>
                    </a:lnTo>
                    <a:lnTo>
                      <a:pt x="15" y="11"/>
                    </a:lnTo>
                    <a:lnTo>
                      <a:pt x="16" y="10"/>
                    </a:lnTo>
                    <a:lnTo>
                      <a:pt x="0" y="1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31" name="Freeform 3319"/>
              <p:cNvSpPr>
                <a:spLocks/>
              </p:cNvSpPr>
              <p:nvPr/>
            </p:nvSpPr>
            <p:spPr bwMode="auto">
              <a:xfrm>
                <a:off x="4255" y="2701"/>
                <a:ext cx="2" cy="8"/>
              </a:xfrm>
              <a:custGeom>
                <a:avLst/>
                <a:gdLst/>
                <a:ahLst/>
                <a:cxnLst>
                  <a:cxn ang="0">
                    <a:pos x="0" y="0"/>
                  </a:cxn>
                  <a:cxn ang="0">
                    <a:pos x="2" y="5"/>
                  </a:cxn>
                  <a:cxn ang="0">
                    <a:pos x="2" y="8"/>
                  </a:cxn>
                </a:cxnLst>
                <a:rect l="0" t="0" r="r" b="b"/>
                <a:pathLst>
                  <a:path w="2" h="8">
                    <a:moveTo>
                      <a:pt x="0" y="0"/>
                    </a:moveTo>
                    <a:lnTo>
                      <a:pt x="2" y="5"/>
                    </a:lnTo>
                    <a:lnTo>
                      <a:pt x="2"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30" name="Freeform 3318"/>
              <p:cNvSpPr>
                <a:spLocks/>
              </p:cNvSpPr>
              <p:nvPr/>
            </p:nvSpPr>
            <p:spPr bwMode="auto">
              <a:xfrm>
                <a:off x="4248" y="2707"/>
                <a:ext cx="21" cy="3"/>
              </a:xfrm>
              <a:custGeom>
                <a:avLst/>
                <a:gdLst/>
                <a:ahLst/>
                <a:cxnLst>
                  <a:cxn ang="0">
                    <a:pos x="0" y="3"/>
                  </a:cxn>
                  <a:cxn ang="0">
                    <a:pos x="21" y="0"/>
                  </a:cxn>
                  <a:cxn ang="0">
                    <a:pos x="20" y="0"/>
                  </a:cxn>
                  <a:cxn ang="0">
                    <a:pos x="17" y="1"/>
                  </a:cxn>
                </a:cxnLst>
                <a:rect l="0" t="0" r="r" b="b"/>
                <a:pathLst>
                  <a:path w="21" h="3">
                    <a:moveTo>
                      <a:pt x="0" y="3"/>
                    </a:moveTo>
                    <a:lnTo>
                      <a:pt x="21" y="0"/>
                    </a:lnTo>
                    <a:lnTo>
                      <a:pt x="20" y="0"/>
                    </a:lnTo>
                    <a:lnTo>
                      <a:pt x="17" y="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29" name="Freeform 3317"/>
              <p:cNvSpPr>
                <a:spLocks/>
              </p:cNvSpPr>
              <p:nvPr/>
            </p:nvSpPr>
            <p:spPr bwMode="auto">
              <a:xfrm>
                <a:off x="4244" y="2711"/>
                <a:ext cx="11" cy="23"/>
              </a:xfrm>
              <a:custGeom>
                <a:avLst/>
                <a:gdLst/>
                <a:ahLst/>
                <a:cxnLst>
                  <a:cxn ang="0">
                    <a:pos x="11" y="0"/>
                  </a:cxn>
                  <a:cxn ang="0">
                    <a:pos x="11" y="2"/>
                  </a:cxn>
                  <a:cxn ang="0">
                    <a:pos x="9" y="8"/>
                  </a:cxn>
                  <a:cxn ang="0">
                    <a:pos x="8" y="12"/>
                  </a:cxn>
                  <a:cxn ang="0">
                    <a:pos x="6" y="16"/>
                  </a:cxn>
                  <a:cxn ang="0">
                    <a:pos x="4" y="19"/>
                  </a:cxn>
                  <a:cxn ang="0">
                    <a:pos x="2" y="21"/>
                  </a:cxn>
                  <a:cxn ang="0">
                    <a:pos x="0" y="23"/>
                  </a:cxn>
                </a:cxnLst>
                <a:rect l="0" t="0" r="r" b="b"/>
                <a:pathLst>
                  <a:path w="11" h="23">
                    <a:moveTo>
                      <a:pt x="11" y="0"/>
                    </a:moveTo>
                    <a:lnTo>
                      <a:pt x="11" y="2"/>
                    </a:lnTo>
                    <a:lnTo>
                      <a:pt x="9" y="8"/>
                    </a:lnTo>
                    <a:lnTo>
                      <a:pt x="8" y="12"/>
                    </a:lnTo>
                    <a:lnTo>
                      <a:pt x="6" y="16"/>
                    </a:lnTo>
                    <a:lnTo>
                      <a:pt x="4" y="19"/>
                    </a:lnTo>
                    <a:lnTo>
                      <a:pt x="2" y="21"/>
                    </a:lnTo>
                    <a:lnTo>
                      <a:pt x="0" y="2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28" name="Freeform 3316"/>
              <p:cNvSpPr>
                <a:spLocks/>
              </p:cNvSpPr>
              <p:nvPr/>
            </p:nvSpPr>
            <p:spPr bwMode="auto">
              <a:xfrm>
                <a:off x="4255" y="2715"/>
                <a:ext cx="10" cy="18"/>
              </a:xfrm>
              <a:custGeom>
                <a:avLst/>
                <a:gdLst/>
                <a:ahLst/>
                <a:cxnLst>
                  <a:cxn ang="0">
                    <a:pos x="0" y="2"/>
                  </a:cxn>
                  <a:cxn ang="0">
                    <a:pos x="1" y="2"/>
                  </a:cxn>
                  <a:cxn ang="0">
                    <a:pos x="10" y="1"/>
                  </a:cxn>
                  <a:cxn ang="0">
                    <a:pos x="9" y="0"/>
                  </a:cxn>
                  <a:cxn ang="0">
                    <a:pos x="8" y="3"/>
                  </a:cxn>
                  <a:cxn ang="0">
                    <a:pos x="6" y="11"/>
                  </a:cxn>
                  <a:cxn ang="0">
                    <a:pos x="5" y="14"/>
                  </a:cxn>
                  <a:cxn ang="0">
                    <a:pos x="4" y="16"/>
                  </a:cxn>
                  <a:cxn ang="0">
                    <a:pos x="3" y="18"/>
                  </a:cxn>
                  <a:cxn ang="0">
                    <a:pos x="0" y="13"/>
                  </a:cxn>
                  <a:cxn ang="0">
                    <a:pos x="3" y="17"/>
                  </a:cxn>
                </a:cxnLst>
                <a:rect l="0" t="0" r="r" b="b"/>
                <a:pathLst>
                  <a:path w="10" h="18">
                    <a:moveTo>
                      <a:pt x="0" y="2"/>
                    </a:moveTo>
                    <a:lnTo>
                      <a:pt x="1" y="2"/>
                    </a:lnTo>
                    <a:lnTo>
                      <a:pt x="10" y="1"/>
                    </a:lnTo>
                    <a:lnTo>
                      <a:pt x="9" y="0"/>
                    </a:lnTo>
                    <a:lnTo>
                      <a:pt x="8" y="3"/>
                    </a:lnTo>
                    <a:lnTo>
                      <a:pt x="6" y="11"/>
                    </a:lnTo>
                    <a:lnTo>
                      <a:pt x="5" y="14"/>
                    </a:lnTo>
                    <a:lnTo>
                      <a:pt x="4" y="16"/>
                    </a:lnTo>
                    <a:lnTo>
                      <a:pt x="3" y="18"/>
                    </a:lnTo>
                    <a:lnTo>
                      <a:pt x="0" y="13"/>
                    </a:lnTo>
                    <a:lnTo>
                      <a:pt x="3" y="1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27" name="Freeform 3315"/>
              <p:cNvSpPr>
                <a:spLocks/>
              </p:cNvSpPr>
              <p:nvPr/>
            </p:nvSpPr>
            <p:spPr bwMode="auto">
              <a:xfrm>
                <a:off x="4097" y="2784"/>
                <a:ext cx="6" cy="38"/>
              </a:xfrm>
              <a:custGeom>
                <a:avLst/>
                <a:gdLst/>
                <a:ahLst/>
                <a:cxnLst>
                  <a:cxn ang="0">
                    <a:pos x="0" y="7"/>
                  </a:cxn>
                  <a:cxn ang="0">
                    <a:pos x="2" y="5"/>
                  </a:cxn>
                  <a:cxn ang="0">
                    <a:pos x="6" y="0"/>
                  </a:cxn>
                  <a:cxn ang="0">
                    <a:pos x="6" y="38"/>
                  </a:cxn>
                </a:cxnLst>
                <a:rect l="0" t="0" r="r" b="b"/>
                <a:pathLst>
                  <a:path w="6" h="38">
                    <a:moveTo>
                      <a:pt x="0" y="7"/>
                    </a:moveTo>
                    <a:lnTo>
                      <a:pt x="2" y="5"/>
                    </a:lnTo>
                    <a:lnTo>
                      <a:pt x="6" y="0"/>
                    </a:lnTo>
                    <a:lnTo>
                      <a:pt x="6" y="3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26" name="Freeform 3314"/>
              <p:cNvSpPr>
                <a:spLocks/>
              </p:cNvSpPr>
              <p:nvPr/>
            </p:nvSpPr>
            <p:spPr bwMode="auto">
              <a:xfrm>
                <a:off x="4117" y="2784"/>
                <a:ext cx="18" cy="38"/>
              </a:xfrm>
              <a:custGeom>
                <a:avLst/>
                <a:gdLst/>
                <a:ahLst/>
                <a:cxnLst>
                  <a:cxn ang="0">
                    <a:pos x="1" y="9"/>
                  </a:cxn>
                  <a:cxn ang="0">
                    <a:pos x="1" y="7"/>
                  </a:cxn>
                  <a:cxn ang="0">
                    <a:pos x="2" y="3"/>
                  </a:cxn>
                  <a:cxn ang="0">
                    <a:pos x="4" y="1"/>
                  </a:cxn>
                  <a:cxn ang="0">
                    <a:pos x="6" y="0"/>
                  </a:cxn>
                  <a:cxn ang="0">
                    <a:pos x="11" y="0"/>
                  </a:cxn>
                  <a:cxn ang="0">
                    <a:pos x="14" y="1"/>
                  </a:cxn>
                  <a:cxn ang="0">
                    <a:pos x="15" y="3"/>
                  </a:cxn>
                  <a:cxn ang="0">
                    <a:pos x="16" y="7"/>
                  </a:cxn>
                  <a:cxn ang="0">
                    <a:pos x="16" y="11"/>
                  </a:cxn>
                  <a:cxn ang="0">
                    <a:pos x="15" y="14"/>
                  </a:cxn>
                  <a:cxn ang="0">
                    <a:pos x="12" y="20"/>
                  </a:cxn>
                  <a:cxn ang="0">
                    <a:pos x="0" y="38"/>
                  </a:cxn>
                  <a:cxn ang="0">
                    <a:pos x="18" y="38"/>
                  </a:cxn>
                </a:cxnLst>
                <a:rect l="0" t="0" r="r" b="b"/>
                <a:pathLst>
                  <a:path w="18" h="38">
                    <a:moveTo>
                      <a:pt x="1" y="9"/>
                    </a:moveTo>
                    <a:lnTo>
                      <a:pt x="1" y="7"/>
                    </a:lnTo>
                    <a:lnTo>
                      <a:pt x="2" y="3"/>
                    </a:lnTo>
                    <a:lnTo>
                      <a:pt x="4" y="1"/>
                    </a:lnTo>
                    <a:lnTo>
                      <a:pt x="6" y="0"/>
                    </a:lnTo>
                    <a:lnTo>
                      <a:pt x="11" y="0"/>
                    </a:lnTo>
                    <a:lnTo>
                      <a:pt x="14" y="1"/>
                    </a:lnTo>
                    <a:lnTo>
                      <a:pt x="15" y="3"/>
                    </a:lnTo>
                    <a:lnTo>
                      <a:pt x="16" y="7"/>
                    </a:lnTo>
                    <a:lnTo>
                      <a:pt x="16" y="11"/>
                    </a:lnTo>
                    <a:lnTo>
                      <a:pt x="15" y="14"/>
                    </a:lnTo>
                    <a:lnTo>
                      <a:pt x="12" y="20"/>
                    </a:lnTo>
                    <a:lnTo>
                      <a:pt x="0" y="38"/>
                    </a:lnTo>
                    <a:lnTo>
                      <a:pt x="18" y="3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25" name="Freeform 3313"/>
              <p:cNvSpPr>
                <a:spLocks/>
              </p:cNvSpPr>
              <p:nvPr/>
            </p:nvSpPr>
            <p:spPr bwMode="auto">
              <a:xfrm>
                <a:off x="4087" y="2779"/>
                <a:ext cx="51" cy="52"/>
              </a:xfrm>
              <a:custGeom>
                <a:avLst/>
                <a:gdLst/>
                <a:ahLst/>
                <a:cxnLst>
                  <a:cxn ang="0">
                    <a:pos x="51" y="24"/>
                  </a:cxn>
                  <a:cxn ang="0">
                    <a:pos x="50" y="19"/>
                  </a:cxn>
                  <a:cxn ang="0">
                    <a:pos x="49" y="15"/>
                  </a:cxn>
                  <a:cxn ang="0">
                    <a:pos x="46" y="11"/>
                  </a:cxn>
                  <a:cxn ang="0">
                    <a:pos x="43" y="8"/>
                  </a:cxn>
                  <a:cxn ang="0">
                    <a:pos x="40" y="5"/>
                  </a:cxn>
                  <a:cxn ang="0">
                    <a:pos x="36" y="2"/>
                  </a:cxn>
                  <a:cxn ang="0">
                    <a:pos x="32" y="1"/>
                  </a:cxn>
                  <a:cxn ang="0">
                    <a:pos x="28" y="0"/>
                  </a:cxn>
                  <a:cxn ang="0">
                    <a:pos x="23" y="0"/>
                  </a:cxn>
                  <a:cxn ang="0">
                    <a:pos x="19" y="1"/>
                  </a:cxn>
                  <a:cxn ang="0">
                    <a:pos x="15" y="2"/>
                  </a:cxn>
                  <a:cxn ang="0">
                    <a:pos x="11" y="5"/>
                  </a:cxn>
                  <a:cxn ang="0">
                    <a:pos x="7" y="8"/>
                  </a:cxn>
                  <a:cxn ang="0">
                    <a:pos x="4" y="11"/>
                  </a:cxn>
                  <a:cxn ang="0">
                    <a:pos x="2" y="15"/>
                  </a:cxn>
                  <a:cxn ang="0">
                    <a:pos x="1" y="19"/>
                  </a:cxn>
                  <a:cxn ang="0">
                    <a:pos x="0" y="24"/>
                  </a:cxn>
                  <a:cxn ang="0">
                    <a:pos x="0" y="29"/>
                  </a:cxn>
                  <a:cxn ang="0">
                    <a:pos x="1" y="33"/>
                  </a:cxn>
                  <a:cxn ang="0">
                    <a:pos x="2" y="37"/>
                  </a:cxn>
                  <a:cxn ang="0">
                    <a:pos x="4" y="41"/>
                  </a:cxn>
                  <a:cxn ang="0">
                    <a:pos x="7" y="45"/>
                  </a:cxn>
                  <a:cxn ang="0">
                    <a:pos x="11" y="48"/>
                  </a:cxn>
                  <a:cxn ang="0">
                    <a:pos x="15" y="50"/>
                  </a:cxn>
                  <a:cxn ang="0">
                    <a:pos x="19" y="52"/>
                  </a:cxn>
                  <a:cxn ang="0">
                    <a:pos x="23" y="52"/>
                  </a:cxn>
                  <a:cxn ang="0">
                    <a:pos x="28" y="52"/>
                  </a:cxn>
                  <a:cxn ang="0">
                    <a:pos x="32" y="52"/>
                  </a:cxn>
                  <a:cxn ang="0">
                    <a:pos x="36" y="50"/>
                  </a:cxn>
                  <a:cxn ang="0">
                    <a:pos x="40" y="48"/>
                  </a:cxn>
                  <a:cxn ang="0">
                    <a:pos x="43" y="45"/>
                  </a:cxn>
                  <a:cxn ang="0">
                    <a:pos x="46" y="41"/>
                  </a:cxn>
                  <a:cxn ang="0">
                    <a:pos x="49" y="37"/>
                  </a:cxn>
                  <a:cxn ang="0">
                    <a:pos x="50" y="33"/>
                  </a:cxn>
                  <a:cxn ang="0">
                    <a:pos x="51" y="29"/>
                  </a:cxn>
                </a:cxnLst>
                <a:rect l="0" t="0" r="r" b="b"/>
                <a:pathLst>
                  <a:path w="51" h="52">
                    <a:moveTo>
                      <a:pt x="51" y="26"/>
                    </a:moveTo>
                    <a:lnTo>
                      <a:pt x="51" y="24"/>
                    </a:lnTo>
                    <a:lnTo>
                      <a:pt x="51" y="22"/>
                    </a:lnTo>
                    <a:lnTo>
                      <a:pt x="50" y="19"/>
                    </a:lnTo>
                    <a:lnTo>
                      <a:pt x="49" y="17"/>
                    </a:lnTo>
                    <a:lnTo>
                      <a:pt x="49" y="15"/>
                    </a:lnTo>
                    <a:lnTo>
                      <a:pt x="48" y="13"/>
                    </a:lnTo>
                    <a:lnTo>
                      <a:pt x="46" y="11"/>
                    </a:lnTo>
                    <a:lnTo>
                      <a:pt x="45" y="9"/>
                    </a:lnTo>
                    <a:lnTo>
                      <a:pt x="43" y="8"/>
                    </a:lnTo>
                    <a:lnTo>
                      <a:pt x="42" y="6"/>
                    </a:lnTo>
                    <a:lnTo>
                      <a:pt x="40" y="5"/>
                    </a:lnTo>
                    <a:lnTo>
                      <a:pt x="38" y="3"/>
                    </a:lnTo>
                    <a:lnTo>
                      <a:pt x="36" y="2"/>
                    </a:lnTo>
                    <a:lnTo>
                      <a:pt x="34" y="1"/>
                    </a:lnTo>
                    <a:lnTo>
                      <a:pt x="32" y="1"/>
                    </a:lnTo>
                    <a:lnTo>
                      <a:pt x="30" y="0"/>
                    </a:lnTo>
                    <a:lnTo>
                      <a:pt x="28" y="0"/>
                    </a:lnTo>
                    <a:lnTo>
                      <a:pt x="25" y="0"/>
                    </a:lnTo>
                    <a:lnTo>
                      <a:pt x="23" y="0"/>
                    </a:lnTo>
                    <a:lnTo>
                      <a:pt x="21" y="0"/>
                    </a:lnTo>
                    <a:lnTo>
                      <a:pt x="19" y="1"/>
                    </a:lnTo>
                    <a:lnTo>
                      <a:pt x="17" y="1"/>
                    </a:lnTo>
                    <a:lnTo>
                      <a:pt x="15" y="2"/>
                    </a:lnTo>
                    <a:lnTo>
                      <a:pt x="13" y="3"/>
                    </a:lnTo>
                    <a:lnTo>
                      <a:pt x="11" y="5"/>
                    </a:lnTo>
                    <a:lnTo>
                      <a:pt x="9" y="6"/>
                    </a:lnTo>
                    <a:lnTo>
                      <a:pt x="7" y="8"/>
                    </a:lnTo>
                    <a:lnTo>
                      <a:pt x="6" y="9"/>
                    </a:lnTo>
                    <a:lnTo>
                      <a:pt x="4" y="11"/>
                    </a:lnTo>
                    <a:lnTo>
                      <a:pt x="3" y="13"/>
                    </a:lnTo>
                    <a:lnTo>
                      <a:pt x="2" y="15"/>
                    </a:lnTo>
                    <a:lnTo>
                      <a:pt x="1" y="17"/>
                    </a:lnTo>
                    <a:lnTo>
                      <a:pt x="1" y="19"/>
                    </a:lnTo>
                    <a:lnTo>
                      <a:pt x="0" y="22"/>
                    </a:lnTo>
                    <a:lnTo>
                      <a:pt x="0" y="24"/>
                    </a:lnTo>
                    <a:lnTo>
                      <a:pt x="0" y="26"/>
                    </a:lnTo>
                    <a:lnTo>
                      <a:pt x="0" y="29"/>
                    </a:lnTo>
                    <a:lnTo>
                      <a:pt x="0" y="31"/>
                    </a:lnTo>
                    <a:lnTo>
                      <a:pt x="1" y="33"/>
                    </a:lnTo>
                    <a:lnTo>
                      <a:pt x="1" y="35"/>
                    </a:lnTo>
                    <a:lnTo>
                      <a:pt x="2" y="37"/>
                    </a:lnTo>
                    <a:lnTo>
                      <a:pt x="3" y="39"/>
                    </a:lnTo>
                    <a:lnTo>
                      <a:pt x="4" y="41"/>
                    </a:lnTo>
                    <a:lnTo>
                      <a:pt x="6" y="43"/>
                    </a:lnTo>
                    <a:lnTo>
                      <a:pt x="7" y="45"/>
                    </a:lnTo>
                    <a:lnTo>
                      <a:pt x="9" y="46"/>
                    </a:lnTo>
                    <a:lnTo>
                      <a:pt x="11" y="48"/>
                    </a:lnTo>
                    <a:lnTo>
                      <a:pt x="13" y="49"/>
                    </a:lnTo>
                    <a:lnTo>
                      <a:pt x="15" y="50"/>
                    </a:lnTo>
                    <a:lnTo>
                      <a:pt x="17" y="51"/>
                    </a:lnTo>
                    <a:lnTo>
                      <a:pt x="19" y="52"/>
                    </a:lnTo>
                    <a:lnTo>
                      <a:pt x="21" y="52"/>
                    </a:lnTo>
                    <a:lnTo>
                      <a:pt x="23" y="52"/>
                    </a:lnTo>
                    <a:lnTo>
                      <a:pt x="25" y="52"/>
                    </a:lnTo>
                    <a:lnTo>
                      <a:pt x="28" y="52"/>
                    </a:lnTo>
                    <a:lnTo>
                      <a:pt x="30" y="52"/>
                    </a:lnTo>
                    <a:lnTo>
                      <a:pt x="32" y="52"/>
                    </a:lnTo>
                    <a:lnTo>
                      <a:pt x="34" y="51"/>
                    </a:lnTo>
                    <a:lnTo>
                      <a:pt x="36" y="50"/>
                    </a:lnTo>
                    <a:lnTo>
                      <a:pt x="38" y="49"/>
                    </a:lnTo>
                    <a:lnTo>
                      <a:pt x="40" y="48"/>
                    </a:lnTo>
                    <a:lnTo>
                      <a:pt x="42" y="46"/>
                    </a:lnTo>
                    <a:lnTo>
                      <a:pt x="43" y="45"/>
                    </a:lnTo>
                    <a:lnTo>
                      <a:pt x="45" y="43"/>
                    </a:lnTo>
                    <a:lnTo>
                      <a:pt x="46" y="41"/>
                    </a:lnTo>
                    <a:lnTo>
                      <a:pt x="48" y="39"/>
                    </a:lnTo>
                    <a:lnTo>
                      <a:pt x="49" y="37"/>
                    </a:lnTo>
                    <a:lnTo>
                      <a:pt x="49" y="35"/>
                    </a:lnTo>
                    <a:lnTo>
                      <a:pt x="50" y="33"/>
                    </a:lnTo>
                    <a:lnTo>
                      <a:pt x="51" y="31"/>
                    </a:lnTo>
                    <a:lnTo>
                      <a:pt x="51" y="29"/>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24" name="Line 3312"/>
              <p:cNvSpPr>
                <a:spLocks noChangeShapeType="1"/>
              </p:cNvSpPr>
              <p:nvPr/>
            </p:nvSpPr>
            <p:spPr bwMode="auto">
              <a:xfrm flipV="1">
                <a:off x="4164" y="2786"/>
                <a:ext cx="9"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23" name="Line 3311"/>
              <p:cNvSpPr>
                <a:spLocks noChangeShapeType="1"/>
              </p:cNvSpPr>
              <p:nvPr/>
            </p:nvSpPr>
            <p:spPr bwMode="auto">
              <a:xfrm>
                <a:off x="4169" y="2788"/>
                <a:ext cx="1" cy="2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22" name="Line 3310"/>
              <p:cNvSpPr>
                <a:spLocks noChangeShapeType="1"/>
              </p:cNvSpPr>
              <p:nvPr/>
            </p:nvSpPr>
            <p:spPr bwMode="auto">
              <a:xfrm flipH="1">
                <a:off x="4164" y="2800"/>
                <a:ext cx="9" cy="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21" name="Line 3309"/>
              <p:cNvSpPr>
                <a:spLocks noChangeShapeType="1"/>
              </p:cNvSpPr>
              <p:nvPr/>
            </p:nvSpPr>
            <p:spPr bwMode="auto">
              <a:xfrm flipV="1">
                <a:off x="4162" y="2810"/>
                <a:ext cx="11"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20" name="Freeform 3308"/>
              <p:cNvSpPr>
                <a:spLocks/>
              </p:cNvSpPr>
              <p:nvPr/>
            </p:nvSpPr>
            <p:spPr bwMode="auto">
              <a:xfrm>
                <a:off x="4177" y="2783"/>
                <a:ext cx="13" cy="3"/>
              </a:xfrm>
              <a:custGeom>
                <a:avLst/>
                <a:gdLst/>
                <a:ahLst/>
                <a:cxnLst>
                  <a:cxn ang="0">
                    <a:pos x="0" y="3"/>
                  </a:cxn>
                  <a:cxn ang="0">
                    <a:pos x="13" y="1"/>
                  </a:cxn>
                  <a:cxn ang="0">
                    <a:pos x="12" y="0"/>
                  </a:cxn>
                  <a:cxn ang="0">
                    <a:pos x="9" y="2"/>
                  </a:cxn>
                </a:cxnLst>
                <a:rect l="0" t="0" r="r" b="b"/>
                <a:pathLst>
                  <a:path w="13" h="3">
                    <a:moveTo>
                      <a:pt x="0" y="3"/>
                    </a:moveTo>
                    <a:lnTo>
                      <a:pt x="13" y="1"/>
                    </a:lnTo>
                    <a:lnTo>
                      <a:pt x="12" y="0"/>
                    </a:lnTo>
                    <a:lnTo>
                      <a:pt x="9" y="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19" name="Freeform 3307"/>
              <p:cNvSpPr>
                <a:spLocks/>
              </p:cNvSpPr>
              <p:nvPr/>
            </p:nvSpPr>
            <p:spPr bwMode="auto">
              <a:xfrm>
                <a:off x="4171" y="2787"/>
                <a:ext cx="11" cy="32"/>
              </a:xfrm>
              <a:custGeom>
                <a:avLst/>
                <a:gdLst/>
                <a:ahLst/>
                <a:cxnLst>
                  <a:cxn ang="0">
                    <a:pos x="11" y="0"/>
                  </a:cxn>
                  <a:cxn ang="0">
                    <a:pos x="11" y="3"/>
                  </a:cxn>
                  <a:cxn ang="0">
                    <a:pos x="9" y="13"/>
                  </a:cxn>
                  <a:cxn ang="0">
                    <a:pos x="6" y="18"/>
                  </a:cxn>
                  <a:cxn ang="0">
                    <a:pos x="4" y="25"/>
                  </a:cxn>
                  <a:cxn ang="0">
                    <a:pos x="2" y="28"/>
                  </a:cxn>
                  <a:cxn ang="0">
                    <a:pos x="0" y="32"/>
                  </a:cxn>
                </a:cxnLst>
                <a:rect l="0" t="0" r="r" b="b"/>
                <a:pathLst>
                  <a:path w="11" h="32">
                    <a:moveTo>
                      <a:pt x="11" y="0"/>
                    </a:moveTo>
                    <a:lnTo>
                      <a:pt x="11" y="3"/>
                    </a:lnTo>
                    <a:lnTo>
                      <a:pt x="9" y="13"/>
                    </a:lnTo>
                    <a:lnTo>
                      <a:pt x="6" y="18"/>
                    </a:lnTo>
                    <a:lnTo>
                      <a:pt x="4" y="25"/>
                    </a:lnTo>
                    <a:lnTo>
                      <a:pt x="2" y="28"/>
                    </a:lnTo>
                    <a:lnTo>
                      <a:pt x="0" y="3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18" name="Freeform 3306"/>
              <p:cNvSpPr>
                <a:spLocks/>
              </p:cNvSpPr>
              <p:nvPr/>
            </p:nvSpPr>
            <p:spPr bwMode="auto">
              <a:xfrm>
                <a:off x="4181" y="2797"/>
                <a:ext cx="1" cy="33"/>
              </a:xfrm>
              <a:custGeom>
                <a:avLst/>
                <a:gdLst/>
                <a:ahLst/>
                <a:cxnLst>
                  <a:cxn ang="0">
                    <a:pos x="0" y="0"/>
                  </a:cxn>
                  <a:cxn ang="0">
                    <a:pos x="1" y="2"/>
                  </a:cxn>
                  <a:cxn ang="0">
                    <a:pos x="1" y="33"/>
                  </a:cxn>
                  <a:cxn ang="0">
                    <a:pos x="1" y="29"/>
                  </a:cxn>
                  <a:cxn ang="0">
                    <a:pos x="1" y="24"/>
                  </a:cxn>
                </a:cxnLst>
                <a:rect l="0" t="0" r="r" b="b"/>
                <a:pathLst>
                  <a:path w="1" h="33">
                    <a:moveTo>
                      <a:pt x="0" y="0"/>
                    </a:moveTo>
                    <a:lnTo>
                      <a:pt x="1" y="2"/>
                    </a:lnTo>
                    <a:lnTo>
                      <a:pt x="1" y="33"/>
                    </a:lnTo>
                    <a:lnTo>
                      <a:pt x="1" y="29"/>
                    </a:lnTo>
                    <a:lnTo>
                      <a:pt x="1" y="2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17" name="Freeform 3305"/>
              <p:cNvSpPr>
                <a:spLocks/>
              </p:cNvSpPr>
              <p:nvPr/>
            </p:nvSpPr>
            <p:spPr bwMode="auto">
              <a:xfrm>
                <a:off x="4185" y="2800"/>
                <a:ext cx="7" cy="16"/>
              </a:xfrm>
              <a:custGeom>
                <a:avLst/>
                <a:gdLst/>
                <a:ahLst/>
                <a:cxnLst>
                  <a:cxn ang="0">
                    <a:pos x="0" y="0"/>
                  </a:cxn>
                  <a:cxn ang="0">
                    <a:pos x="4" y="8"/>
                  </a:cxn>
                  <a:cxn ang="0">
                    <a:pos x="6" y="13"/>
                  </a:cxn>
                  <a:cxn ang="0">
                    <a:pos x="7" y="16"/>
                  </a:cxn>
                </a:cxnLst>
                <a:rect l="0" t="0" r="r" b="b"/>
                <a:pathLst>
                  <a:path w="7" h="16">
                    <a:moveTo>
                      <a:pt x="0" y="0"/>
                    </a:moveTo>
                    <a:lnTo>
                      <a:pt x="4" y="8"/>
                    </a:lnTo>
                    <a:lnTo>
                      <a:pt x="6" y="13"/>
                    </a:lnTo>
                    <a:lnTo>
                      <a:pt x="7" y="1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16" name="Freeform 3304"/>
              <p:cNvSpPr>
                <a:spLocks/>
              </p:cNvSpPr>
              <p:nvPr/>
            </p:nvSpPr>
            <p:spPr bwMode="auto">
              <a:xfrm>
                <a:off x="4206" y="2785"/>
                <a:ext cx="24" cy="3"/>
              </a:xfrm>
              <a:custGeom>
                <a:avLst/>
                <a:gdLst/>
                <a:ahLst/>
                <a:cxnLst>
                  <a:cxn ang="0">
                    <a:pos x="24" y="0"/>
                  </a:cxn>
                  <a:cxn ang="0">
                    <a:pos x="22" y="0"/>
                  </a:cxn>
                  <a:cxn ang="0">
                    <a:pos x="20" y="1"/>
                  </a:cxn>
                  <a:cxn ang="0">
                    <a:pos x="24" y="0"/>
                  </a:cxn>
                  <a:cxn ang="0">
                    <a:pos x="0" y="3"/>
                  </a:cxn>
                </a:cxnLst>
                <a:rect l="0" t="0" r="r" b="b"/>
                <a:pathLst>
                  <a:path w="24" h="3">
                    <a:moveTo>
                      <a:pt x="24" y="0"/>
                    </a:moveTo>
                    <a:lnTo>
                      <a:pt x="22" y="0"/>
                    </a:lnTo>
                    <a:lnTo>
                      <a:pt x="20" y="1"/>
                    </a:lnTo>
                    <a:lnTo>
                      <a:pt x="24" y="0"/>
                    </a:lnTo>
                    <a:lnTo>
                      <a:pt x="0"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15" name="Freeform 3303"/>
              <p:cNvSpPr>
                <a:spLocks/>
              </p:cNvSpPr>
              <p:nvPr/>
            </p:nvSpPr>
            <p:spPr bwMode="auto">
              <a:xfrm>
                <a:off x="4198" y="2783"/>
                <a:ext cx="8" cy="48"/>
              </a:xfrm>
              <a:custGeom>
                <a:avLst/>
                <a:gdLst/>
                <a:ahLst/>
                <a:cxnLst>
                  <a:cxn ang="0">
                    <a:pos x="7" y="0"/>
                  </a:cxn>
                  <a:cxn ang="0">
                    <a:pos x="8" y="4"/>
                  </a:cxn>
                  <a:cxn ang="0">
                    <a:pos x="8" y="11"/>
                  </a:cxn>
                  <a:cxn ang="0">
                    <a:pos x="8" y="17"/>
                  </a:cxn>
                  <a:cxn ang="0">
                    <a:pos x="8" y="23"/>
                  </a:cxn>
                  <a:cxn ang="0">
                    <a:pos x="7" y="29"/>
                  </a:cxn>
                  <a:cxn ang="0">
                    <a:pos x="6" y="35"/>
                  </a:cxn>
                  <a:cxn ang="0">
                    <a:pos x="4" y="39"/>
                  </a:cxn>
                  <a:cxn ang="0">
                    <a:pos x="2" y="44"/>
                  </a:cxn>
                  <a:cxn ang="0">
                    <a:pos x="0" y="48"/>
                  </a:cxn>
                </a:cxnLst>
                <a:rect l="0" t="0" r="r" b="b"/>
                <a:pathLst>
                  <a:path w="8" h="48">
                    <a:moveTo>
                      <a:pt x="7" y="0"/>
                    </a:moveTo>
                    <a:lnTo>
                      <a:pt x="8" y="4"/>
                    </a:lnTo>
                    <a:lnTo>
                      <a:pt x="8" y="11"/>
                    </a:lnTo>
                    <a:lnTo>
                      <a:pt x="8" y="17"/>
                    </a:lnTo>
                    <a:lnTo>
                      <a:pt x="8" y="23"/>
                    </a:lnTo>
                    <a:lnTo>
                      <a:pt x="7" y="29"/>
                    </a:lnTo>
                    <a:lnTo>
                      <a:pt x="6" y="35"/>
                    </a:lnTo>
                    <a:lnTo>
                      <a:pt x="4" y="39"/>
                    </a:lnTo>
                    <a:lnTo>
                      <a:pt x="2" y="44"/>
                    </a:lnTo>
                    <a:lnTo>
                      <a:pt x="0" y="4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14" name="Freeform 3302"/>
              <p:cNvSpPr>
                <a:spLocks/>
              </p:cNvSpPr>
              <p:nvPr/>
            </p:nvSpPr>
            <p:spPr bwMode="auto">
              <a:xfrm>
                <a:off x="4238" y="2789"/>
                <a:ext cx="3" cy="8"/>
              </a:xfrm>
              <a:custGeom>
                <a:avLst/>
                <a:gdLst/>
                <a:ahLst/>
                <a:cxnLst>
                  <a:cxn ang="0">
                    <a:pos x="0" y="0"/>
                  </a:cxn>
                  <a:cxn ang="0">
                    <a:pos x="2" y="3"/>
                  </a:cxn>
                  <a:cxn ang="0">
                    <a:pos x="3" y="5"/>
                  </a:cxn>
                  <a:cxn ang="0">
                    <a:pos x="3" y="8"/>
                  </a:cxn>
                </a:cxnLst>
                <a:rect l="0" t="0" r="r" b="b"/>
                <a:pathLst>
                  <a:path w="3" h="8">
                    <a:moveTo>
                      <a:pt x="0" y="0"/>
                    </a:moveTo>
                    <a:lnTo>
                      <a:pt x="2" y="3"/>
                    </a:lnTo>
                    <a:lnTo>
                      <a:pt x="3" y="5"/>
                    </a:lnTo>
                    <a:lnTo>
                      <a:pt x="3"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13" name="Freeform 3301"/>
              <p:cNvSpPr>
                <a:spLocks/>
              </p:cNvSpPr>
              <p:nvPr/>
            </p:nvSpPr>
            <p:spPr bwMode="auto">
              <a:xfrm>
                <a:off x="4235" y="2802"/>
                <a:ext cx="8" cy="21"/>
              </a:xfrm>
              <a:custGeom>
                <a:avLst/>
                <a:gdLst/>
                <a:ahLst/>
                <a:cxnLst>
                  <a:cxn ang="0">
                    <a:pos x="0" y="4"/>
                  </a:cxn>
                  <a:cxn ang="0">
                    <a:pos x="8" y="1"/>
                  </a:cxn>
                  <a:cxn ang="0">
                    <a:pos x="8" y="0"/>
                  </a:cxn>
                  <a:cxn ang="0">
                    <a:pos x="6" y="10"/>
                  </a:cxn>
                  <a:cxn ang="0">
                    <a:pos x="6" y="11"/>
                  </a:cxn>
                  <a:cxn ang="0">
                    <a:pos x="7" y="12"/>
                  </a:cxn>
                  <a:cxn ang="0">
                    <a:pos x="7" y="15"/>
                  </a:cxn>
                  <a:cxn ang="0">
                    <a:pos x="6" y="17"/>
                  </a:cxn>
                  <a:cxn ang="0">
                    <a:pos x="5" y="21"/>
                  </a:cxn>
                </a:cxnLst>
                <a:rect l="0" t="0" r="r" b="b"/>
                <a:pathLst>
                  <a:path w="8" h="21">
                    <a:moveTo>
                      <a:pt x="0" y="4"/>
                    </a:moveTo>
                    <a:lnTo>
                      <a:pt x="8" y="1"/>
                    </a:lnTo>
                    <a:lnTo>
                      <a:pt x="8" y="0"/>
                    </a:lnTo>
                    <a:lnTo>
                      <a:pt x="6" y="10"/>
                    </a:lnTo>
                    <a:lnTo>
                      <a:pt x="6" y="11"/>
                    </a:lnTo>
                    <a:lnTo>
                      <a:pt x="7" y="12"/>
                    </a:lnTo>
                    <a:lnTo>
                      <a:pt x="7" y="15"/>
                    </a:lnTo>
                    <a:lnTo>
                      <a:pt x="6" y="17"/>
                    </a:lnTo>
                    <a:lnTo>
                      <a:pt x="5" y="2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12" name="Freeform 3300"/>
              <p:cNvSpPr>
                <a:spLocks/>
              </p:cNvSpPr>
              <p:nvPr/>
            </p:nvSpPr>
            <p:spPr bwMode="auto">
              <a:xfrm>
                <a:off x="4235" y="2822"/>
                <a:ext cx="32" cy="10"/>
              </a:xfrm>
              <a:custGeom>
                <a:avLst/>
                <a:gdLst/>
                <a:ahLst/>
                <a:cxnLst>
                  <a:cxn ang="0">
                    <a:pos x="0" y="0"/>
                  </a:cxn>
                  <a:cxn ang="0">
                    <a:pos x="0" y="0"/>
                  </a:cxn>
                  <a:cxn ang="0">
                    <a:pos x="2" y="1"/>
                  </a:cxn>
                  <a:cxn ang="0">
                    <a:pos x="5" y="1"/>
                  </a:cxn>
                  <a:cxn ang="0">
                    <a:pos x="5" y="2"/>
                  </a:cxn>
                  <a:cxn ang="0">
                    <a:pos x="8" y="3"/>
                  </a:cxn>
                  <a:cxn ang="0">
                    <a:pos x="12" y="4"/>
                  </a:cxn>
                  <a:cxn ang="0">
                    <a:pos x="12" y="4"/>
                  </a:cxn>
                  <a:cxn ang="0">
                    <a:pos x="16" y="6"/>
                  </a:cxn>
                  <a:cxn ang="0">
                    <a:pos x="20" y="7"/>
                  </a:cxn>
                  <a:cxn ang="0">
                    <a:pos x="20" y="7"/>
                  </a:cxn>
                  <a:cxn ang="0">
                    <a:pos x="23" y="9"/>
                  </a:cxn>
                  <a:cxn ang="0">
                    <a:pos x="25" y="10"/>
                  </a:cxn>
                  <a:cxn ang="0">
                    <a:pos x="32" y="8"/>
                  </a:cxn>
                  <a:cxn ang="0">
                    <a:pos x="25" y="10"/>
                  </a:cxn>
                  <a:cxn ang="0">
                    <a:pos x="21" y="9"/>
                  </a:cxn>
                </a:cxnLst>
                <a:rect l="0" t="0" r="r" b="b"/>
                <a:pathLst>
                  <a:path w="32" h="10">
                    <a:moveTo>
                      <a:pt x="0" y="0"/>
                    </a:moveTo>
                    <a:lnTo>
                      <a:pt x="0" y="0"/>
                    </a:lnTo>
                    <a:lnTo>
                      <a:pt x="2" y="1"/>
                    </a:lnTo>
                    <a:lnTo>
                      <a:pt x="5" y="1"/>
                    </a:lnTo>
                    <a:lnTo>
                      <a:pt x="5" y="2"/>
                    </a:lnTo>
                    <a:lnTo>
                      <a:pt x="8" y="3"/>
                    </a:lnTo>
                    <a:lnTo>
                      <a:pt x="12" y="4"/>
                    </a:lnTo>
                    <a:lnTo>
                      <a:pt x="16" y="6"/>
                    </a:lnTo>
                    <a:lnTo>
                      <a:pt x="20" y="7"/>
                    </a:lnTo>
                    <a:lnTo>
                      <a:pt x="23" y="9"/>
                    </a:lnTo>
                    <a:lnTo>
                      <a:pt x="25" y="10"/>
                    </a:lnTo>
                    <a:lnTo>
                      <a:pt x="32" y="8"/>
                    </a:lnTo>
                    <a:lnTo>
                      <a:pt x="25" y="10"/>
                    </a:lnTo>
                    <a:lnTo>
                      <a:pt x="21" y="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11" name="Freeform 3299"/>
              <p:cNvSpPr>
                <a:spLocks/>
              </p:cNvSpPr>
              <p:nvPr/>
            </p:nvSpPr>
            <p:spPr bwMode="auto">
              <a:xfrm>
                <a:off x="4249" y="2784"/>
                <a:ext cx="3" cy="8"/>
              </a:xfrm>
              <a:custGeom>
                <a:avLst/>
                <a:gdLst/>
                <a:ahLst/>
                <a:cxnLst>
                  <a:cxn ang="0">
                    <a:pos x="0" y="0"/>
                  </a:cxn>
                  <a:cxn ang="0">
                    <a:pos x="2" y="5"/>
                  </a:cxn>
                  <a:cxn ang="0">
                    <a:pos x="3" y="8"/>
                  </a:cxn>
                </a:cxnLst>
                <a:rect l="0" t="0" r="r" b="b"/>
                <a:pathLst>
                  <a:path w="3" h="8">
                    <a:moveTo>
                      <a:pt x="0" y="0"/>
                    </a:moveTo>
                    <a:lnTo>
                      <a:pt x="2" y="5"/>
                    </a:lnTo>
                    <a:lnTo>
                      <a:pt x="3" y="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10" name="Freeform 3298"/>
              <p:cNvSpPr>
                <a:spLocks/>
              </p:cNvSpPr>
              <p:nvPr/>
            </p:nvSpPr>
            <p:spPr bwMode="auto">
              <a:xfrm>
                <a:off x="4257" y="2781"/>
                <a:ext cx="3" cy="13"/>
              </a:xfrm>
              <a:custGeom>
                <a:avLst/>
                <a:gdLst/>
                <a:ahLst/>
                <a:cxnLst>
                  <a:cxn ang="0">
                    <a:pos x="2" y="0"/>
                  </a:cxn>
                  <a:cxn ang="0">
                    <a:pos x="3" y="3"/>
                  </a:cxn>
                  <a:cxn ang="0">
                    <a:pos x="2" y="4"/>
                  </a:cxn>
                  <a:cxn ang="0">
                    <a:pos x="0" y="13"/>
                  </a:cxn>
                </a:cxnLst>
                <a:rect l="0" t="0" r="r" b="b"/>
                <a:pathLst>
                  <a:path w="3" h="13">
                    <a:moveTo>
                      <a:pt x="2" y="0"/>
                    </a:moveTo>
                    <a:lnTo>
                      <a:pt x="3" y="3"/>
                    </a:lnTo>
                    <a:lnTo>
                      <a:pt x="2" y="4"/>
                    </a:lnTo>
                    <a:lnTo>
                      <a:pt x="0" y="1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09" name="Freeform 3297"/>
              <p:cNvSpPr>
                <a:spLocks/>
              </p:cNvSpPr>
              <p:nvPr/>
            </p:nvSpPr>
            <p:spPr bwMode="auto">
              <a:xfrm>
                <a:off x="4245" y="2793"/>
                <a:ext cx="20" cy="3"/>
              </a:xfrm>
              <a:custGeom>
                <a:avLst/>
                <a:gdLst/>
                <a:ahLst/>
                <a:cxnLst>
                  <a:cxn ang="0">
                    <a:pos x="0" y="3"/>
                  </a:cxn>
                  <a:cxn ang="0">
                    <a:pos x="20" y="0"/>
                  </a:cxn>
                  <a:cxn ang="0">
                    <a:pos x="19" y="0"/>
                  </a:cxn>
                  <a:cxn ang="0">
                    <a:pos x="17" y="0"/>
                  </a:cxn>
                </a:cxnLst>
                <a:rect l="0" t="0" r="r" b="b"/>
                <a:pathLst>
                  <a:path w="20" h="3">
                    <a:moveTo>
                      <a:pt x="0" y="3"/>
                    </a:moveTo>
                    <a:lnTo>
                      <a:pt x="20" y="0"/>
                    </a:lnTo>
                    <a:lnTo>
                      <a:pt x="19" y="0"/>
                    </a:lnTo>
                    <a:lnTo>
                      <a:pt x="17"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08" name="Line 3296"/>
              <p:cNvSpPr>
                <a:spLocks noChangeShapeType="1"/>
              </p:cNvSpPr>
              <p:nvPr/>
            </p:nvSpPr>
            <p:spPr bwMode="auto">
              <a:xfrm flipH="1">
                <a:off x="4252" y="2797"/>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07" name="Freeform 3295"/>
              <p:cNvSpPr>
                <a:spLocks/>
              </p:cNvSpPr>
              <p:nvPr/>
            </p:nvSpPr>
            <p:spPr bwMode="auto">
              <a:xfrm>
                <a:off x="4247" y="2800"/>
                <a:ext cx="14" cy="24"/>
              </a:xfrm>
              <a:custGeom>
                <a:avLst/>
                <a:gdLst/>
                <a:ahLst/>
                <a:cxnLst>
                  <a:cxn ang="0">
                    <a:pos x="0" y="2"/>
                  </a:cxn>
                  <a:cxn ang="0">
                    <a:pos x="1" y="4"/>
                  </a:cxn>
                  <a:cxn ang="0">
                    <a:pos x="1" y="10"/>
                  </a:cxn>
                  <a:cxn ang="0">
                    <a:pos x="1" y="14"/>
                  </a:cxn>
                  <a:cxn ang="0">
                    <a:pos x="1" y="24"/>
                  </a:cxn>
                  <a:cxn ang="0">
                    <a:pos x="1" y="22"/>
                  </a:cxn>
                  <a:cxn ang="0">
                    <a:pos x="13" y="20"/>
                  </a:cxn>
                  <a:cxn ang="0">
                    <a:pos x="12" y="20"/>
                  </a:cxn>
                  <a:cxn ang="0">
                    <a:pos x="13" y="0"/>
                  </a:cxn>
                  <a:cxn ang="0">
                    <a:pos x="14" y="1"/>
                  </a:cxn>
                  <a:cxn ang="0">
                    <a:pos x="1" y="3"/>
                  </a:cxn>
                </a:cxnLst>
                <a:rect l="0" t="0" r="r" b="b"/>
                <a:pathLst>
                  <a:path w="14" h="24">
                    <a:moveTo>
                      <a:pt x="0" y="2"/>
                    </a:moveTo>
                    <a:lnTo>
                      <a:pt x="1" y="4"/>
                    </a:lnTo>
                    <a:lnTo>
                      <a:pt x="1" y="10"/>
                    </a:lnTo>
                    <a:lnTo>
                      <a:pt x="1" y="14"/>
                    </a:lnTo>
                    <a:lnTo>
                      <a:pt x="1" y="24"/>
                    </a:lnTo>
                    <a:lnTo>
                      <a:pt x="1" y="22"/>
                    </a:lnTo>
                    <a:lnTo>
                      <a:pt x="13" y="20"/>
                    </a:lnTo>
                    <a:lnTo>
                      <a:pt x="12" y="20"/>
                    </a:lnTo>
                    <a:lnTo>
                      <a:pt x="13" y="0"/>
                    </a:lnTo>
                    <a:lnTo>
                      <a:pt x="14" y="1"/>
                    </a:lnTo>
                    <a:lnTo>
                      <a:pt x="1" y="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06" name="Line 3294"/>
              <p:cNvSpPr>
                <a:spLocks noChangeShapeType="1"/>
              </p:cNvSpPr>
              <p:nvPr/>
            </p:nvSpPr>
            <p:spPr bwMode="auto">
              <a:xfrm flipV="1">
                <a:off x="4248" y="2808"/>
                <a:ext cx="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05" name="Line 3293"/>
              <p:cNvSpPr>
                <a:spLocks noChangeShapeType="1"/>
              </p:cNvSpPr>
              <p:nvPr/>
            </p:nvSpPr>
            <p:spPr bwMode="auto">
              <a:xfrm flipH="1">
                <a:off x="4248" y="2814"/>
                <a:ext cx="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04" name="Freeform 3292"/>
              <p:cNvSpPr>
                <a:spLocks/>
              </p:cNvSpPr>
              <p:nvPr/>
            </p:nvSpPr>
            <p:spPr bwMode="auto">
              <a:xfrm>
                <a:off x="4274" y="2785"/>
                <a:ext cx="8" cy="17"/>
              </a:xfrm>
              <a:custGeom>
                <a:avLst/>
                <a:gdLst/>
                <a:ahLst/>
                <a:cxnLst>
                  <a:cxn ang="0">
                    <a:pos x="0" y="0"/>
                  </a:cxn>
                  <a:cxn ang="0">
                    <a:pos x="0" y="3"/>
                  </a:cxn>
                  <a:cxn ang="0">
                    <a:pos x="0" y="7"/>
                  </a:cxn>
                  <a:cxn ang="0">
                    <a:pos x="0" y="13"/>
                  </a:cxn>
                  <a:cxn ang="0">
                    <a:pos x="0" y="17"/>
                  </a:cxn>
                  <a:cxn ang="0">
                    <a:pos x="1" y="14"/>
                  </a:cxn>
                  <a:cxn ang="0">
                    <a:pos x="8" y="12"/>
                  </a:cxn>
                  <a:cxn ang="0">
                    <a:pos x="8" y="12"/>
                  </a:cxn>
                  <a:cxn ang="0">
                    <a:pos x="8" y="1"/>
                  </a:cxn>
                  <a:cxn ang="0">
                    <a:pos x="8" y="2"/>
                  </a:cxn>
                  <a:cxn ang="0">
                    <a:pos x="8" y="3"/>
                  </a:cxn>
                  <a:cxn ang="0">
                    <a:pos x="1" y="4"/>
                  </a:cxn>
                </a:cxnLst>
                <a:rect l="0" t="0" r="r" b="b"/>
                <a:pathLst>
                  <a:path w="8" h="17">
                    <a:moveTo>
                      <a:pt x="0" y="0"/>
                    </a:moveTo>
                    <a:lnTo>
                      <a:pt x="0" y="3"/>
                    </a:lnTo>
                    <a:lnTo>
                      <a:pt x="0" y="7"/>
                    </a:lnTo>
                    <a:lnTo>
                      <a:pt x="0" y="13"/>
                    </a:lnTo>
                    <a:lnTo>
                      <a:pt x="0" y="17"/>
                    </a:lnTo>
                    <a:lnTo>
                      <a:pt x="1" y="14"/>
                    </a:lnTo>
                    <a:lnTo>
                      <a:pt x="8" y="12"/>
                    </a:lnTo>
                    <a:lnTo>
                      <a:pt x="8" y="1"/>
                    </a:lnTo>
                    <a:lnTo>
                      <a:pt x="8" y="2"/>
                    </a:lnTo>
                    <a:lnTo>
                      <a:pt x="8" y="3"/>
                    </a:lnTo>
                    <a:lnTo>
                      <a:pt x="1" y="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03" name="Line 3291"/>
              <p:cNvSpPr>
                <a:spLocks noChangeShapeType="1"/>
              </p:cNvSpPr>
              <p:nvPr/>
            </p:nvSpPr>
            <p:spPr bwMode="auto">
              <a:xfrm>
                <a:off x="4279" y="2798"/>
                <a:ext cx="1" cy="2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02" name="Line 3290"/>
              <p:cNvSpPr>
                <a:spLocks noChangeShapeType="1"/>
              </p:cNvSpPr>
              <p:nvPr/>
            </p:nvSpPr>
            <p:spPr bwMode="auto">
              <a:xfrm flipV="1">
                <a:off x="4271" y="2821"/>
                <a:ext cx="13"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01" name="Freeform 3289"/>
              <p:cNvSpPr>
                <a:spLocks/>
              </p:cNvSpPr>
              <p:nvPr/>
            </p:nvSpPr>
            <p:spPr bwMode="auto">
              <a:xfrm>
                <a:off x="4273" y="2806"/>
                <a:ext cx="1" cy="20"/>
              </a:xfrm>
              <a:custGeom>
                <a:avLst/>
                <a:gdLst/>
                <a:ahLst/>
                <a:cxnLst>
                  <a:cxn ang="0">
                    <a:pos x="0" y="0"/>
                  </a:cxn>
                  <a:cxn ang="0">
                    <a:pos x="0" y="2"/>
                  </a:cxn>
                  <a:cxn ang="0">
                    <a:pos x="1" y="20"/>
                  </a:cxn>
                </a:cxnLst>
                <a:rect l="0" t="0" r="r" b="b"/>
                <a:pathLst>
                  <a:path w="1" h="20">
                    <a:moveTo>
                      <a:pt x="0" y="0"/>
                    </a:moveTo>
                    <a:lnTo>
                      <a:pt x="0" y="2"/>
                    </a:lnTo>
                    <a:lnTo>
                      <a:pt x="1" y="2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00" name="Line 3288"/>
              <p:cNvSpPr>
                <a:spLocks noChangeShapeType="1"/>
              </p:cNvSpPr>
              <p:nvPr/>
            </p:nvSpPr>
            <p:spPr bwMode="auto">
              <a:xfrm>
                <a:off x="4279" y="2809"/>
                <a:ext cx="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99" name="Freeform 3287"/>
              <p:cNvSpPr>
                <a:spLocks/>
              </p:cNvSpPr>
              <p:nvPr/>
            </p:nvSpPr>
            <p:spPr bwMode="auto">
              <a:xfrm>
                <a:off x="4284" y="2780"/>
                <a:ext cx="8" cy="23"/>
              </a:xfrm>
              <a:custGeom>
                <a:avLst/>
                <a:gdLst/>
                <a:ahLst/>
                <a:cxnLst>
                  <a:cxn ang="0">
                    <a:pos x="8" y="0"/>
                  </a:cxn>
                  <a:cxn ang="0">
                    <a:pos x="7" y="3"/>
                  </a:cxn>
                  <a:cxn ang="0">
                    <a:pos x="5" y="12"/>
                  </a:cxn>
                  <a:cxn ang="0">
                    <a:pos x="3" y="16"/>
                  </a:cxn>
                  <a:cxn ang="0">
                    <a:pos x="0" y="22"/>
                  </a:cxn>
                  <a:cxn ang="0">
                    <a:pos x="0" y="23"/>
                  </a:cxn>
                </a:cxnLst>
                <a:rect l="0" t="0" r="r" b="b"/>
                <a:pathLst>
                  <a:path w="8" h="23">
                    <a:moveTo>
                      <a:pt x="8" y="0"/>
                    </a:moveTo>
                    <a:lnTo>
                      <a:pt x="7" y="3"/>
                    </a:lnTo>
                    <a:lnTo>
                      <a:pt x="5" y="12"/>
                    </a:lnTo>
                    <a:lnTo>
                      <a:pt x="3" y="16"/>
                    </a:lnTo>
                    <a:lnTo>
                      <a:pt x="0" y="22"/>
                    </a:lnTo>
                    <a:lnTo>
                      <a:pt x="0" y="2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98" name="Freeform 3286"/>
              <p:cNvSpPr>
                <a:spLocks/>
              </p:cNvSpPr>
              <p:nvPr/>
            </p:nvSpPr>
            <p:spPr bwMode="auto">
              <a:xfrm>
                <a:off x="4282" y="2788"/>
                <a:ext cx="16" cy="28"/>
              </a:xfrm>
              <a:custGeom>
                <a:avLst/>
                <a:gdLst/>
                <a:ahLst/>
                <a:cxnLst>
                  <a:cxn ang="0">
                    <a:pos x="7" y="4"/>
                  </a:cxn>
                  <a:cxn ang="0">
                    <a:pos x="8" y="4"/>
                  </a:cxn>
                  <a:cxn ang="0">
                    <a:pos x="16" y="2"/>
                  </a:cxn>
                  <a:cxn ang="0">
                    <a:pos x="15" y="0"/>
                  </a:cxn>
                  <a:cxn ang="0">
                    <a:pos x="14" y="7"/>
                  </a:cxn>
                  <a:cxn ang="0">
                    <a:pos x="12" y="12"/>
                  </a:cxn>
                  <a:cxn ang="0">
                    <a:pos x="10" y="14"/>
                  </a:cxn>
                  <a:cxn ang="0">
                    <a:pos x="8" y="18"/>
                  </a:cxn>
                  <a:cxn ang="0">
                    <a:pos x="5" y="23"/>
                  </a:cxn>
                  <a:cxn ang="0">
                    <a:pos x="2" y="26"/>
                  </a:cxn>
                  <a:cxn ang="0">
                    <a:pos x="0" y="28"/>
                  </a:cxn>
                </a:cxnLst>
                <a:rect l="0" t="0" r="r" b="b"/>
                <a:pathLst>
                  <a:path w="16" h="28">
                    <a:moveTo>
                      <a:pt x="7" y="4"/>
                    </a:moveTo>
                    <a:lnTo>
                      <a:pt x="8" y="4"/>
                    </a:lnTo>
                    <a:lnTo>
                      <a:pt x="16" y="2"/>
                    </a:lnTo>
                    <a:lnTo>
                      <a:pt x="15" y="0"/>
                    </a:lnTo>
                    <a:lnTo>
                      <a:pt x="14" y="7"/>
                    </a:lnTo>
                    <a:lnTo>
                      <a:pt x="12" y="12"/>
                    </a:lnTo>
                    <a:lnTo>
                      <a:pt x="10" y="14"/>
                    </a:lnTo>
                    <a:lnTo>
                      <a:pt x="8" y="18"/>
                    </a:lnTo>
                    <a:lnTo>
                      <a:pt x="5" y="23"/>
                    </a:lnTo>
                    <a:lnTo>
                      <a:pt x="2" y="26"/>
                    </a:lnTo>
                    <a:lnTo>
                      <a:pt x="0" y="2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97" name="Freeform 3285"/>
              <p:cNvSpPr>
                <a:spLocks/>
              </p:cNvSpPr>
              <p:nvPr/>
            </p:nvSpPr>
            <p:spPr bwMode="auto">
              <a:xfrm>
                <a:off x="4288" y="2796"/>
                <a:ext cx="16" cy="17"/>
              </a:xfrm>
              <a:custGeom>
                <a:avLst/>
                <a:gdLst/>
                <a:ahLst/>
                <a:cxnLst>
                  <a:cxn ang="0">
                    <a:pos x="0" y="0"/>
                  </a:cxn>
                  <a:cxn ang="0">
                    <a:pos x="1" y="1"/>
                  </a:cxn>
                  <a:cxn ang="0">
                    <a:pos x="5" y="7"/>
                  </a:cxn>
                  <a:cxn ang="0">
                    <a:pos x="8" y="12"/>
                  </a:cxn>
                  <a:cxn ang="0">
                    <a:pos x="11" y="16"/>
                  </a:cxn>
                  <a:cxn ang="0">
                    <a:pos x="11" y="17"/>
                  </a:cxn>
                  <a:cxn ang="0">
                    <a:pos x="16" y="17"/>
                  </a:cxn>
                  <a:cxn ang="0">
                    <a:pos x="11" y="16"/>
                  </a:cxn>
                  <a:cxn ang="0">
                    <a:pos x="9" y="13"/>
                  </a:cxn>
                </a:cxnLst>
                <a:rect l="0" t="0" r="r" b="b"/>
                <a:pathLst>
                  <a:path w="16" h="17">
                    <a:moveTo>
                      <a:pt x="0" y="0"/>
                    </a:moveTo>
                    <a:lnTo>
                      <a:pt x="1" y="1"/>
                    </a:lnTo>
                    <a:lnTo>
                      <a:pt x="5" y="7"/>
                    </a:lnTo>
                    <a:lnTo>
                      <a:pt x="8" y="12"/>
                    </a:lnTo>
                    <a:lnTo>
                      <a:pt x="11" y="16"/>
                    </a:lnTo>
                    <a:lnTo>
                      <a:pt x="11" y="17"/>
                    </a:lnTo>
                    <a:lnTo>
                      <a:pt x="16" y="17"/>
                    </a:lnTo>
                    <a:lnTo>
                      <a:pt x="11" y="16"/>
                    </a:lnTo>
                    <a:lnTo>
                      <a:pt x="9" y="1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96" name="Freeform 3284"/>
              <p:cNvSpPr>
                <a:spLocks/>
              </p:cNvSpPr>
              <p:nvPr/>
            </p:nvSpPr>
            <p:spPr bwMode="auto">
              <a:xfrm>
                <a:off x="4287" y="2815"/>
                <a:ext cx="10" cy="19"/>
              </a:xfrm>
              <a:custGeom>
                <a:avLst/>
                <a:gdLst/>
                <a:ahLst/>
                <a:cxnLst>
                  <a:cxn ang="0">
                    <a:pos x="0" y="0"/>
                  </a:cxn>
                  <a:cxn ang="0">
                    <a:pos x="0" y="2"/>
                  </a:cxn>
                  <a:cxn ang="0">
                    <a:pos x="0" y="19"/>
                  </a:cxn>
                  <a:cxn ang="0">
                    <a:pos x="0" y="16"/>
                  </a:cxn>
                  <a:cxn ang="0">
                    <a:pos x="0" y="15"/>
                  </a:cxn>
                  <a:cxn ang="0">
                    <a:pos x="10" y="14"/>
                  </a:cxn>
                  <a:cxn ang="0">
                    <a:pos x="9" y="14"/>
                  </a:cxn>
                  <a:cxn ang="0">
                    <a:pos x="10" y="2"/>
                  </a:cxn>
                  <a:cxn ang="0">
                    <a:pos x="10" y="0"/>
                  </a:cxn>
                  <a:cxn ang="0">
                    <a:pos x="10" y="1"/>
                  </a:cxn>
                  <a:cxn ang="0">
                    <a:pos x="9" y="1"/>
                  </a:cxn>
                  <a:cxn ang="0">
                    <a:pos x="1" y="2"/>
                  </a:cxn>
                </a:cxnLst>
                <a:rect l="0" t="0" r="r" b="b"/>
                <a:pathLst>
                  <a:path w="10" h="19">
                    <a:moveTo>
                      <a:pt x="0" y="0"/>
                    </a:moveTo>
                    <a:lnTo>
                      <a:pt x="0" y="2"/>
                    </a:lnTo>
                    <a:lnTo>
                      <a:pt x="0" y="19"/>
                    </a:lnTo>
                    <a:lnTo>
                      <a:pt x="0" y="16"/>
                    </a:lnTo>
                    <a:lnTo>
                      <a:pt x="0" y="15"/>
                    </a:lnTo>
                    <a:lnTo>
                      <a:pt x="10" y="14"/>
                    </a:lnTo>
                    <a:lnTo>
                      <a:pt x="9" y="14"/>
                    </a:lnTo>
                    <a:lnTo>
                      <a:pt x="10" y="2"/>
                    </a:lnTo>
                    <a:lnTo>
                      <a:pt x="10" y="0"/>
                    </a:lnTo>
                    <a:lnTo>
                      <a:pt x="10" y="1"/>
                    </a:lnTo>
                    <a:lnTo>
                      <a:pt x="9" y="1"/>
                    </a:lnTo>
                    <a:lnTo>
                      <a:pt x="1" y="2"/>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95" name="Freeform 3283"/>
              <p:cNvSpPr>
                <a:spLocks/>
              </p:cNvSpPr>
              <p:nvPr/>
            </p:nvSpPr>
            <p:spPr bwMode="auto">
              <a:xfrm>
                <a:off x="3292" y="2055"/>
                <a:ext cx="18" cy="39"/>
              </a:xfrm>
              <a:custGeom>
                <a:avLst/>
                <a:gdLst/>
                <a:ahLst/>
                <a:cxnLst>
                  <a:cxn ang="0">
                    <a:pos x="2" y="10"/>
                  </a:cxn>
                  <a:cxn ang="0">
                    <a:pos x="2" y="8"/>
                  </a:cxn>
                  <a:cxn ang="0">
                    <a:pos x="3" y="4"/>
                  </a:cxn>
                  <a:cxn ang="0">
                    <a:pos x="4" y="2"/>
                  </a:cxn>
                  <a:cxn ang="0">
                    <a:pos x="7" y="0"/>
                  </a:cxn>
                  <a:cxn ang="0">
                    <a:pos x="12" y="0"/>
                  </a:cxn>
                  <a:cxn ang="0">
                    <a:pos x="14" y="2"/>
                  </a:cxn>
                  <a:cxn ang="0">
                    <a:pos x="16" y="4"/>
                  </a:cxn>
                  <a:cxn ang="0">
                    <a:pos x="17" y="8"/>
                  </a:cxn>
                  <a:cxn ang="0">
                    <a:pos x="17" y="11"/>
                  </a:cxn>
                  <a:cxn ang="0">
                    <a:pos x="16" y="15"/>
                  </a:cxn>
                  <a:cxn ang="0">
                    <a:pos x="13" y="21"/>
                  </a:cxn>
                  <a:cxn ang="0">
                    <a:pos x="0" y="39"/>
                  </a:cxn>
                  <a:cxn ang="0">
                    <a:pos x="18" y="39"/>
                  </a:cxn>
                </a:cxnLst>
                <a:rect l="0" t="0" r="r" b="b"/>
                <a:pathLst>
                  <a:path w="18" h="39">
                    <a:moveTo>
                      <a:pt x="2" y="10"/>
                    </a:moveTo>
                    <a:lnTo>
                      <a:pt x="2" y="8"/>
                    </a:lnTo>
                    <a:lnTo>
                      <a:pt x="3" y="4"/>
                    </a:lnTo>
                    <a:lnTo>
                      <a:pt x="4" y="2"/>
                    </a:lnTo>
                    <a:lnTo>
                      <a:pt x="7" y="0"/>
                    </a:lnTo>
                    <a:lnTo>
                      <a:pt x="12" y="0"/>
                    </a:lnTo>
                    <a:lnTo>
                      <a:pt x="14" y="2"/>
                    </a:lnTo>
                    <a:lnTo>
                      <a:pt x="16" y="4"/>
                    </a:lnTo>
                    <a:lnTo>
                      <a:pt x="17" y="8"/>
                    </a:lnTo>
                    <a:lnTo>
                      <a:pt x="17" y="11"/>
                    </a:lnTo>
                    <a:lnTo>
                      <a:pt x="16" y="15"/>
                    </a:lnTo>
                    <a:lnTo>
                      <a:pt x="13" y="21"/>
                    </a:lnTo>
                    <a:lnTo>
                      <a:pt x="0" y="39"/>
                    </a:lnTo>
                    <a:lnTo>
                      <a:pt x="18"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94" name="Freeform 3282"/>
              <p:cNvSpPr>
                <a:spLocks/>
              </p:cNvSpPr>
              <p:nvPr/>
            </p:nvSpPr>
            <p:spPr bwMode="auto">
              <a:xfrm>
                <a:off x="3280" y="2050"/>
                <a:ext cx="51" cy="53"/>
              </a:xfrm>
              <a:custGeom>
                <a:avLst/>
                <a:gdLst/>
                <a:ahLst/>
                <a:cxnLst>
                  <a:cxn ang="0">
                    <a:pos x="51" y="24"/>
                  </a:cxn>
                  <a:cxn ang="0">
                    <a:pos x="51" y="21"/>
                  </a:cxn>
                  <a:cxn ang="0">
                    <a:pos x="50" y="18"/>
                  </a:cxn>
                  <a:cxn ang="0">
                    <a:pos x="48" y="15"/>
                  </a:cxn>
                  <a:cxn ang="0">
                    <a:pos x="47" y="13"/>
                  </a:cxn>
                  <a:cxn ang="0">
                    <a:pos x="45" y="10"/>
                  </a:cxn>
                  <a:cxn ang="0">
                    <a:pos x="43" y="8"/>
                  </a:cxn>
                  <a:cxn ang="0">
                    <a:pos x="41" y="6"/>
                  </a:cxn>
                  <a:cxn ang="0">
                    <a:pos x="38" y="4"/>
                  </a:cxn>
                  <a:cxn ang="0">
                    <a:pos x="36" y="3"/>
                  </a:cxn>
                  <a:cxn ang="0">
                    <a:pos x="33" y="1"/>
                  </a:cxn>
                  <a:cxn ang="0">
                    <a:pos x="30" y="1"/>
                  </a:cxn>
                  <a:cxn ang="0">
                    <a:pos x="27" y="0"/>
                  </a:cxn>
                  <a:cxn ang="0">
                    <a:pos x="24" y="0"/>
                  </a:cxn>
                  <a:cxn ang="0">
                    <a:pos x="21" y="1"/>
                  </a:cxn>
                  <a:cxn ang="0">
                    <a:pos x="18" y="1"/>
                  </a:cxn>
                  <a:cxn ang="0">
                    <a:pos x="15" y="3"/>
                  </a:cxn>
                  <a:cxn ang="0">
                    <a:pos x="12" y="4"/>
                  </a:cxn>
                  <a:cxn ang="0">
                    <a:pos x="10" y="6"/>
                  </a:cxn>
                  <a:cxn ang="0">
                    <a:pos x="8" y="8"/>
                  </a:cxn>
                  <a:cxn ang="0">
                    <a:pos x="5" y="10"/>
                  </a:cxn>
                  <a:cxn ang="0">
                    <a:pos x="4" y="13"/>
                  </a:cxn>
                  <a:cxn ang="0">
                    <a:pos x="2" y="15"/>
                  </a:cxn>
                  <a:cxn ang="0">
                    <a:pos x="1" y="18"/>
                  </a:cxn>
                  <a:cxn ang="0">
                    <a:pos x="0" y="21"/>
                  </a:cxn>
                  <a:cxn ang="0">
                    <a:pos x="0" y="24"/>
                  </a:cxn>
                  <a:cxn ang="0">
                    <a:pos x="0" y="28"/>
                  </a:cxn>
                  <a:cxn ang="0">
                    <a:pos x="0" y="31"/>
                  </a:cxn>
                  <a:cxn ang="0">
                    <a:pos x="1" y="34"/>
                  </a:cxn>
                  <a:cxn ang="0">
                    <a:pos x="2" y="37"/>
                  </a:cxn>
                  <a:cxn ang="0">
                    <a:pos x="3" y="40"/>
                  </a:cxn>
                  <a:cxn ang="0">
                    <a:pos x="5" y="42"/>
                  </a:cxn>
                  <a:cxn ang="0">
                    <a:pos x="6" y="45"/>
                  </a:cxn>
                  <a:cxn ang="0">
                    <a:pos x="9" y="47"/>
                  </a:cxn>
                  <a:cxn ang="0">
                    <a:pos x="11" y="49"/>
                  </a:cxn>
                  <a:cxn ang="0">
                    <a:pos x="14" y="50"/>
                  </a:cxn>
                  <a:cxn ang="0">
                    <a:pos x="17" y="52"/>
                  </a:cxn>
                  <a:cxn ang="0">
                    <a:pos x="19" y="52"/>
                  </a:cxn>
                  <a:cxn ang="0">
                    <a:pos x="22" y="53"/>
                  </a:cxn>
                  <a:cxn ang="0">
                    <a:pos x="25" y="53"/>
                  </a:cxn>
                  <a:cxn ang="0">
                    <a:pos x="29" y="53"/>
                  </a:cxn>
                  <a:cxn ang="0">
                    <a:pos x="31" y="52"/>
                  </a:cxn>
                  <a:cxn ang="0">
                    <a:pos x="34" y="52"/>
                  </a:cxn>
                  <a:cxn ang="0">
                    <a:pos x="37" y="50"/>
                  </a:cxn>
                  <a:cxn ang="0">
                    <a:pos x="40" y="49"/>
                  </a:cxn>
                  <a:cxn ang="0">
                    <a:pos x="42" y="47"/>
                  </a:cxn>
                  <a:cxn ang="0">
                    <a:pos x="44" y="45"/>
                  </a:cxn>
                  <a:cxn ang="0">
                    <a:pos x="46" y="42"/>
                  </a:cxn>
                  <a:cxn ang="0">
                    <a:pos x="48" y="40"/>
                  </a:cxn>
                  <a:cxn ang="0">
                    <a:pos x="49" y="37"/>
                  </a:cxn>
                  <a:cxn ang="0">
                    <a:pos x="50" y="34"/>
                  </a:cxn>
                  <a:cxn ang="0">
                    <a:pos x="51" y="31"/>
                  </a:cxn>
                  <a:cxn ang="0">
                    <a:pos x="51" y="28"/>
                  </a:cxn>
                </a:cxnLst>
                <a:rect l="0" t="0" r="r" b="b"/>
                <a:pathLst>
                  <a:path w="51" h="53">
                    <a:moveTo>
                      <a:pt x="51" y="27"/>
                    </a:moveTo>
                    <a:lnTo>
                      <a:pt x="51" y="26"/>
                    </a:lnTo>
                    <a:lnTo>
                      <a:pt x="51" y="25"/>
                    </a:lnTo>
                    <a:lnTo>
                      <a:pt x="51" y="24"/>
                    </a:lnTo>
                    <a:lnTo>
                      <a:pt x="51" y="23"/>
                    </a:lnTo>
                    <a:lnTo>
                      <a:pt x="51" y="22"/>
                    </a:lnTo>
                    <a:lnTo>
                      <a:pt x="51" y="21"/>
                    </a:lnTo>
                    <a:lnTo>
                      <a:pt x="50" y="21"/>
                    </a:lnTo>
                    <a:lnTo>
                      <a:pt x="50" y="20"/>
                    </a:lnTo>
                    <a:lnTo>
                      <a:pt x="50" y="19"/>
                    </a:lnTo>
                    <a:lnTo>
                      <a:pt x="50" y="18"/>
                    </a:lnTo>
                    <a:lnTo>
                      <a:pt x="49" y="17"/>
                    </a:lnTo>
                    <a:lnTo>
                      <a:pt x="49" y="16"/>
                    </a:lnTo>
                    <a:lnTo>
                      <a:pt x="48" y="15"/>
                    </a:lnTo>
                    <a:lnTo>
                      <a:pt x="48" y="14"/>
                    </a:lnTo>
                    <a:lnTo>
                      <a:pt x="47" y="13"/>
                    </a:lnTo>
                    <a:lnTo>
                      <a:pt x="47" y="12"/>
                    </a:lnTo>
                    <a:lnTo>
                      <a:pt x="46" y="11"/>
                    </a:lnTo>
                    <a:lnTo>
                      <a:pt x="45" y="10"/>
                    </a:lnTo>
                    <a:lnTo>
                      <a:pt x="45" y="9"/>
                    </a:lnTo>
                    <a:lnTo>
                      <a:pt x="44" y="9"/>
                    </a:lnTo>
                    <a:lnTo>
                      <a:pt x="44" y="8"/>
                    </a:lnTo>
                    <a:lnTo>
                      <a:pt x="43" y="8"/>
                    </a:lnTo>
                    <a:lnTo>
                      <a:pt x="43" y="7"/>
                    </a:lnTo>
                    <a:lnTo>
                      <a:pt x="42" y="7"/>
                    </a:lnTo>
                    <a:lnTo>
                      <a:pt x="41" y="6"/>
                    </a:lnTo>
                    <a:lnTo>
                      <a:pt x="40" y="5"/>
                    </a:lnTo>
                    <a:lnTo>
                      <a:pt x="39" y="4"/>
                    </a:lnTo>
                    <a:lnTo>
                      <a:pt x="38" y="4"/>
                    </a:lnTo>
                    <a:lnTo>
                      <a:pt x="37" y="3"/>
                    </a:lnTo>
                    <a:lnTo>
                      <a:pt x="36" y="3"/>
                    </a:lnTo>
                    <a:lnTo>
                      <a:pt x="35" y="2"/>
                    </a:lnTo>
                    <a:lnTo>
                      <a:pt x="34" y="2"/>
                    </a:lnTo>
                    <a:lnTo>
                      <a:pt x="33" y="1"/>
                    </a:lnTo>
                    <a:lnTo>
                      <a:pt x="32" y="1"/>
                    </a:lnTo>
                    <a:lnTo>
                      <a:pt x="31" y="1"/>
                    </a:lnTo>
                    <a:lnTo>
                      <a:pt x="30" y="1"/>
                    </a:lnTo>
                    <a:lnTo>
                      <a:pt x="29" y="1"/>
                    </a:lnTo>
                    <a:lnTo>
                      <a:pt x="28" y="0"/>
                    </a:lnTo>
                    <a:lnTo>
                      <a:pt x="27" y="0"/>
                    </a:lnTo>
                    <a:lnTo>
                      <a:pt x="26" y="0"/>
                    </a:lnTo>
                    <a:lnTo>
                      <a:pt x="25" y="0"/>
                    </a:lnTo>
                    <a:lnTo>
                      <a:pt x="24" y="0"/>
                    </a:lnTo>
                    <a:lnTo>
                      <a:pt x="23" y="0"/>
                    </a:lnTo>
                    <a:lnTo>
                      <a:pt x="22" y="1"/>
                    </a:lnTo>
                    <a:lnTo>
                      <a:pt x="21" y="1"/>
                    </a:lnTo>
                    <a:lnTo>
                      <a:pt x="20" y="1"/>
                    </a:lnTo>
                    <a:lnTo>
                      <a:pt x="19" y="1"/>
                    </a:lnTo>
                    <a:lnTo>
                      <a:pt x="18" y="1"/>
                    </a:lnTo>
                    <a:lnTo>
                      <a:pt x="17" y="2"/>
                    </a:lnTo>
                    <a:lnTo>
                      <a:pt x="16" y="2"/>
                    </a:lnTo>
                    <a:lnTo>
                      <a:pt x="15" y="3"/>
                    </a:lnTo>
                    <a:lnTo>
                      <a:pt x="14" y="3"/>
                    </a:lnTo>
                    <a:lnTo>
                      <a:pt x="13" y="4"/>
                    </a:lnTo>
                    <a:lnTo>
                      <a:pt x="12" y="4"/>
                    </a:lnTo>
                    <a:lnTo>
                      <a:pt x="11" y="5"/>
                    </a:lnTo>
                    <a:lnTo>
                      <a:pt x="10" y="5"/>
                    </a:lnTo>
                    <a:lnTo>
                      <a:pt x="10" y="6"/>
                    </a:lnTo>
                    <a:lnTo>
                      <a:pt x="9" y="6"/>
                    </a:lnTo>
                    <a:lnTo>
                      <a:pt x="9" y="7"/>
                    </a:lnTo>
                    <a:lnTo>
                      <a:pt x="8" y="7"/>
                    </a:lnTo>
                    <a:lnTo>
                      <a:pt x="8" y="8"/>
                    </a:lnTo>
                    <a:lnTo>
                      <a:pt x="7" y="8"/>
                    </a:lnTo>
                    <a:lnTo>
                      <a:pt x="6" y="9"/>
                    </a:lnTo>
                    <a:lnTo>
                      <a:pt x="5" y="10"/>
                    </a:lnTo>
                    <a:lnTo>
                      <a:pt x="5" y="11"/>
                    </a:lnTo>
                    <a:lnTo>
                      <a:pt x="4" y="12"/>
                    </a:lnTo>
                    <a:lnTo>
                      <a:pt x="4" y="13"/>
                    </a:lnTo>
                    <a:lnTo>
                      <a:pt x="3" y="13"/>
                    </a:lnTo>
                    <a:lnTo>
                      <a:pt x="3" y="14"/>
                    </a:lnTo>
                    <a:lnTo>
                      <a:pt x="3" y="15"/>
                    </a:lnTo>
                    <a:lnTo>
                      <a:pt x="2" y="15"/>
                    </a:lnTo>
                    <a:lnTo>
                      <a:pt x="2" y="16"/>
                    </a:lnTo>
                    <a:lnTo>
                      <a:pt x="2" y="17"/>
                    </a:lnTo>
                    <a:lnTo>
                      <a:pt x="1" y="18"/>
                    </a:lnTo>
                    <a:lnTo>
                      <a:pt x="1" y="19"/>
                    </a:lnTo>
                    <a:lnTo>
                      <a:pt x="1" y="20"/>
                    </a:lnTo>
                    <a:lnTo>
                      <a:pt x="0" y="21"/>
                    </a:lnTo>
                    <a:lnTo>
                      <a:pt x="0" y="22"/>
                    </a:lnTo>
                    <a:lnTo>
                      <a:pt x="0" y="23"/>
                    </a:lnTo>
                    <a:lnTo>
                      <a:pt x="0" y="24"/>
                    </a:lnTo>
                    <a:lnTo>
                      <a:pt x="0" y="25"/>
                    </a:lnTo>
                    <a:lnTo>
                      <a:pt x="0" y="26"/>
                    </a:lnTo>
                    <a:lnTo>
                      <a:pt x="0" y="27"/>
                    </a:lnTo>
                    <a:lnTo>
                      <a:pt x="0" y="28"/>
                    </a:lnTo>
                    <a:lnTo>
                      <a:pt x="0" y="29"/>
                    </a:lnTo>
                    <a:lnTo>
                      <a:pt x="0" y="30"/>
                    </a:lnTo>
                    <a:lnTo>
                      <a:pt x="0" y="31"/>
                    </a:lnTo>
                    <a:lnTo>
                      <a:pt x="0" y="32"/>
                    </a:lnTo>
                    <a:lnTo>
                      <a:pt x="0" y="33"/>
                    </a:lnTo>
                    <a:lnTo>
                      <a:pt x="1" y="34"/>
                    </a:lnTo>
                    <a:lnTo>
                      <a:pt x="1" y="35"/>
                    </a:lnTo>
                    <a:lnTo>
                      <a:pt x="1" y="36"/>
                    </a:lnTo>
                    <a:lnTo>
                      <a:pt x="2" y="37"/>
                    </a:lnTo>
                    <a:lnTo>
                      <a:pt x="2" y="38"/>
                    </a:lnTo>
                    <a:lnTo>
                      <a:pt x="3" y="39"/>
                    </a:lnTo>
                    <a:lnTo>
                      <a:pt x="3" y="40"/>
                    </a:lnTo>
                    <a:lnTo>
                      <a:pt x="4" y="41"/>
                    </a:lnTo>
                    <a:lnTo>
                      <a:pt x="5" y="42"/>
                    </a:lnTo>
                    <a:lnTo>
                      <a:pt x="5" y="43"/>
                    </a:lnTo>
                    <a:lnTo>
                      <a:pt x="6" y="44"/>
                    </a:lnTo>
                    <a:lnTo>
                      <a:pt x="6" y="45"/>
                    </a:lnTo>
                    <a:lnTo>
                      <a:pt x="7" y="45"/>
                    </a:lnTo>
                    <a:lnTo>
                      <a:pt x="8" y="46"/>
                    </a:lnTo>
                    <a:lnTo>
                      <a:pt x="9" y="47"/>
                    </a:lnTo>
                    <a:lnTo>
                      <a:pt x="10" y="48"/>
                    </a:lnTo>
                    <a:lnTo>
                      <a:pt x="11" y="49"/>
                    </a:lnTo>
                    <a:lnTo>
                      <a:pt x="12" y="49"/>
                    </a:lnTo>
                    <a:lnTo>
                      <a:pt x="13" y="50"/>
                    </a:lnTo>
                    <a:lnTo>
                      <a:pt x="14" y="50"/>
                    </a:lnTo>
                    <a:lnTo>
                      <a:pt x="15" y="50"/>
                    </a:lnTo>
                    <a:lnTo>
                      <a:pt x="15" y="51"/>
                    </a:lnTo>
                    <a:lnTo>
                      <a:pt x="16" y="51"/>
                    </a:lnTo>
                    <a:lnTo>
                      <a:pt x="17" y="52"/>
                    </a:lnTo>
                    <a:lnTo>
                      <a:pt x="18" y="52"/>
                    </a:lnTo>
                    <a:lnTo>
                      <a:pt x="19" y="52"/>
                    </a:lnTo>
                    <a:lnTo>
                      <a:pt x="20" y="53"/>
                    </a:lnTo>
                    <a:lnTo>
                      <a:pt x="21" y="53"/>
                    </a:lnTo>
                    <a:lnTo>
                      <a:pt x="22" y="53"/>
                    </a:lnTo>
                    <a:lnTo>
                      <a:pt x="23" y="53"/>
                    </a:lnTo>
                    <a:lnTo>
                      <a:pt x="24" y="53"/>
                    </a:lnTo>
                    <a:lnTo>
                      <a:pt x="25" y="53"/>
                    </a:lnTo>
                    <a:lnTo>
                      <a:pt x="26" y="53"/>
                    </a:lnTo>
                    <a:lnTo>
                      <a:pt x="27" y="53"/>
                    </a:lnTo>
                    <a:lnTo>
                      <a:pt x="28" y="53"/>
                    </a:lnTo>
                    <a:lnTo>
                      <a:pt x="29" y="53"/>
                    </a:lnTo>
                    <a:lnTo>
                      <a:pt x="30" y="53"/>
                    </a:lnTo>
                    <a:lnTo>
                      <a:pt x="31" y="53"/>
                    </a:lnTo>
                    <a:lnTo>
                      <a:pt x="31" y="52"/>
                    </a:lnTo>
                    <a:lnTo>
                      <a:pt x="32" y="52"/>
                    </a:lnTo>
                    <a:lnTo>
                      <a:pt x="33" y="52"/>
                    </a:lnTo>
                    <a:lnTo>
                      <a:pt x="34" y="52"/>
                    </a:lnTo>
                    <a:lnTo>
                      <a:pt x="35" y="51"/>
                    </a:lnTo>
                    <a:lnTo>
                      <a:pt x="36" y="51"/>
                    </a:lnTo>
                    <a:lnTo>
                      <a:pt x="37" y="50"/>
                    </a:lnTo>
                    <a:lnTo>
                      <a:pt x="38" y="50"/>
                    </a:lnTo>
                    <a:lnTo>
                      <a:pt x="38" y="49"/>
                    </a:lnTo>
                    <a:lnTo>
                      <a:pt x="39" y="49"/>
                    </a:lnTo>
                    <a:lnTo>
                      <a:pt x="40" y="49"/>
                    </a:lnTo>
                    <a:lnTo>
                      <a:pt x="40" y="48"/>
                    </a:lnTo>
                    <a:lnTo>
                      <a:pt x="41" y="48"/>
                    </a:lnTo>
                    <a:lnTo>
                      <a:pt x="41" y="47"/>
                    </a:lnTo>
                    <a:lnTo>
                      <a:pt x="42" y="47"/>
                    </a:lnTo>
                    <a:lnTo>
                      <a:pt x="43" y="46"/>
                    </a:lnTo>
                    <a:lnTo>
                      <a:pt x="44" y="45"/>
                    </a:lnTo>
                    <a:lnTo>
                      <a:pt x="45" y="44"/>
                    </a:lnTo>
                    <a:lnTo>
                      <a:pt x="45" y="43"/>
                    </a:lnTo>
                    <a:lnTo>
                      <a:pt x="46" y="43"/>
                    </a:lnTo>
                    <a:lnTo>
                      <a:pt x="46" y="42"/>
                    </a:lnTo>
                    <a:lnTo>
                      <a:pt x="47" y="41"/>
                    </a:lnTo>
                    <a:lnTo>
                      <a:pt x="47" y="40"/>
                    </a:lnTo>
                    <a:lnTo>
                      <a:pt x="48" y="40"/>
                    </a:lnTo>
                    <a:lnTo>
                      <a:pt x="48" y="39"/>
                    </a:lnTo>
                    <a:lnTo>
                      <a:pt x="48" y="38"/>
                    </a:lnTo>
                    <a:lnTo>
                      <a:pt x="49" y="37"/>
                    </a:lnTo>
                    <a:lnTo>
                      <a:pt x="50" y="36"/>
                    </a:lnTo>
                    <a:lnTo>
                      <a:pt x="50" y="35"/>
                    </a:lnTo>
                    <a:lnTo>
                      <a:pt x="50" y="34"/>
                    </a:lnTo>
                    <a:lnTo>
                      <a:pt x="50" y="33"/>
                    </a:lnTo>
                    <a:lnTo>
                      <a:pt x="51" y="32"/>
                    </a:lnTo>
                    <a:lnTo>
                      <a:pt x="51" y="31"/>
                    </a:lnTo>
                    <a:lnTo>
                      <a:pt x="51" y="30"/>
                    </a:lnTo>
                    <a:lnTo>
                      <a:pt x="51" y="29"/>
                    </a:lnTo>
                    <a:lnTo>
                      <a:pt x="51" y="28"/>
                    </a:lnTo>
                    <a:lnTo>
                      <a:pt x="51" y="27"/>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93" name="Freeform 3281"/>
              <p:cNvSpPr>
                <a:spLocks/>
              </p:cNvSpPr>
              <p:nvPr/>
            </p:nvSpPr>
            <p:spPr bwMode="auto">
              <a:xfrm>
                <a:off x="3063" y="2026"/>
                <a:ext cx="18" cy="39"/>
              </a:xfrm>
              <a:custGeom>
                <a:avLst/>
                <a:gdLst/>
                <a:ahLst/>
                <a:cxnLst>
                  <a:cxn ang="0">
                    <a:pos x="3" y="0"/>
                  </a:cxn>
                  <a:cxn ang="0">
                    <a:pos x="17" y="0"/>
                  </a:cxn>
                  <a:cxn ang="0">
                    <a:pos x="9" y="15"/>
                  </a:cxn>
                  <a:cxn ang="0">
                    <a:pos x="13" y="15"/>
                  </a:cxn>
                  <a:cxn ang="0">
                    <a:pos x="15" y="16"/>
                  </a:cxn>
                  <a:cxn ang="0">
                    <a:pos x="17" y="18"/>
                  </a:cxn>
                  <a:cxn ang="0">
                    <a:pos x="18" y="24"/>
                  </a:cxn>
                  <a:cxn ang="0">
                    <a:pos x="18" y="28"/>
                  </a:cxn>
                  <a:cxn ang="0">
                    <a:pos x="17" y="33"/>
                  </a:cxn>
                  <a:cxn ang="0">
                    <a:pos x="14" y="37"/>
                  </a:cxn>
                  <a:cxn ang="0">
                    <a:pos x="10" y="39"/>
                  </a:cxn>
                  <a:cxn ang="0">
                    <a:pos x="7" y="39"/>
                  </a:cxn>
                  <a:cxn ang="0">
                    <a:pos x="3" y="37"/>
                  </a:cxn>
                  <a:cxn ang="0">
                    <a:pos x="1" y="35"/>
                  </a:cxn>
                  <a:cxn ang="0">
                    <a:pos x="0" y="31"/>
                  </a:cxn>
                </a:cxnLst>
                <a:rect l="0" t="0" r="r" b="b"/>
                <a:pathLst>
                  <a:path w="18" h="39">
                    <a:moveTo>
                      <a:pt x="3" y="0"/>
                    </a:moveTo>
                    <a:lnTo>
                      <a:pt x="17" y="0"/>
                    </a:lnTo>
                    <a:lnTo>
                      <a:pt x="9" y="15"/>
                    </a:lnTo>
                    <a:lnTo>
                      <a:pt x="13" y="15"/>
                    </a:lnTo>
                    <a:lnTo>
                      <a:pt x="15" y="16"/>
                    </a:lnTo>
                    <a:lnTo>
                      <a:pt x="17" y="18"/>
                    </a:lnTo>
                    <a:lnTo>
                      <a:pt x="18" y="24"/>
                    </a:lnTo>
                    <a:lnTo>
                      <a:pt x="18" y="28"/>
                    </a:lnTo>
                    <a:lnTo>
                      <a:pt x="17" y="33"/>
                    </a:lnTo>
                    <a:lnTo>
                      <a:pt x="14" y="37"/>
                    </a:lnTo>
                    <a:lnTo>
                      <a:pt x="10" y="39"/>
                    </a:lnTo>
                    <a:lnTo>
                      <a:pt x="7" y="39"/>
                    </a:lnTo>
                    <a:lnTo>
                      <a:pt x="3" y="37"/>
                    </a:lnTo>
                    <a:lnTo>
                      <a:pt x="1" y="35"/>
                    </a:lnTo>
                    <a:lnTo>
                      <a:pt x="0" y="3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92" name="Freeform 3280"/>
              <p:cNvSpPr>
                <a:spLocks/>
              </p:cNvSpPr>
              <p:nvPr/>
            </p:nvSpPr>
            <p:spPr bwMode="auto">
              <a:xfrm>
                <a:off x="3050" y="2021"/>
                <a:ext cx="52" cy="53"/>
              </a:xfrm>
              <a:custGeom>
                <a:avLst/>
                <a:gdLst/>
                <a:ahLst/>
                <a:cxnLst>
                  <a:cxn ang="0">
                    <a:pos x="51" y="24"/>
                  </a:cxn>
                  <a:cxn ang="0">
                    <a:pos x="51" y="21"/>
                  </a:cxn>
                  <a:cxn ang="0">
                    <a:pos x="50" y="17"/>
                  </a:cxn>
                  <a:cxn ang="0">
                    <a:pos x="49" y="15"/>
                  </a:cxn>
                  <a:cxn ang="0">
                    <a:pos x="47" y="12"/>
                  </a:cxn>
                  <a:cxn ang="0">
                    <a:pos x="46" y="9"/>
                  </a:cxn>
                  <a:cxn ang="0">
                    <a:pos x="43" y="7"/>
                  </a:cxn>
                  <a:cxn ang="0">
                    <a:pos x="41" y="5"/>
                  </a:cxn>
                  <a:cxn ang="0">
                    <a:pos x="38" y="3"/>
                  </a:cxn>
                  <a:cxn ang="0">
                    <a:pos x="35" y="2"/>
                  </a:cxn>
                  <a:cxn ang="0">
                    <a:pos x="32" y="1"/>
                  </a:cxn>
                  <a:cxn ang="0">
                    <a:pos x="29" y="0"/>
                  </a:cxn>
                  <a:cxn ang="0">
                    <a:pos x="26" y="0"/>
                  </a:cxn>
                  <a:cxn ang="0">
                    <a:pos x="23" y="0"/>
                  </a:cxn>
                  <a:cxn ang="0">
                    <a:pos x="20" y="1"/>
                  </a:cxn>
                  <a:cxn ang="0">
                    <a:pos x="17" y="2"/>
                  </a:cxn>
                  <a:cxn ang="0">
                    <a:pos x="14" y="3"/>
                  </a:cxn>
                  <a:cxn ang="0">
                    <a:pos x="11" y="5"/>
                  </a:cxn>
                  <a:cxn ang="0">
                    <a:pos x="9" y="7"/>
                  </a:cxn>
                  <a:cxn ang="0">
                    <a:pos x="7" y="9"/>
                  </a:cxn>
                  <a:cxn ang="0">
                    <a:pos x="5" y="12"/>
                  </a:cxn>
                  <a:cxn ang="0">
                    <a:pos x="3" y="15"/>
                  </a:cxn>
                  <a:cxn ang="0">
                    <a:pos x="2" y="17"/>
                  </a:cxn>
                  <a:cxn ang="0">
                    <a:pos x="1" y="21"/>
                  </a:cxn>
                  <a:cxn ang="0">
                    <a:pos x="1" y="24"/>
                  </a:cxn>
                  <a:cxn ang="0">
                    <a:pos x="0" y="27"/>
                  </a:cxn>
                  <a:cxn ang="0">
                    <a:pos x="1" y="30"/>
                  </a:cxn>
                  <a:cxn ang="0">
                    <a:pos x="1" y="33"/>
                  </a:cxn>
                  <a:cxn ang="0">
                    <a:pos x="2" y="36"/>
                  </a:cxn>
                  <a:cxn ang="0">
                    <a:pos x="4" y="39"/>
                  </a:cxn>
                  <a:cxn ang="0">
                    <a:pos x="6" y="42"/>
                  </a:cxn>
                  <a:cxn ang="0">
                    <a:pos x="7" y="45"/>
                  </a:cxn>
                  <a:cxn ang="0">
                    <a:pos x="10" y="47"/>
                  </a:cxn>
                  <a:cxn ang="0">
                    <a:pos x="12" y="49"/>
                  </a:cxn>
                  <a:cxn ang="0">
                    <a:pos x="15" y="50"/>
                  </a:cxn>
                  <a:cxn ang="0">
                    <a:pos x="18" y="52"/>
                  </a:cxn>
                  <a:cxn ang="0">
                    <a:pos x="21" y="52"/>
                  </a:cxn>
                  <a:cxn ang="0">
                    <a:pos x="24" y="53"/>
                  </a:cxn>
                  <a:cxn ang="0">
                    <a:pos x="27" y="53"/>
                  </a:cxn>
                  <a:cxn ang="0">
                    <a:pos x="30" y="52"/>
                  </a:cxn>
                  <a:cxn ang="0">
                    <a:pos x="34" y="52"/>
                  </a:cxn>
                  <a:cxn ang="0">
                    <a:pos x="36" y="50"/>
                  </a:cxn>
                  <a:cxn ang="0">
                    <a:pos x="39" y="49"/>
                  </a:cxn>
                  <a:cxn ang="0">
                    <a:pos x="42" y="47"/>
                  </a:cxn>
                  <a:cxn ang="0">
                    <a:pos x="44" y="45"/>
                  </a:cxn>
                  <a:cxn ang="0">
                    <a:pos x="46" y="42"/>
                  </a:cxn>
                  <a:cxn ang="0">
                    <a:pos x="48" y="40"/>
                  </a:cxn>
                  <a:cxn ang="0">
                    <a:pos x="49" y="37"/>
                  </a:cxn>
                  <a:cxn ang="0">
                    <a:pos x="51" y="34"/>
                  </a:cxn>
                  <a:cxn ang="0">
                    <a:pos x="51" y="31"/>
                  </a:cxn>
                  <a:cxn ang="0">
                    <a:pos x="52" y="28"/>
                  </a:cxn>
                </a:cxnLst>
                <a:rect l="0" t="0" r="r" b="b"/>
                <a:pathLst>
                  <a:path w="52" h="53">
                    <a:moveTo>
                      <a:pt x="52" y="27"/>
                    </a:moveTo>
                    <a:lnTo>
                      <a:pt x="52" y="26"/>
                    </a:lnTo>
                    <a:lnTo>
                      <a:pt x="52" y="25"/>
                    </a:lnTo>
                    <a:lnTo>
                      <a:pt x="52" y="24"/>
                    </a:lnTo>
                    <a:lnTo>
                      <a:pt x="51" y="24"/>
                    </a:lnTo>
                    <a:lnTo>
                      <a:pt x="51" y="23"/>
                    </a:lnTo>
                    <a:lnTo>
                      <a:pt x="51" y="22"/>
                    </a:lnTo>
                    <a:lnTo>
                      <a:pt x="51" y="21"/>
                    </a:lnTo>
                    <a:lnTo>
                      <a:pt x="51" y="20"/>
                    </a:lnTo>
                    <a:lnTo>
                      <a:pt x="51" y="19"/>
                    </a:lnTo>
                    <a:lnTo>
                      <a:pt x="50" y="18"/>
                    </a:lnTo>
                    <a:lnTo>
                      <a:pt x="50" y="17"/>
                    </a:lnTo>
                    <a:lnTo>
                      <a:pt x="50" y="16"/>
                    </a:lnTo>
                    <a:lnTo>
                      <a:pt x="49" y="16"/>
                    </a:lnTo>
                    <a:lnTo>
                      <a:pt x="49" y="15"/>
                    </a:lnTo>
                    <a:lnTo>
                      <a:pt x="49" y="14"/>
                    </a:lnTo>
                    <a:lnTo>
                      <a:pt x="48" y="13"/>
                    </a:lnTo>
                    <a:lnTo>
                      <a:pt x="48" y="12"/>
                    </a:lnTo>
                    <a:lnTo>
                      <a:pt x="47" y="12"/>
                    </a:lnTo>
                    <a:lnTo>
                      <a:pt x="47" y="11"/>
                    </a:lnTo>
                    <a:lnTo>
                      <a:pt x="46" y="10"/>
                    </a:lnTo>
                    <a:lnTo>
                      <a:pt x="46" y="9"/>
                    </a:lnTo>
                    <a:lnTo>
                      <a:pt x="45" y="9"/>
                    </a:lnTo>
                    <a:lnTo>
                      <a:pt x="45" y="8"/>
                    </a:lnTo>
                    <a:lnTo>
                      <a:pt x="44" y="8"/>
                    </a:lnTo>
                    <a:lnTo>
                      <a:pt x="44" y="7"/>
                    </a:lnTo>
                    <a:lnTo>
                      <a:pt x="43" y="7"/>
                    </a:lnTo>
                    <a:lnTo>
                      <a:pt x="42" y="6"/>
                    </a:lnTo>
                    <a:lnTo>
                      <a:pt x="41" y="5"/>
                    </a:lnTo>
                    <a:lnTo>
                      <a:pt x="40" y="4"/>
                    </a:lnTo>
                    <a:lnTo>
                      <a:pt x="39" y="4"/>
                    </a:lnTo>
                    <a:lnTo>
                      <a:pt x="38" y="3"/>
                    </a:lnTo>
                    <a:lnTo>
                      <a:pt x="37" y="3"/>
                    </a:lnTo>
                    <a:lnTo>
                      <a:pt x="36" y="2"/>
                    </a:lnTo>
                    <a:lnTo>
                      <a:pt x="35" y="2"/>
                    </a:lnTo>
                    <a:lnTo>
                      <a:pt x="35" y="1"/>
                    </a:lnTo>
                    <a:lnTo>
                      <a:pt x="34" y="1"/>
                    </a:lnTo>
                    <a:lnTo>
                      <a:pt x="33" y="1"/>
                    </a:lnTo>
                    <a:lnTo>
                      <a:pt x="32" y="1"/>
                    </a:lnTo>
                    <a:lnTo>
                      <a:pt x="31" y="1"/>
                    </a:lnTo>
                    <a:lnTo>
                      <a:pt x="30" y="0"/>
                    </a:lnTo>
                    <a:lnTo>
                      <a:pt x="29" y="0"/>
                    </a:lnTo>
                    <a:lnTo>
                      <a:pt x="28" y="0"/>
                    </a:lnTo>
                    <a:lnTo>
                      <a:pt x="27" y="0"/>
                    </a:lnTo>
                    <a:lnTo>
                      <a:pt x="26" y="0"/>
                    </a:lnTo>
                    <a:lnTo>
                      <a:pt x="25" y="0"/>
                    </a:lnTo>
                    <a:lnTo>
                      <a:pt x="24" y="0"/>
                    </a:lnTo>
                    <a:lnTo>
                      <a:pt x="23" y="0"/>
                    </a:lnTo>
                    <a:lnTo>
                      <a:pt x="22" y="0"/>
                    </a:lnTo>
                    <a:lnTo>
                      <a:pt x="21" y="1"/>
                    </a:lnTo>
                    <a:lnTo>
                      <a:pt x="20" y="1"/>
                    </a:lnTo>
                    <a:lnTo>
                      <a:pt x="19" y="1"/>
                    </a:lnTo>
                    <a:lnTo>
                      <a:pt x="18" y="1"/>
                    </a:lnTo>
                    <a:lnTo>
                      <a:pt x="17" y="2"/>
                    </a:lnTo>
                    <a:lnTo>
                      <a:pt x="16" y="2"/>
                    </a:lnTo>
                    <a:lnTo>
                      <a:pt x="15" y="3"/>
                    </a:lnTo>
                    <a:lnTo>
                      <a:pt x="14" y="3"/>
                    </a:lnTo>
                    <a:lnTo>
                      <a:pt x="13" y="4"/>
                    </a:lnTo>
                    <a:lnTo>
                      <a:pt x="12" y="4"/>
                    </a:lnTo>
                    <a:lnTo>
                      <a:pt x="11" y="5"/>
                    </a:lnTo>
                    <a:lnTo>
                      <a:pt x="10" y="6"/>
                    </a:lnTo>
                    <a:lnTo>
                      <a:pt x="9" y="7"/>
                    </a:lnTo>
                    <a:lnTo>
                      <a:pt x="8" y="7"/>
                    </a:lnTo>
                    <a:lnTo>
                      <a:pt x="8" y="8"/>
                    </a:lnTo>
                    <a:lnTo>
                      <a:pt x="7" y="8"/>
                    </a:lnTo>
                    <a:lnTo>
                      <a:pt x="7" y="9"/>
                    </a:lnTo>
                    <a:lnTo>
                      <a:pt x="6" y="10"/>
                    </a:lnTo>
                    <a:lnTo>
                      <a:pt x="6" y="11"/>
                    </a:lnTo>
                    <a:lnTo>
                      <a:pt x="5" y="11"/>
                    </a:lnTo>
                    <a:lnTo>
                      <a:pt x="5" y="12"/>
                    </a:lnTo>
                    <a:lnTo>
                      <a:pt x="4" y="12"/>
                    </a:lnTo>
                    <a:lnTo>
                      <a:pt x="4" y="13"/>
                    </a:lnTo>
                    <a:lnTo>
                      <a:pt x="3" y="14"/>
                    </a:lnTo>
                    <a:lnTo>
                      <a:pt x="3" y="15"/>
                    </a:lnTo>
                    <a:lnTo>
                      <a:pt x="3" y="16"/>
                    </a:lnTo>
                    <a:lnTo>
                      <a:pt x="2" y="16"/>
                    </a:lnTo>
                    <a:lnTo>
                      <a:pt x="2" y="17"/>
                    </a:lnTo>
                    <a:lnTo>
                      <a:pt x="2" y="18"/>
                    </a:lnTo>
                    <a:lnTo>
                      <a:pt x="1" y="19"/>
                    </a:lnTo>
                    <a:lnTo>
                      <a:pt x="1" y="20"/>
                    </a:lnTo>
                    <a:lnTo>
                      <a:pt x="1" y="21"/>
                    </a:lnTo>
                    <a:lnTo>
                      <a:pt x="1" y="22"/>
                    </a:lnTo>
                    <a:lnTo>
                      <a:pt x="1" y="23"/>
                    </a:lnTo>
                    <a:lnTo>
                      <a:pt x="1" y="24"/>
                    </a:lnTo>
                    <a:lnTo>
                      <a:pt x="0" y="24"/>
                    </a:lnTo>
                    <a:lnTo>
                      <a:pt x="0" y="25"/>
                    </a:lnTo>
                    <a:lnTo>
                      <a:pt x="0" y="26"/>
                    </a:lnTo>
                    <a:lnTo>
                      <a:pt x="0" y="27"/>
                    </a:lnTo>
                    <a:lnTo>
                      <a:pt x="0" y="28"/>
                    </a:lnTo>
                    <a:lnTo>
                      <a:pt x="1" y="29"/>
                    </a:lnTo>
                    <a:lnTo>
                      <a:pt x="1" y="30"/>
                    </a:lnTo>
                    <a:lnTo>
                      <a:pt x="1" y="31"/>
                    </a:lnTo>
                    <a:lnTo>
                      <a:pt x="1" y="32"/>
                    </a:lnTo>
                    <a:lnTo>
                      <a:pt x="1" y="33"/>
                    </a:lnTo>
                    <a:lnTo>
                      <a:pt x="1" y="34"/>
                    </a:lnTo>
                    <a:lnTo>
                      <a:pt x="2" y="35"/>
                    </a:lnTo>
                    <a:lnTo>
                      <a:pt x="2" y="36"/>
                    </a:lnTo>
                    <a:lnTo>
                      <a:pt x="3" y="37"/>
                    </a:lnTo>
                    <a:lnTo>
                      <a:pt x="3" y="38"/>
                    </a:lnTo>
                    <a:lnTo>
                      <a:pt x="3" y="39"/>
                    </a:lnTo>
                    <a:lnTo>
                      <a:pt x="4" y="39"/>
                    </a:lnTo>
                    <a:lnTo>
                      <a:pt x="4" y="40"/>
                    </a:lnTo>
                    <a:lnTo>
                      <a:pt x="4" y="41"/>
                    </a:lnTo>
                    <a:lnTo>
                      <a:pt x="5" y="41"/>
                    </a:lnTo>
                    <a:lnTo>
                      <a:pt x="5" y="42"/>
                    </a:lnTo>
                    <a:lnTo>
                      <a:pt x="6" y="42"/>
                    </a:lnTo>
                    <a:lnTo>
                      <a:pt x="6" y="43"/>
                    </a:lnTo>
                    <a:lnTo>
                      <a:pt x="7" y="44"/>
                    </a:lnTo>
                    <a:lnTo>
                      <a:pt x="7" y="45"/>
                    </a:lnTo>
                    <a:lnTo>
                      <a:pt x="8" y="45"/>
                    </a:lnTo>
                    <a:lnTo>
                      <a:pt x="9" y="46"/>
                    </a:lnTo>
                    <a:lnTo>
                      <a:pt x="10" y="47"/>
                    </a:lnTo>
                    <a:lnTo>
                      <a:pt x="11" y="48"/>
                    </a:lnTo>
                    <a:lnTo>
                      <a:pt x="12" y="48"/>
                    </a:lnTo>
                    <a:lnTo>
                      <a:pt x="12" y="49"/>
                    </a:lnTo>
                    <a:lnTo>
                      <a:pt x="13" y="49"/>
                    </a:lnTo>
                    <a:lnTo>
                      <a:pt x="14" y="50"/>
                    </a:lnTo>
                    <a:lnTo>
                      <a:pt x="15" y="50"/>
                    </a:lnTo>
                    <a:lnTo>
                      <a:pt x="16" y="50"/>
                    </a:lnTo>
                    <a:lnTo>
                      <a:pt x="16" y="51"/>
                    </a:lnTo>
                    <a:lnTo>
                      <a:pt x="17" y="51"/>
                    </a:lnTo>
                    <a:lnTo>
                      <a:pt x="18" y="51"/>
                    </a:lnTo>
                    <a:lnTo>
                      <a:pt x="18" y="52"/>
                    </a:lnTo>
                    <a:lnTo>
                      <a:pt x="19" y="52"/>
                    </a:lnTo>
                    <a:lnTo>
                      <a:pt x="20" y="52"/>
                    </a:lnTo>
                    <a:lnTo>
                      <a:pt x="21" y="52"/>
                    </a:lnTo>
                    <a:lnTo>
                      <a:pt x="22" y="52"/>
                    </a:lnTo>
                    <a:lnTo>
                      <a:pt x="23" y="53"/>
                    </a:lnTo>
                    <a:lnTo>
                      <a:pt x="24" y="53"/>
                    </a:lnTo>
                    <a:lnTo>
                      <a:pt x="25" y="53"/>
                    </a:lnTo>
                    <a:lnTo>
                      <a:pt x="26" y="53"/>
                    </a:lnTo>
                    <a:lnTo>
                      <a:pt x="27" y="53"/>
                    </a:lnTo>
                    <a:lnTo>
                      <a:pt x="28" y="53"/>
                    </a:lnTo>
                    <a:lnTo>
                      <a:pt x="29" y="53"/>
                    </a:lnTo>
                    <a:lnTo>
                      <a:pt x="30" y="52"/>
                    </a:lnTo>
                    <a:lnTo>
                      <a:pt x="31" y="52"/>
                    </a:lnTo>
                    <a:lnTo>
                      <a:pt x="32" y="52"/>
                    </a:lnTo>
                    <a:lnTo>
                      <a:pt x="33" y="52"/>
                    </a:lnTo>
                    <a:lnTo>
                      <a:pt x="34" y="52"/>
                    </a:lnTo>
                    <a:lnTo>
                      <a:pt x="35" y="51"/>
                    </a:lnTo>
                    <a:lnTo>
                      <a:pt x="36" y="51"/>
                    </a:lnTo>
                    <a:lnTo>
                      <a:pt x="36" y="50"/>
                    </a:lnTo>
                    <a:lnTo>
                      <a:pt x="37" y="50"/>
                    </a:lnTo>
                    <a:lnTo>
                      <a:pt x="38" y="50"/>
                    </a:lnTo>
                    <a:lnTo>
                      <a:pt x="39" y="49"/>
                    </a:lnTo>
                    <a:lnTo>
                      <a:pt x="40" y="49"/>
                    </a:lnTo>
                    <a:lnTo>
                      <a:pt x="40" y="48"/>
                    </a:lnTo>
                    <a:lnTo>
                      <a:pt x="41" y="48"/>
                    </a:lnTo>
                    <a:lnTo>
                      <a:pt x="42" y="47"/>
                    </a:lnTo>
                    <a:lnTo>
                      <a:pt x="43" y="46"/>
                    </a:lnTo>
                    <a:lnTo>
                      <a:pt x="44" y="45"/>
                    </a:lnTo>
                    <a:lnTo>
                      <a:pt x="45" y="45"/>
                    </a:lnTo>
                    <a:lnTo>
                      <a:pt x="45" y="44"/>
                    </a:lnTo>
                    <a:lnTo>
                      <a:pt x="46" y="44"/>
                    </a:lnTo>
                    <a:lnTo>
                      <a:pt x="46" y="43"/>
                    </a:lnTo>
                    <a:lnTo>
                      <a:pt x="46" y="42"/>
                    </a:lnTo>
                    <a:lnTo>
                      <a:pt x="47" y="42"/>
                    </a:lnTo>
                    <a:lnTo>
                      <a:pt x="47" y="41"/>
                    </a:lnTo>
                    <a:lnTo>
                      <a:pt x="48" y="41"/>
                    </a:lnTo>
                    <a:lnTo>
                      <a:pt x="48" y="40"/>
                    </a:lnTo>
                    <a:lnTo>
                      <a:pt x="48" y="39"/>
                    </a:lnTo>
                    <a:lnTo>
                      <a:pt x="49" y="39"/>
                    </a:lnTo>
                    <a:lnTo>
                      <a:pt x="49" y="38"/>
                    </a:lnTo>
                    <a:lnTo>
                      <a:pt x="49" y="37"/>
                    </a:lnTo>
                    <a:lnTo>
                      <a:pt x="50" y="36"/>
                    </a:lnTo>
                    <a:lnTo>
                      <a:pt x="50" y="35"/>
                    </a:lnTo>
                    <a:lnTo>
                      <a:pt x="51" y="34"/>
                    </a:lnTo>
                    <a:lnTo>
                      <a:pt x="51" y="33"/>
                    </a:lnTo>
                    <a:lnTo>
                      <a:pt x="51" y="32"/>
                    </a:lnTo>
                    <a:lnTo>
                      <a:pt x="51" y="31"/>
                    </a:lnTo>
                    <a:lnTo>
                      <a:pt x="51" y="30"/>
                    </a:lnTo>
                    <a:lnTo>
                      <a:pt x="51" y="29"/>
                    </a:lnTo>
                    <a:lnTo>
                      <a:pt x="52" y="28"/>
                    </a:lnTo>
                    <a:lnTo>
                      <a:pt x="52" y="27"/>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91" name="Line 3279"/>
              <p:cNvSpPr>
                <a:spLocks noChangeShapeType="1"/>
              </p:cNvSpPr>
              <p:nvPr/>
            </p:nvSpPr>
            <p:spPr bwMode="auto">
              <a:xfrm>
                <a:off x="3101" y="2054"/>
                <a:ext cx="116" cy="1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90" name="Freeform 3278"/>
              <p:cNvSpPr>
                <a:spLocks/>
              </p:cNvSpPr>
              <p:nvPr/>
            </p:nvSpPr>
            <p:spPr bwMode="auto">
              <a:xfrm>
                <a:off x="3002" y="2187"/>
                <a:ext cx="19" cy="26"/>
              </a:xfrm>
              <a:custGeom>
                <a:avLst/>
                <a:gdLst/>
                <a:ahLst/>
                <a:cxnLst>
                  <a:cxn ang="0">
                    <a:pos x="12" y="0"/>
                  </a:cxn>
                  <a:cxn ang="0">
                    <a:pos x="0" y="26"/>
                  </a:cxn>
                  <a:cxn ang="0">
                    <a:pos x="19" y="26"/>
                  </a:cxn>
                </a:cxnLst>
                <a:rect l="0" t="0" r="r" b="b"/>
                <a:pathLst>
                  <a:path w="19" h="26">
                    <a:moveTo>
                      <a:pt x="12" y="0"/>
                    </a:moveTo>
                    <a:lnTo>
                      <a:pt x="0" y="26"/>
                    </a:lnTo>
                    <a:lnTo>
                      <a:pt x="19"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89" name="Line 3277"/>
              <p:cNvSpPr>
                <a:spLocks noChangeShapeType="1"/>
              </p:cNvSpPr>
              <p:nvPr/>
            </p:nvSpPr>
            <p:spPr bwMode="auto">
              <a:xfrm>
                <a:off x="3014" y="2187"/>
                <a:ext cx="1" cy="3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88" name="Freeform 3276"/>
              <p:cNvSpPr>
                <a:spLocks/>
              </p:cNvSpPr>
              <p:nvPr/>
            </p:nvSpPr>
            <p:spPr bwMode="auto">
              <a:xfrm>
                <a:off x="2989" y="2182"/>
                <a:ext cx="51" cy="53"/>
              </a:xfrm>
              <a:custGeom>
                <a:avLst/>
                <a:gdLst/>
                <a:ahLst/>
                <a:cxnLst>
                  <a:cxn ang="0">
                    <a:pos x="51" y="25"/>
                  </a:cxn>
                  <a:cxn ang="0">
                    <a:pos x="51" y="22"/>
                  </a:cxn>
                  <a:cxn ang="0">
                    <a:pos x="50" y="19"/>
                  </a:cxn>
                  <a:cxn ang="0">
                    <a:pos x="49" y="16"/>
                  </a:cxn>
                  <a:cxn ang="0">
                    <a:pos x="48" y="13"/>
                  </a:cxn>
                  <a:cxn ang="0">
                    <a:pos x="46" y="11"/>
                  </a:cxn>
                  <a:cxn ang="0">
                    <a:pos x="45" y="9"/>
                  </a:cxn>
                  <a:cxn ang="0">
                    <a:pos x="42" y="7"/>
                  </a:cxn>
                  <a:cxn ang="0">
                    <a:pos x="40" y="5"/>
                  </a:cxn>
                  <a:cxn ang="0">
                    <a:pos x="38" y="4"/>
                  </a:cxn>
                  <a:cxn ang="0">
                    <a:pos x="35" y="2"/>
                  </a:cxn>
                  <a:cxn ang="0">
                    <a:pos x="33" y="1"/>
                  </a:cxn>
                  <a:cxn ang="0">
                    <a:pos x="30" y="1"/>
                  </a:cxn>
                  <a:cxn ang="0">
                    <a:pos x="27" y="0"/>
                  </a:cxn>
                  <a:cxn ang="0">
                    <a:pos x="24" y="0"/>
                  </a:cxn>
                  <a:cxn ang="0">
                    <a:pos x="21" y="1"/>
                  </a:cxn>
                  <a:cxn ang="0">
                    <a:pos x="19" y="1"/>
                  </a:cxn>
                  <a:cxn ang="0">
                    <a:pos x="16" y="2"/>
                  </a:cxn>
                  <a:cxn ang="0">
                    <a:pos x="13" y="4"/>
                  </a:cxn>
                  <a:cxn ang="0">
                    <a:pos x="11" y="5"/>
                  </a:cxn>
                  <a:cxn ang="0">
                    <a:pos x="9" y="7"/>
                  </a:cxn>
                  <a:cxn ang="0">
                    <a:pos x="7" y="9"/>
                  </a:cxn>
                  <a:cxn ang="0">
                    <a:pos x="5" y="11"/>
                  </a:cxn>
                  <a:cxn ang="0">
                    <a:pos x="4" y="13"/>
                  </a:cxn>
                  <a:cxn ang="0">
                    <a:pos x="2" y="16"/>
                  </a:cxn>
                  <a:cxn ang="0">
                    <a:pos x="1" y="19"/>
                  </a:cxn>
                  <a:cxn ang="0">
                    <a:pos x="0" y="22"/>
                  </a:cxn>
                  <a:cxn ang="0">
                    <a:pos x="0" y="25"/>
                  </a:cxn>
                  <a:cxn ang="0">
                    <a:pos x="0" y="28"/>
                  </a:cxn>
                  <a:cxn ang="0">
                    <a:pos x="0" y="30"/>
                  </a:cxn>
                  <a:cxn ang="0">
                    <a:pos x="1" y="33"/>
                  </a:cxn>
                  <a:cxn ang="0">
                    <a:pos x="2" y="36"/>
                  </a:cxn>
                  <a:cxn ang="0">
                    <a:pos x="3" y="39"/>
                  </a:cxn>
                  <a:cxn ang="0">
                    <a:pos x="4" y="41"/>
                  </a:cxn>
                  <a:cxn ang="0">
                    <a:pos x="6" y="44"/>
                  </a:cxn>
                  <a:cxn ang="0">
                    <a:pos x="8" y="46"/>
                  </a:cxn>
                  <a:cxn ang="0">
                    <a:pos x="10" y="48"/>
                  </a:cxn>
                  <a:cxn ang="0">
                    <a:pos x="12" y="49"/>
                  </a:cxn>
                  <a:cxn ang="0">
                    <a:pos x="15" y="50"/>
                  </a:cxn>
                  <a:cxn ang="0">
                    <a:pos x="17" y="52"/>
                  </a:cxn>
                  <a:cxn ang="0">
                    <a:pos x="20" y="52"/>
                  </a:cxn>
                  <a:cxn ang="0">
                    <a:pos x="23" y="53"/>
                  </a:cxn>
                  <a:cxn ang="0">
                    <a:pos x="26" y="53"/>
                  </a:cxn>
                  <a:cxn ang="0">
                    <a:pos x="28" y="53"/>
                  </a:cxn>
                  <a:cxn ang="0">
                    <a:pos x="31" y="52"/>
                  </a:cxn>
                  <a:cxn ang="0">
                    <a:pos x="34" y="52"/>
                  </a:cxn>
                  <a:cxn ang="0">
                    <a:pos x="37" y="50"/>
                  </a:cxn>
                  <a:cxn ang="0">
                    <a:pos x="39" y="49"/>
                  </a:cxn>
                  <a:cxn ang="0">
                    <a:pos x="41" y="48"/>
                  </a:cxn>
                  <a:cxn ang="0">
                    <a:pos x="43" y="46"/>
                  </a:cxn>
                  <a:cxn ang="0">
                    <a:pos x="46" y="44"/>
                  </a:cxn>
                  <a:cxn ang="0">
                    <a:pos x="47" y="41"/>
                  </a:cxn>
                  <a:cxn ang="0">
                    <a:pos x="49" y="39"/>
                  </a:cxn>
                  <a:cxn ang="0">
                    <a:pos x="50" y="36"/>
                  </a:cxn>
                  <a:cxn ang="0">
                    <a:pos x="50" y="33"/>
                  </a:cxn>
                  <a:cxn ang="0">
                    <a:pos x="51" y="30"/>
                  </a:cxn>
                  <a:cxn ang="0">
                    <a:pos x="51" y="28"/>
                  </a:cxn>
                </a:cxnLst>
                <a:rect l="0" t="0" r="r" b="b"/>
                <a:pathLst>
                  <a:path w="51" h="53">
                    <a:moveTo>
                      <a:pt x="51" y="27"/>
                    </a:moveTo>
                    <a:lnTo>
                      <a:pt x="51" y="26"/>
                    </a:lnTo>
                    <a:lnTo>
                      <a:pt x="51" y="25"/>
                    </a:lnTo>
                    <a:lnTo>
                      <a:pt x="51" y="24"/>
                    </a:lnTo>
                    <a:lnTo>
                      <a:pt x="51" y="23"/>
                    </a:lnTo>
                    <a:lnTo>
                      <a:pt x="51" y="22"/>
                    </a:lnTo>
                    <a:lnTo>
                      <a:pt x="51" y="21"/>
                    </a:lnTo>
                    <a:lnTo>
                      <a:pt x="50" y="20"/>
                    </a:lnTo>
                    <a:lnTo>
                      <a:pt x="50" y="19"/>
                    </a:lnTo>
                    <a:lnTo>
                      <a:pt x="50" y="18"/>
                    </a:lnTo>
                    <a:lnTo>
                      <a:pt x="50" y="17"/>
                    </a:lnTo>
                    <a:lnTo>
                      <a:pt x="49" y="17"/>
                    </a:lnTo>
                    <a:lnTo>
                      <a:pt x="49" y="16"/>
                    </a:lnTo>
                    <a:lnTo>
                      <a:pt x="49" y="15"/>
                    </a:lnTo>
                    <a:lnTo>
                      <a:pt x="48" y="14"/>
                    </a:lnTo>
                    <a:lnTo>
                      <a:pt x="48" y="13"/>
                    </a:lnTo>
                    <a:lnTo>
                      <a:pt x="47" y="12"/>
                    </a:lnTo>
                    <a:lnTo>
                      <a:pt x="46" y="11"/>
                    </a:lnTo>
                    <a:lnTo>
                      <a:pt x="46" y="10"/>
                    </a:lnTo>
                    <a:lnTo>
                      <a:pt x="45" y="9"/>
                    </a:lnTo>
                    <a:lnTo>
                      <a:pt x="44" y="8"/>
                    </a:lnTo>
                    <a:lnTo>
                      <a:pt x="43" y="8"/>
                    </a:lnTo>
                    <a:lnTo>
                      <a:pt x="43" y="7"/>
                    </a:lnTo>
                    <a:lnTo>
                      <a:pt x="42" y="7"/>
                    </a:lnTo>
                    <a:lnTo>
                      <a:pt x="41" y="6"/>
                    </a:lnTo>
                    <a:lnTo>
                      <a:pt x="41" y="5"/>
                    </a:lnTo>
                    <a:lnTo>
                      <a:pt x="40" y="5"/>
                    </a:lnTo>
                    <a:lnTo>
                      <a:pt x="39" y="4"/>
                    </a:lnTo>
                    <a:lnTo>
                      <a:pt x="38" y="4"/>
                    </a:lnTo>
                    <a:lnTo>
                      <a:pt x="37" y="3"/>
                    </a:lnTo>
                    <a:lnTo>
                      <a:pt x="36" y="3"/>
                    </a:lnTo>
                    <a:lnTo>
                      <a:pt x="35" y="2"/>
                    </a:lnTo>
                    <a:lnTo>
                      <a:pt x="34" y="2"/>
                    </a:lnTo>
                    <a:lnTo>
                      <a:pt x="33" y="2"/>
                    </a:lnTo>
                    <a:lnTo>
                      <a:pt x="33" y="1"/>
                    </a:lnTo>
                    <a:lnTo>
                      <a:pt x="32" y="1"/>
                    </a:lnTo>
                    <a:lnTo>
                      <a:pt x="31" y="1"/>
                    </a:lnTo>
                    <a:lnTo>
                      <a:pt x="30" y="1"/>
                    </a:lnTo>
                    <a:lnTo>
                      <a:pt x="29" y="1"/>
                    </a:lnTo>
                    <a:lnTo>
                      <a:pt x="28" y="1"/>
                    </a:lnTo>
                    <a:lnTo>
                      <a:pt x="28" y="0"/>
                    </a:lnTo>
                    <a:lnTo>
                      <a:pt x="27" y="0"/>
                    </a:lnTo>
                    <a:lnTo>
                      <a:pt x="26" y="0"/>
                    </a:lnTo>
                    <a:lnTo>
                      <a:pt x="25" y="0"/>
                    </a:lnTo>
                    <a:lnTo>
                      <a:pt x="24" y="0"/>
                    </a:lnTo>
                    <a:lnTo>
                      <a:pt x="23" y="1"/>
                    </a:lnTo>
                    <a:lnTo>
                      <a:pt x="22" y="1"/>
                    </a:lnTo>
                    <a:lnTo>
                      <a:pt x="21" y="1"/>
                    </a:lnTo>
                    <a:lnTo>
                      <a:pt x="20" y="1"/>
                    </a:lnTo>
                    <a:lnTo>
                      <a:pt x="19" y="1"/>
                    </a:lnTo>
                    <a:lnTo>
                      <a:pt x="18" y="2"/>
                    </a:lnTo>
                    <a:lnTo>
                      <a:pt x="17" y="2"/>
                    </a:lnTo>
                    <a:lnTo>
                      <a:pt x="16" y="2"/>
                    </a:lnTo>
                    <a:lnTo>
                      <a:pt x="15" y="3"/>
                    </a:lnTo>
                    <a:lnTo>
                      <a:pt x="14" y="3"/>
                    </a:lnTo>
                    <a:lnTo>
                      <a:pt x="13" y="4"/>
                    </a:lnTo>
                    <a:lnTo>
                      <a:pt x="12" y="4"/>
                    </a:lnTo>
                    <a:lnTo>
                      <a:pt x="12" y="5"/>
                    </a:lnTo>
                    <a:lnTo>
                      <a:pt x="11" y="5"/>
                    </a:lnTo>
                    <a:lnTo>
                      <a:pt x="10" y="6"/>
                    </a:lnTo>
                    <a:lnTo>
                      <a:pt x="9" y="7"/>
                    </a:lnTo>
                    <a:lnTo>
                      <a:pt x="8" y="7"/>
                    </a:lnTo>
                    <a:lnTo>
                      <a:pt x="8" y="8"/>
                    </a:lnTo>
                    <a:lnTo>
                      <a:pt x="7" y="8"/>
                    </a:lnTo>
                    <a:lnTo>
                      <a:pt x="7" y="9"/>
                    </a:lnTo>
                    <a:lnTo>
                      <a:pt x="6" y="9"/>
                    </a:lnTo>
                    <a:lnTo>
                      <a:pt x="6" y="10"/>
                    </a:lnTo>
                    <a:lnTo>
                      <a:pt x="5" y="11"/>
                    </a:lnTo>
                    <a:lnTo>
                      <a:pt x="5" y="12"/>
                    </a:lnTo>
                    <a:lnTo>
                      <a:pt x="4" y="12"/>
                    </a:lnTo>
                    <a:lnTo>
                      <a:pt x="4" y="13"/>
                    </a:lnTo>
                    <a:lnTo>
                      <a:pt x="3" y="14"/>
                    </a:lnTo>
                    <a:lnTo>
                      <a:pt x="3" y="15"/>
                    </a:lnTo>
                    <a:lnTo>
                      <a:pt x="2" y="16"/>
                    </a:lnTo>
                    <a:lnTo>
                      <a:pt x="2" y="17"/>
                    </a:lnTo>
                    <a:lnTo>
                      <a:pt x="1" y="18"/>
                    </a:lnTo>
                    <a:lnTo>
                      <a:pt x="1" y="19"/>
                    </a:lnTo>
                    <a:lnTo>
                      <a:pt x="1" y="20"/>
                    </a:lnTo>
                    <a:lnTo>
                      <a:pt x="1" y="21"/>
                    </a:lnTo>
                    <a:lnTo>
                      <a:pt x="0" y="22"/>
                    </a:lnTo>
                    <a:lnTo>
                      <a:pt x="0" y="23"/>
                    </a:lnTo>
                    <a:lnTo>
                      <a:pt x="0" y="24"/>
                    </a:lnTo>
                    <a:lnTo>
                      <a:pt x="0" y="25"/>
                    </a:lnTo>
                    <a:lnTo>
                      <a:pt x="0" y="26"/>
                    </a:lnTo>
                    <a:lnTo>
                      <a:pt x="0" y="27"/>
                    </a:lnTo>
                    <a:lnTo>
                      <a:pt x="0" y="28"/>
                    </a:lnTo>
                    <a:lnTo>
                      <a:pt x="0" y="29"/>
                    </a:lnTo>
                    <a:lnTo>
                      <a:pt x="0" y="30"/>
                    </a:lnTo>
                    <a:lnTo>
                      <a:pt x="0" y="31"/>
                    </a:lnTo>
                    <a:lnTo>
                      <a:pt x="0" y="32"/>
                    </a:lnTo>
                    <a:lnTo>
                      <a:pt x="1" y="33"/>
                    </a:lnTo>
                    <a:lnTo>
                      <a:pt x="1" y="34"/>
                    </a:lnTo>
                    <a:lnTo>
                      <a:pt x="1" y="35"/>
                    </a:lnTo>
                    <a:lnTo>
                      <a:pt x="2" y="36"/>
                    </a:lnTo>
                    <a:lnTo>
                      <a:pt x="2" y="37"/>
                    </a:lnTo>
                    <a:lnTo>
                      <a:pt x="2" y="38"/>
                    </a:lnTo>
                    <a:lnTo>
                      <a:pt x="3" y="39"/>
                    </a:lnTo>
                    <a:lnTo>
                      <a:pt x="4" y="40"/>
                    </a:lnTo>
                    <a:lnTo>
                      <a:pt x="4" y="41"/>
                    </a:lnTo>
                    <a:lnTo>
                      <a:pt x="5" y="42"/>
                    </a:lnTo>
                    <a:lnTo>
                      <a:pt x="5" y="43"/>
                    </a:lnTo>
                    <a:lnTo>
                      <a:pt x="6" y="44"/>
                    </a:lnTo>
                    <a:lnTo>
                      <a:pt x="7" y="45"/>
                    </a:lnTo>
                    <a:lnTo>
                      <a:pt x="8" y="46"/>
                    </a:lnTo>
                    <a:lnTo>
                      <a:pt x="9" y="47"/>
                    </a:lnTo>
                    <a:lnTo>
                      <a:pt x="10" y="48"/>
                    </a:lnTo>
                    <a:lnTo>
                      <a:pt x="11" y="48"/>
                    </a:lnTo>
                    <a:lnTo>
                      <a:pt x="12" y="49"/>
                    </a:lnTo>
                    <a:lnTo>
                      <a:pt x="13" y="50"/>
                    </a:lnTo>
                    <a:lnTo>
                      <a:pt x="14" y="50"/>
                    </a:lnTo>
                    <a:lnTo>
                      <a:pt x="15" y="50"/>
                    </a:lnTo>
                    <a:lnTo>
                      <a:pt x="15" y="51"/>
                    </a:lnTo>
                    <a:lnTo>
                      <a:pt x="16" y="51"/>
                    </a:lnTo>
                    <a:lnTo>
                      <a:pt x="17" y="52"/>
                    </a:lnTo>
                    <a:lnTo>
                      <a:pt x="18" y="52"/>
                    </a:lnTo>
                    <a:lnTo>
                      <a:pt x="19" y="52"/>
                    </a:lnTo>
                    <a:lnTo>
                      <a:pt x="20" y="52"/>
                    </a:lnTo>
                    <a:lnTo>
                      <a:pt x="21" y="53"/>
                    </a:lnTo>
                    <a:lnTo>
                      <a:pt x="22" y="53"/>
                    </a:lnTo>
                    <a:lnTo>
                      <a:pt x="23" y="53"/>
                    </a:lnTo>
                    <a:lnTo>
                      <a:pt x="24" y="53"/>
                    </a:lnTo>
                    <a:lnTo>
                      <a:pt x="25" y="53"/>
                    </a:lnTo>
                    <a:lnTo>
                      <a:pt x="26" y="53"/>
                    </a:lnTo>
                    <a:lnTo>
                      <a:pt x="27" y="53"/>
                    </a:lnTo>
                    <a:lnTo>
                      <a:pt x="28" y="53"/>
                    </a:lnTo>
                    <a:lnTo>
                      <a:pt x="29" y="53"/>
                    </a:lnTo>
                    <a:lnTo>
                      <a:pt x="30" y="53"/>
                    </a:lnTo>
                    <a:lnTo>
                      <a:pt x="31" y="53"/>
                    </a:lnTo>
                    <a:lnTo>
                      <a:pt x="31" y="52"/>
                    </a:lnTo>
                    <a:lnTo>
                      <a:pt x="32" y="52"/>
                    </a:lnTo>
                    <a:lnTo>
                      <a:pt x="33" y="52"/>
                    </a:lnTo>
                    <a:lnTo>
                      <a:pt x="34" y="52"/>
                    </a:lnTo>
                    <a:lnTo>
                      <a:pt x="35" y="52"/>
                    </a:lnTo>
                    <a:lnTo>
                      <a:pt x="35" y="51"/>
                    </a:lnTo>
                    <a:lnTo>
                      <a:pt x="36" y="51"/>
                    </a:lnTo>
                    <a:lnTo>
                      <a:pt x="37" y="50"/>
                    </a:lnTo>
                    <a:lnTo>
                      <a:pt x="38" y="50"/>
                    </a:lnTo>
                    <a:lnTo>
                      <a:pt x="39" y="50"/>
                    </a:lnTo>
                    <a:lnTo>
                      <a:pt x="39" y="49"/>
                    </a:lnTo>
                    <a:lnTo>
                      <a:pt x="40" y="49"/>
                    </a:lnTo>
                    <a:lnTo>
                      <a:pt x="40" y="48"/>
                    </a:lnTo>
                    <a:lnTo>
                      <a:pt x="41" y="48"/>
                    </a:lnTo>
                    <a:lnTo>
                      <a:pt x="42" y="47"/>
                    </a:lnTo>
                    <a:lnTo>
                      <a:pt x="43" y="46"/>
                    </a:lnTo>
                    <a:lnTo>
                      <a:pt x="44" y="45"/>
                    </a:lnTo>
                    <a:lnTo>
                      <a:pt x="45" y="45"/>
                    </a:lnTo>
                    <a:lnTo>
                      <a:pt x="45" y="44"/>
                    </a:lnTo>
                    <a:lnTo>
                      <a:pt x="46" y="44"/>
                    </a:lnTo>
                    <a:lnTo>
                      <a:pt x="46" y="43"/>
                    </a:lnTo>
                    <a:lnTo>
                      <a:pt x="46" y="42"/>
                    </a:lnTo>
                    <a:lnTo>
                      <a:pt x="47" y="42"/>
                    </a:lnTo>
                    <a:lnTo>
                      <a:pt x="47" y="41"/>
                    </a:lnTo>
                    <a:lnTo>
                      <a:pt x="48" y="41"/>
                    </a:lnTo>
                    <a:lnTo>
                      <a:pt x="48" y="40"/>
                    </a:lnTo>
                    <a:lnTo>
                      <a:pt x="48" y="39"/>
                    </a:lnTo>
                    <a:lnTo>
                      <a:pt x="49" y="39"/>
                    </a:lnTo>
                    <a:lnTo>
                      <a:pt x="49" y="38"/>
                    </a:lnTo>
                    <a:lnTo>
                      <a:pt x="49" y="37"/>
                    </a:lnTo>
                    <a:lnTo>
                      <a:pt x="50" y="36"/>
                    </a:lnTo>
                    <a:lnTo>
                      <a:pt x="50" y="35"/>
                    </a:lnTo>
                    <a:lnTo>
                      <a:pt x="50" y="34"/>
                    </a:lnTo>
                    <a:lnTo>
                      <a:pt x="50" y="33"/>
                    </a:lnTo>
                    <a:lnTo>
                      <a:pt x="51" y="33"/>
                    </a:lnTo>
                    <a:lnTo>
                      <a:pt x="51" y="32"/>
                    </a:lnTo>
                    <a:lnTo>
                      <a:pt x="51" y="31"/>
                    </a:lnTo>
                    <a:lnTo>
                      <a:pt x="51" y="30"/>
                    </a:lnTo>
                    <a:lnTo>
                      <a:pt x="51" y="29"/>
                    </a:lnTo>
                    <a:lnTo>
                      <a:pt x="51" y="28"/>
                    </a:lnTo>
                    <a:lnTo>
                      <a:pt x="51" y="27"/>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87" name="Freeform 3275"/>
              <p:cNvSpPr>
                <a:spLocks/>
              </p:cNvSpPr>
              <p:nvPr/>
            </p:nvSpPr>
            <p:spPr bwMode="auto">
              <a:xfrm>
                <a:off x="2814" y="2053"/>
                <a:ext cx="17" cy="39"/>
              </a:xfrm>
              <a:custGeom>
                <a:avLst/>
                <a:gdLst/>
                <a:ahLst/>
                <a:cxnLst>
                  <a:cxn ang="0">
                    <a:pos x="15" y="0"/>
                  </a:cxn>
                  <a:cxn ang="0">
                    <a:pos x="2" y="0"/>
                  </a:cxn>
                  <a:cxn ang="0">
                    <a:pos x="1" y="17"/>
                  </a:cxn>
                  <a:cxn ang="0">
                    <a:pos x="2" y="15"/>
                  </a:cxn>
                  <a:cxn ang="0">
                    <a:pos x="6" y="13"/>
                  </a:cxn>
                  <a:cxn ang="0">
                    <a:pos x="10" y="13"/>
                  </a:cxn>
                  <a:cxn ang="0">
                    <a:pos x="14" y="15"/>
                  </a:cxn>
                  <a:cxn ang="0">
                    <a:pos x="16" y="19"/>
                  </a:cxn>
                  <a:cxn ang="0">
                    <a:pos x="17" y="24"/>
                  </a:cxn>
                  <a:cxn ang="0">
                    <a:pos x="17" y="28"/>
                  </a:cxn>
                  <a:cxn ang="0">
                    <a:pos x="16" y="33"/>
                  </a:cxn>
                  <a:cxn ang="0">
                    <a:pos x="14" y="37"/>
                  </a:cxn>
                  <a:cxn ang="0">
                    <a:pos x="10" y="39"/>
                  </a:cxn>
                  <a:cxn ang="0">
                    <a:pos x="6" y="39"/>
                  </a:cxn>
                  <a:cxn ang="0">
                    <a:pos x="2" y="37"/>
                  </a:cxn>
                  <a:cxn ang="0">
                    <a:pos x="1" y="35"/>
                  </a:cxn>
                  <a:cxn ang="0">
                    <a:pos x="0" y="31"/>
                  </a:cxn>
                </a:cxnLst>
                <a:rect l="0" t="0" r="r" b="b"/>
                <a:pathLst>
                  <a:path w="17" h="39">
                    <a:moveTo>
                      <a:pt x="15" y="0"/>
                    </a:moveTo>
                    <a:lnTo>
                      <a:pt x="2" y="0"/>
                    </a:lnTo>
                    <a:lnTo>
                      <a:pt x="1" y="17"/>
                    </a:lnTo>
                    <a:lnTo>
                      <a:pt x="2" y="15"/>
                    </a:lnTo>
                    <a:lnTo>
                      <a:pt x="6" y="13"/>
                    </a:lnTo>
                    <a:lnTo>
                      <a:pt x="10" y="13"/>
                    </a:lnTo>
                    <a:lnTo>
                      <a:pt x="14" y="15"/>
                    </a:lnTo>
                    <a:lnTo>
                      <a:pt x="16" y="19"/>
                    </a:lnTo>
                    <a:lnTo>
                      <a:pt x="17" y="24"/>
                    </a:lnTo>
                    <a:lnTo>
                      <a:pt x="17" y="28"/>
                    </a:lnTo>
                    <a:lnTo>
                      <a:pt x="16" y="33"/>
                    </a:lnTo>
                    <a:lnTo>
                      <a:pt x="14" y="37"/>
                    </a:lnTo>
                    <a:lnTo>
                      <a:pt x="10" y="39"/>
                    </a:lnTo>
                    <a:lnTo>
                      <a:pt x="6" y="39"/>
                    </a:lnTo>
                    <a:lnTo>
                      <a:pt x="2" y="37"/>
                    </a:lnTo>
                    <a:lnTo>
                      <a:pt x="1" y="35"/>
                    </a:lnTo>
                    <a:lnTo>
                      <a:pt x="0" y="31"/>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86" name="Freeform 3274"/>
              <p:cNvSpPr>
                <a:spLocks/>
              </p:cNvSpPr>
              <p:nvPr/>
            </p:nvSpPr>
            <p:spPr bwMode="auto">
              <a:xfrm>
                <a:off x="2801" y="2048"/>
                <a:ext cx="51" cy="53"/>
              </a:xfrm>
              <a:custGeom>
                <a:avLst/>
                <a:gdLst/>
                <a:ahLst/>
                <a:cxnLst>
                  <a:cxn ang="0">
                    <a:pos x="51" y="25"/>
                  </a:cxn>
                  <a:cxn ang="0">
                    <a:pos x="51" y="22"/>
                  </a:cxn>
                  <a:cxn ang="0">
                    <a:pos x="50" y="19"/>
                  </a:cxn>
                  <a:cxn ang="0">
                    <a:pos x="49" y="17"/>
                  </a:cxn>
                  <a:cxn ang="0">
                    <a:pos x="48" y="14"/>
                  </a:cxn>
                  <a:cxn ang="0">
                    <a:pos x="47" y="12"/>
                  </a:cxn>
                  <a:cxn ang="0">
                    <a:pos x="45" y="10"/>
                  </a:cxn>
                  <a:cxn ang="0">
                    <a:pos x="43" y="7"/>
                  </a:cxn>
                  <a:cxn ang="0">
                    <a:pos x="41" y="6"/>
                  </a:cxn>
                  <a:cxn ang="0">
                    <a:pos x="39" y="4"/>
                  </a:cxn>
                  <a:cxn ang="0">
                    <a:pos x="37" y="3"/>
                  </a:cxn>
                  <a:cxn ang="0">
                    <a:pos x="34" y="2"/>
                  </a:cxn>
                  <a:cxn ang="0">
                    <a:pos x="32" y="1"/>
                  </a:cxn>
                  <a:cxn ang="0">
                    <a:pos x="29" y="1"/>
                  </a:cxn>
                  <a:cxn ang="0">
                    <a:pos x="27" y="0"/>
                  </a:cxn>
                  <a:cxn ang="0">
                    <a:pos x="24" y="0"/>
                  </a:cxn>
                  <a:cxn ang="0">
                    <a:pos x="21" y="1"/>
                  </a:cxn>
                  <a:cxn ang="0">
                    <a:pos x="19" y="1"/>
                  </a:cxn>
                  <a:cxn ang="0">
                    <a:pos x="16" y="2"/>
                  </a:cxn>
                  <a:cxn ang="0">
                    <a:pos x="14" y="3"/>
                  </a:cxn>
                  <a:cxn ang="0">
                    <a:pos x="11" y="5"/>
                  </a:cxn>
                  <a:cxn ang="0">
                    <a:pos x="9" y="6"/>
                  </a:cxn>
                  <a:cxn ang="0">
                    <a:pos x="7" y="8"/>
                  </a:cxn>
                  <a:cxn ang="0">
                    <a:pos x="6" y="10"/>
                  </a:cxn>
                  <a:cxn ang="0">
                    <a:pos x="4" y="12"/>
                  </a:cxn>
                  <a:cxn ang="0">
                    <a:pos x="3" y="15"/>
                  </a:cxn>
                  <a:cxn ang="0">
                    <a:pos x="2" y="17"/>
                  </a:cxn>
                  <a:cxn ang="0">
                    <a:pos x="1" y="20"/>
                  </a:cxn>
                  <a:cxn ang="0">
                    <a:pos x="0" y="22"/>
                  </a:cxn>
                  <a:cxn ang="0">
                    <a:pos x="0" y="25"/>
                  </a:cxn>
                  <a:cxn ang="0">
                    <a:pos x="0" y="28"/>
                  </a:cxn>
                  <a:cxn ang="0">
                    <a:pos x="0" y="30"/>
                  </a:cxn>
                  <a:cxn ang="0">
                    <a:pos x="1" y="33"/>
                  </a:cxn>
                  <a:cxn ang="0">
                    <a:pos x="1" y="36"/>
                  </a:cxn>
                  <a:cxn ang="0">
                    <a:pos x="2" y="38"/>
                  </a:cxn>
                  <a:cxn ang="0">
                    <a:pos x="4" y="40"/>
                  </a:cxn>
                  <a:cxn ang="0">
                    <a:pos x="5" y="43"/>
                  </a:cxn>
                  <a:cxn ang="0">
                    <a:pos x="7" y="45"/>
                  </a:cxn>
                  <a:cxn ang="0">
                    <a:pos x="9" y="47"/>
                  </a:cxn>
                  <a:cxn ang="0">
                    <a:pos x="11" y="48"/>
                  </a:cxn>
                  <a:cxn ang="0">
                    <a:pos x="13" y="50"/>
                  </a:cxn>
                  <a:cxn ang="0">
                    <a:pos x="16" y="51"/>
                  </a:cxn>
                  <a:cxn ang="0">
                    <a:pos x="18" y="52"/>
                  </a:cxn>
                  <a:cxn ang="0">
                    <a:pos x="21" y="52"/>
                  </a:cxn>
                  <a:cxn ang="0">
                    <a:pos x="23" y="53"/>
                  </a:cxn>
                  <a:cxn ang="0">
                    <a:pos x="26" y="53"/>
                  </a:cxn>
                  <a:cxn ang="0">
                    <a:pos x="29" y="53"/>
                  </a:cxn>
                  <a:cxn ang="0">
                    <a:pos x="31" y="52"/>
                  </a:cxn>
                  <a:cxn ang="0">
                    <a:pos x="34" y="51"/>
                  </a:cxn>
                  <a:cxn ang="0">
                    <a:pos x="36" y="51"/>
                  </a:cxn>
                  <a:cxn ang="0">
                    <a:pos x="38" y="49"/>
                  </a:cxn>
                  <a:cxn ang="0">
                    <a:pos x="41" y="48"/>
                  </a:cxn>
                  <a:cxn ang="0">
                    <a:pos x="43" y="46"/>
                  </a:cxn>
                  <a:cxn ang="0">
                    <a:pos x="45" y="44"/>
                  </a:cxn>
                  <a:cxn ang="0">
                    <a:pos x="46" y="42"/>
                  </a:cxn>
                  <a:cxn ang="0">
                    <a:pos x="48" y="40"/>
                  </a:cxn>
                  <a:cxn ang="0">
                    <a:pos x="49" y="37"/>
                  </a:cxn>
                  <a:cxn ang="0">
                    <a:pos x="50" y="35"/>
                  </a:cxn>
                  <a:cxn ang="0">
                    <a:pos x="51" y="32"/>
                  </a:cxn>
                  <a:cxn ang="0">
                    <a:pos x="51" y="29"/>
                  </a:cxn>
                  <a:cxn ang="0">
                    <a:pos x="51" y="27"/>
                  </a:cxn>
                </a:cxnLst>
                <a:rect l="0" t="0" r="r" b="b"/>
                <a:pathLst>
                  <a:path w="51" h="53">
                    <a:moveTo>
                      <a:pt x="51" y="27"/>
                    </a:moveTo>
                    <a:lnTo>
                      <a:pt x="51" y="26"/>
                    </a:lnTo>
                    <a:lnTo>
                      <a:pt x="51" y="25"/>
                    </a:lnTo>
                    <a:lnTo>
                      <a:pt x="51" y="24"/>
                    </a:lnTo>
                    <a:lnTo>
                      <a:pt x="51" y="23"/>
                    </a:lnTo>
                    <a:lnTo>
                      <a:pt x="51" y="22"/>
                    </a:lnTo>
                    <a:lnTo>
                      <a:pt x="51" y="21"/>
                    </a:lnTo>
                    <a:lnTo>
                      <a:pt x="50" y="21"/>
                    </a:lnTo>
                    <a:lnTo>
                      <a:pt x="50" y="20"/>
                    </a:lnTo>
                    <a:lnTo>
                      <a:pt x="50" y="19"/>
                    </a:lnTo>
                    <a:lnTo>
                      <a:pt x="50" y="18"/>
                    </a:lnTo>
                    <a:lnTo>
                      <a:pt x="49" y="17"/>
                    </a:lnTo>
                    <a:lnTo>
                      <a:pt x="49" y="16"/>
                    </a:lnTo>
                    <a:lnTo>
                      <a:pt x="49" y="15"/>
                    </a:lnTo>
                    <a:lnTo>
                      <a:pt x="48" y="15"/>
                    </a:lnTo>
                    <a:lnTo>
                      <a:pt x="48" y="14"/>
                    </a:lnTo>
                    <a:lnTo>
                      <a:pt x="48" y="13"/>
                    </a:lnTo>
                    <a:lnTo>
                      <a:pt x="47" y="13"/>
                    </a:lnTo>
                    <a:lnTo>
                      <a:pt x="47" y="12"/>
                    </a:lnTo>
                    <a:lnTo>
                      <a:pt x="46" y="11"/>
                    </a:lnTo>
                    <a:lnTo>
                      <a:pt x="46" y="10"/>
                    </a:lnTo>
                    <a:lnTo>
                      <a:pt x="45" y="10"/>
                    </a:lnTo>
                    <a:lnTo>
                      <a:pt x="45" y="9"/>
                    </a:lnTo>
                    <a:lnTo>
                      <a:pt x="44" y="9"/>
                    </a:lnTo>
                    <a:lnTo>
                      <a:pt x="44" y="8"/>
                    </a:lnTo>
                    <a:lnTo>
                      <a:pt x="43" y="7"/>
                    </a:lnTo>
                    <a:lnTo>
                      <a:pt x="42" y="7"/>
                    </a:lnTo>
                    <a:lnTo>
                      <a:pt x="42" y="6"/>
                    </a:lnTo>
                    <a:lnTo>
                      <a:pt x="41" y="6"/>
                    </a:lnTo>
                    <a:lnTo>
                      <a:pt x="40" y="5"/>
                    </a:lnTo>
                    <a:lnTo>
                      <a:pt x="39" y="4"/>
                    </a:lnTo>
                    <a:lnTo>
                      <a:pt x="38" y="4"/>
                    </a:lnTo>
                    <a:lnTo>
                      <a:pt x="38" y="3"/>
                    </a:lnTo>
                    <a:lnTo>
                      <a:pt x="37" y="3"/>
                    </a:lnTo>
                    <a:lnTo>
                      <a:pt x="36" y="3"/>
                    </a:lnTo>
                    <a:lnTo>
                      <a:pt x="36" y="2"/>
                    </a:lnTo>
                    <a:lnTo>
                      <a:pt x="35" y="2"/>
                    </a:lnTo>
                    <a:lnTo>
                      <a:pt x="34" y="2"/>
                    </a:lnTo>
                    <a:lnTo>
                      <a:pt x="33" y="2"/>
                    </a:lnTo>
                    <a:lnTo>
                      <a:pt x="33" y="1"/>
                    </a:lnTo>
                    <a:lnTo>
                      <a:pt x="32" y="1"/>
                    </a:lnTo>
                    <a:lnTo>
                      <a:pt x="31" y="1"/>
                    </a:lnTo>
                    <a:lnTo>
                      <a:pt x="30" y="1"/>
                    </a:lnTo>
                    <a:lnTo>
                      <a:pt x="29" y="1"/>
                    </a:lnTo>
                    <a:lnTo>
                      <a:pt x="28" y="0"/>
                    </a:lnTo>
                    <a:lnTo>
                      <a:pt x="27" y="0"/>
                    </a:lnTo>
                    <a:lnTo>
                      <a:pt x="26" y="0"/>
                    </a:lnTo>
                    <a:lnTo>
                      <a:pt x="25" y="0"/>
                    </a:lnTo>
                    <a:lnTo>
                      <a:pt x="24" y="0"/>
                    </a:lnTo>
                    <a:lnTo>
                      <a:pt x="23" y="0"/>
                    </a:lnTo>
                    <a:lnTo>
                      <a:pt x="22" y="1"/>
                    </a:lnTo>
                    <a:lnTo>
                      <a:pt x="21" y="1"/>
                    </a:lnTo>
                    <a:lnTo>
                      <a:pt x="20" y="1"/>
                    </a:lnTo>
                    <a:lnTo>
                      <a:pt x="19" y="1"/>
                    </a:lnTo>
                    <a:lnTo>
                      <a:pt x="18" y="1"/>
                    </a:lnTo>
                    <a:lnTo>
                      <a:pt x="18" y="2"/>
                    </a:lnTo>
                    <a:lnTo>
                      <a:pt x="17" y="2"/>
                    </a:lnTo>
                    <a:lnTo>
                      <a:pt x="16" y="2"/>
                    </a:lnTo>
                    <a:lnTo>
                      <a:pt x="15" y="2"/>
                    </a:lnTo>
                    <a:lnTo>
                      <a:pt x="15" y="3"/>
                    </a:lnTo>
                    <a:lnTo>
                      <a:pt x="14" y="3"/>
                    </a:lnTo>
                    <a:lnTo>
                      <a:pt x="13" y="3"/>
                    </a:lnTo>
                    <a:lnTo>
                      <a:pt x="13" y="4"/>
                    </a:lnTo>
                    <a:lnTo>
                      <a:pt x="12" y="4"/>
                    </a:lnTo>
                    <a:lnTo>
                      <a:pt x="11" y="5"/>
                    </a:lnTo>
                    <a:lnTo>
                      <a:pt x="10" y="5"/>
                    </a:lnTo>
                    <a:lnTo>
                      <a:pt x="10" y="6"/>
                    </a:lnTo>
                    <a:lnTo>
                      <a:pt x="9" y="6"/>
                    </a:lnTo>
                    <a:lnTo>
                      <a:pt x="8" y="7"/>
                    </a:lnTo>
                    <a:lnTo>
                      <a:pt x="7" y="8"/>
                    </a:lnTo>
                    <a:lnTo>
                      <a:pt x="7" y="9"/>
                    </a:lnTo>
                    <a:lnTo>
                      <a:pt x="6" y="9"/>
                    </a:lnTo>
                    <a:lnTo>
                      <a:pt x="6" y="10"/>
                    </a:lnTo>
                    <a:lnTo>
                      <a:pt x="5" y="10"/>
                    </a:lnTo>
                    <a:lnTo>
                      <a:pt x="5" y="11"/>
                    </a:lnTo>
                    <a:lnTo>
                      <a:pt x="4" y="11"/>
                    </a:lnTo>
                    <a:lnTo>
                      <a:pt x="4" y="12"/>
                    </a:lnTo>
                    <a:lnTo>
                      <a:pt x="4" y="13"/>
                    </a:lnTo>
                    <a:lnTo>
                      <a:pt x="3" y="13"/>
                    </a:lnTo>
                    <a:lnTo>
                      <a:pt x="3" y="14"/>
                    </a:lnTo>
                    <a:lnTo>
                      <a:pt x="3" y="15"/>
                    </a:lnTo>
                    <a:lnTo>
                      <a:pt x="2" y="15"/>
                    </a:lnTo>
                    <a:lnTo>
                      <a:pt x="2" y="16"/>
                    </a:lnTo>
                    <a:lnTo>
                      <a:pt x="2" y="17"/>
                    </a:lnTo>
                    <a:lnTo>
                      <a:pt x="1" y="18"/>
                    </a:lnTo>
                    <a:lnTo>
                      <a:pt x="1" y="19"/>
                    </a:lnTo>
                    <a:lnTo>
                      <a:pt x="1" y="20"/>
                    </a:lnTo>
                    <a:lnTo>
                      <a:pt x="1" y="21"/>
                    </a:lnTo>
                    <a:lnTo>
                      <a:pt x="0" y="21"/>
                    </a:lnTo>
                    <a:lnTo>
                      <a:pt x="0" y="22"/>
                    </a:lnTo>
                    <a:lnTo>
                      <a:pt x="0" y="23"/>
                    </a:lnTo>
                    <a:lnTo>
                      <a:pt x="0" y="24"/>
                    </a:lnTo>
                    <a:lnTo>
                      <a:pt x="0" y="25"/>
                    </a:lnTo>
                    <a:lnTo>
                      <a:pt x="0" y="26"/>
                    </a:lnTo>
                    <a:lnTo>
                      <a:pt x="0" y="27"/>
                    </a:lnTo>
                    <a:lnTo>
                      <a:pt x="0" y="28"/>
                    </a:lnTo>
                    <a:lnTo>
                      <a:pt x="0" y="29"/>
                    </a:lnTo>
                    <a:lnTo>
                      <a:pt x="0" y="30"/>
                    </a:lnTo>
                    <a:lnTo>
                      <a:pt x="0" y="31"/>
                    </a:lnTo>
                    <a:lnTo>
                      <a:pt x="0" y="32"/>
                    </a:lnTo>
                    <a:lnTo>
                      <a:pt x="1" y="32"/>
                    </a:lnTo>
                    <a:lnTo>
                      <a:pt x="1" y="33"/>
                    </a:lnTo>
                    <a:lnTo>
                      <a:pt x="1" y="34"/>
                    </a:lnTo>
                    <a:lnTo>
                      <a:pt x="1" y="35"/>
                    </a:lnTo>
                    <a:lnTo>
                      <a:pt x="1" y="36"/>
                    </a:lnTo>
                    <a:lnTo>
                      <a:pt x="2" y="36"/>
                    </a:lnTo>
                    <a:lnTo>
                      <a:pt x="2" y="37"/>
                    </a:lnTo>
                    <a:lnTo>
                      <a:pt x="2" y="38"/>
                    </a:lnTo>
                    <a:lnTo>
                      <a:pt x="3" y="39"/>
                    </a:lnTo>
                    <a:lnTo>
                      <a:pt x="3" y="40"/>
                    </a:lnTo>
                    <a:lnTo>
                      <a:pt x="4" y="40"/>
                    </a:lnTo>
                    <a:lnTo>
                      <a:pt x="4" y="41"/>
                    </a:lnTo>
                    <a:lnTo>
                      <a:pt x="4" y="42"/>
                    </a:lnTo>
                    <a:lnTo>
                      <a:pt x="5" y="42"/>
                    </a:lnTo>
                    <a:lnTo>
                      <a:pt x="5" y="43"/>
                    </a:lnTo>
                    <a:lnTo>
                      <a:pt x="6" y="43"/>
                    </a:lnTo>
                    <a:lnTo>
                      <a:pt x="6" y="44"/>
                    </a:lnTo>
                    <a:lnTo>
                      <a:pt x="7" y="44"/>
                    </a:lnTo>
                    <a:lnTo>
                      <a:pt x="7" y="45"/>
                    </a:lnTo>
                    <a:lnTo>
                      <a:pt x="8" y="46"/>
                    </a:lnTo>
                    <a:lnTo>
                      <a:pt x="9" y="47"/>
                    </a:lnTo>
                    <a:lnTo>
                      <a:pt x="10" y="47"/>
                    </a:lnTo>
                    <a:lnTo>
                      <a:pt x="10" y="48"/>
                    </a:lnTo>
                    <a:lnTo>
                      <a:pt x="11" y="48"/>
                    </a:lnTo>
                    <a:lnTo>
                      <a:pt x="11" y="49"/>
                    </a:lnTo>
                    <a:lnTo>
                      <a:pt x="12" y="49"/>
                    </a:lnTo>
                    <a:lnTo>
                      <a:pt x="13" y="50"/>
                    </a:lnTo>
                    <a:lnTo>
                      <a:pt x="14" y="50"/>
                    </a:lnTo>
                    <a:lnTo>
                      <a:pt x="15" y="51"/>
                    </a:lnTo>
                    <a:lnTo>
                      <a:pt x="16" y="51"/>
                    </a:lnTo>
                    <a:lnTo>
                      <a:pt x="17" y="51"/>
                    </a:lnTo>
                    <a:lnTo>
                      <a:pt x="18" y="52"/>
                    </a:lnTo>
                    <a:lnTo>
                      <a:pt x="19" y="52"/>
                    </a:lnTo>
                    <a:lnTo>
                      <a:pt x="20" y="52"/>
                    </a:lnTo>
                    <a:lnTo>
                      <a:pt x="21" y="52"/>
                    </a:lnTo>
                    <a:lnTo>
                      <a:pt x="22" y="53"/>
                    </a:lnTo>
                    <a:lnTo>
                      <a:pt x="23" y="53"/>
                    </a:lnTo>
                    <a:lnTo>
                      <a:pt x="24" y="53"/>
                    </a:lnTo>
                    <a:lnTo>
                      <a:pt x="25" y="53"/>
                    </a:lnTo>
                    <a:lnTo>
                      <a:pt x="26" y="53"/>
                    </a:lnTo>
                    <a:lnTo>
                      <a:pt x="27" y="53"/>
                    </a:lnTo>
                    <a:lnTo>
                      <a:pt x="28" y="53"/>
                    </a:lnTo>
                    <a:lnTo>
                      <a:pt x="29" y="53"/>
                    </a:lnTo>
                    <a:lnTo>
                      <a:pt x="30" y="52"/>
                    </a:lnTo>
                    <a:lnTo>
                      <a:pt x="31" y="52"/>
                    </a:lnTo>
                    <a:lnTo>
                      <a:pt x="32" y="52"/>
                    </a:lnTo>
                    <a:lnTo>
                      <a:pt x="33" y="52"/>
                    </a:lnTo>
                    <a:lnTo>
                      <a:pt x="34" y="51"/>
                    </a:lnTo>
                    <a:lnTo>
                      <a:pt x="35" y="51"/>
                    </a:lnTo>
                    <a:lnTo>
                      <a:pt x="36" y="51"/>
                    </a:lnTo>
                    <a:lnTo>
                      <a:pt x="37" y="50"/>
                    </a:lnTo>
                    <a:lnTo>
                      <a:pt x="38" y="50"/>
                    </a:lnTo>
                    <a:lnTo>
                      <a:pt x="38" y="49"/>
                    </a:lnTo>
                    <a:lnTo>
                      <a:pt x="39" y="49"/>
                    </a:lnTo>
                    <a:lnTo>
                      <a:pt x="40" y="49"/>
                    </a:lnTo>
                    <a:lnTo>
                      <a:pt x="40" y="48"/>
                    </a:lnTo>
                    <a:lnTo>
                      <a:pt x="41" y="48"/>
                    </a:lnTo>
                    <a:lnTo>
                      <a:pt x="41" y="47"/>
                    </a:lnTo>
                    <a:lnTo>
                      <a:pt x="42" y="47"/>
                    </a:lnTo>
                    <a:lnTo>
                      <a:pt x="42" y="46"/>
                    </a:lnTo>
                    <a:lnTo>
                      <a:pt x="43" y="46"/>
                    </a:lnTo>
                    <a:lnTo>
                      <a:pt x="44" y="45"/>
                    </a:lnTo>
                    <a:lnTo>
                      <a:pt x="44" y="44"/>
                    </a:lnTo>
                    <a:lnTo>
                      <a:pt x="45" y="44"/>
                    </a:lnTo>
                    <a:lnTo>
                      <a:pt x="45" y="43"/>
                    </a:lnTo>
                    <a:lnTo>
                      <a:pt x="46" y="43"/>
                    </a:lnTo>
                    <a:lnTo>
                      <a:pt x="46" y="42"/>
                    </a:lnTo>
                    <a:lnTo>
                      <a:pt x="47" y="42"/>
                    </a:lnTo>
                    <a:lnTo>
                      <a:pt x="47" y="41"/>
                    </a:lnTo>
                    <a:lnTo>
                      <a:pt x="47" y="40"/>
                    </a:lnTo>
                    <a:lnTo>
                      <a:pt x="48" y="40"/>
                    </a:lnTo>
                    <a:lnTo>
                      <a:pt x="48" y="39"/>
                    </a:lnTo>
                    <a:lnTo>
                      <a:pt x="49" y="38"/>
                    </a:lnTo>
                    <a:lnTo>
                      <a:pt x="49" y="37"/>
                    </a:lnTo>
                    <a:lnTo>
                      <a:pt x="49" y="36"/>
                    </a:lnTo>
                    <a:lnTo>
                      <a:pt x="50" y="36"/>
                    </a:lnTo>
                    <a:lnTo>
                      <a:pt x="50" y="35"/>
                    </a:lnTo>
                    <a:lnTo>
                      <a:pt x="50" y="34"/>
                    </a:lnTo>
                    <a:lnTo>
                      <a:pt x="50" y="33"/>
                    </a:lnTo>
                    <a:lnTo>
                      <a:pt x="50" y="32"/>
                    </a:lnTo>
                    <a:lnTo>
                      <a:pt x="51" y="32"/>
                    </a:lnTo>
                    <a:lnTo>
                      <a:pt x="51" y="31"/>
                    </a:lnTo>
                    <a:lnTo>
                      <a:pt x="51" y="30"/>
                    </a:lnTo>
                    <a:lnTo>
                      <a:pt x="51" y="29"/>
                    </a:lnTo>
                    <a:lnTo>
                      <a:pt x="51" y="28"/>
                    </a:lnTo>
                    <a:lnTo>
                      <a:pt x="51" y="27"/>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85" name="Line 3273"/>
              <p:cNvSpPr>
                <a:spLocks noChangeShapeType="1"/>
              </p:cNvSpPr>
              <p:nvPr/>
            </p:nvSpPr>
            <p:spPr bwMode="auto">
              <a:xfrm>
                <a:off x="2845" y="2093"/>
                <a:ext cx="12" cy="2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84" name="Freeform 3272"/>
              <p:cNvSpPr>
                <a:spLocks/>
              </p:cNvSpPr>
              <p:nvPr/>
            </p:nvSpPr>
            <p:spPr bwMode="auto">
              <a:xfrm>
                <a:off x="3533" y="2055"/>
                <a:ext cx="17" cy="39"/>
              </a:xfrm>
              <a:custGeom>
                <a:avLst/>
                <a:gdLst/>
                <a:ahLst/>
                <a:cxnLst>
                  <a:cxn ang="0">
                    <a:pos x="15" y="6"/>
                  </a:cxn>
                  <a:cxn ang="0">
                    <a:pos x="14" y="2"/>
                  </a:cxn>
                  <a:cxn ang="0">
                    <a:pos x="11" y="0"/>
                  </a:cxn>
                  <a:cxn ang="0">
                    <a:pos x="8" y="0"/>
                  </a:cxn>
                  <a:cxn ang="0">
                    <a:pos x="4" y="2"/>
                  </a:cxn>
                  <a:cxn ang="0">
                    <a:pos x="2" y="7"/>
                  </a:cxn>
                  <a:cxn ang="0">
                    <a:pos x="0" y="16"/>
                  </a:cxn>
                  <a:cxn ang="0">
                    <a:pos x="0" y="26"/>
                  </a:cxn>
                  <a:cxn ang="0">
                    <a:pos x="2" y="33"/>
                  </a:cxn>
                  <a:cxn ang="0">
                    <a:pos x="4" y="37"/>
                  </a:cxn>
                  <a:cxn ang="0">
                    <a:pos x="8" y="39"/>
                  </a:cxn>
                  <a:cxn ang="0">
                    <a:pos x="9" y="39"/>
                  </a:cxn>
                  <a:cxn ang="0">
                    <a:pos x="13" y="37"/>
                  </a:cxn>
                  <a:cxn ang="0">
                    <a:pos x="15" y="33"/>
                  </a:cxn>
                  <a:cxn ang="0">
                    <a:pos x="17" y="28"/>
                  </a:cxn>
                  <a:cxn ang="0">
                    <a:pos x="17" y="26"/>
                  </a:cxn>
                  <a:cxn ang="0">
                    <a:pos x="15" y="20"/>
                  </a:cxn>
                  <a:cxn ang="0">
                    <a:pos x="13" y="16"/>
                  </a:cxn>
                  <a:cxn ang="0">
                    <a:pos x="9" y="15"/>
                  </a:cxn>
                  <a:cxn ang="0">
                    <a:pos x="8" y="15"/>
                  </a:cxn>
                  <a:cxn ang="0">
                    <a:pos x="4" y="16"/>
                  </a:cxn>
                  <a:cxn ang="0">
                    <a:pos x="2" y="20"/>
                  </a:cxn>
                  <a:cxn ang="0">
                    <a:pos x="0" y="26"/>
                  </a:cxn>
                </a:cxnLst>
                <a:rect l="0" t="0" r="r" b="b"/>
                <a:pathLst>
                  <a:path w="17" h="39">
                    <a:moveTo>
                      <a:pt x="15" y="6"/>
                    </a:moveTo>
                    <a:lnTo>
                      <a:pt x="14" y="2"/>
                    </a:lnTo>
                    <a:lnTo>
                      <a:pt x="11" y="0"/>
                    </a:lnTo>
                    <a:lnTo>
                      <a:pt x="8" y="0"/>
                    </a:lnTo>
                    <a:lnTo>
                      <a:pt x="4" y="2"/>
                    </a:lnTo>
                    <a:lnTo>
                      <a:pt x="2" y="7"/>
                    </a:lnTo>
                    <a:lnTo>
                      <a:pt x="0" y="16"/>
                    </a:lnTo>
                    <a:lnTo>
                      <a:pt x="0" y="26"/>
                    </a:lnTo>
                    <a:lnTo>
                      <a:pt x="2" y="33"/>
                    </a:lnTo>
                    <a:lnTo>
                      <a:pt x="4" y="37"/>
                    </a:lnTo>
                    <a:lnTo>
                      <a:pt x="8" y="39"/>
                    </a:lnTo>
                    <a:lnTo>
                      <a:pt x="9" y="39"/>
                    </a:lnTo>
                    <a:lnTo>
                      <a:pt x="13" y="37"/>
                    </a:lnTo>
                    <a:lnTo>
                      <a:pt x="15" y="33"/>
                    </a:lnTo>
                    <a:lnTo>
                      <a:pt x="17" y="28"/>
                    </a:lnTo>
                    <a:lnTo>
                      <a:pt x="17" y="26"/>
                    </a:lnTo>
                    <a:lnTo>
                      <a:pt x="15" y="20"/>
                    </a:lnTo>
                    <a:lnTo>
                      <a:pt x="13" y="16"/>
                    </a:lnTo>
                    <a:lnTo>
                      <a:pt x="9" y="15"/>
                    </a:lnTo>
                    <a:lnTo>
                      <a:pt x="8" y="15"/>
                    </a:lnTo>
                    <a:lnTo>
                      <a:pt x="4" y="16"/>
                    </a:lnTo>
                    <a:lnTo>
                      <a:pt x="2" y="20"/>
                    </a:lnTo>
                    <a:lnTo>
                      <a:pt x="0" y="26"/>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83" name="Freeform 3271"/>
              <p:cNvSpPr>
                <a:spLocks/>
              </p:cNvSpPr>
              <p:nvPr/>
            </p:nvSpPr>
            <p:spPr bwMode="auto">
              <a:xfrm>
                <a:off x="3515" y="2050"/>
                <a:ext cx="52" cy="53"/>
              </a:xfrm>
              <a:custGeom>
                <a:avLst/>
                <a:gdLst/>
                <a:ahLst/>
                <a:cxnLst>
                  <a:cxn ang="0">
                    <a:pos x="51" y="24"/>
                  </a:cxn>
                  <a:cxn ang="0">
                    <a:pos x="51" y="22"/>
                  </a:cxn>
                  <a:cxn ang="0">
                    <a:pos x="51" y="19"/>
                  </a:cxn>
                  <a:cxn ang="0">
                    <a:pos x="50" y="17"/>
                  </a:cxn>
                  <a:cxn ang="0">
                    <a:pos x="49" y="14"/>
                  </a:cxn>
                  <a:cxn ang="0">
                    <a:pos x="47" y="12"/>
                  </a:cxn>
                  <a:cxn ang="0">
                    <a:pos x="46" y="10"/>
                  </a:cxn>
                  <a:cxn ang="0">
                    <a:pos x="44" y="8"/>
                  </a:cxn>
                  <a:cxn ang="0">
                    <a:pos x="42" y="6"/>
                  </a:cxn>
                  <a:cxn ang="0">
                    <a:pos x="40" y="5"/>
                  </a:cxn>
                  <a:cxn ang="0">
                    <a:pos x="38" y="3"/>
                  </a:cxn>
                  <a:cxn ang="0">
                    <a:pos x="36" y="2"/>
                  </a:cxn>
                  <a:cxn ang="0">
                    <a:pos x="33" y="1"/>
                  </a:cxn>
                  <a:cxn ang="0">
                    <a:pos x="31" y="1"/>
                  </a:cxn>
                  <a:cxn ang="0">
                    <a:pos x="29" y="0"/>
                  </a:cxn>
                  <a:cxn ang="0">
                    <a:pos x="26" y="0"/>
                  </a:cxn>
                  <a:cxn ang="0">
                    <a:pos x="23" y="0"/>
                  </a:cxn>
                  <a:cxn ang="0">
                    <a:pos x="21" y="1"/>
                  </a:cxn>
                  <a:cxn ang="0">
                    <a:pos x="18" y="1"/>
                  </a:cxn>
                  <a:cxn ang="0">
                    <a:pos x="16" y="2"/>
                  </a:cxn>
                  <a:cxn ang="0">
                    <a:pos x="14" y="3"/>
                  </a:cxn>
                  <a:cxn ang="0">
                    <a:pos x="11" y="5"/>
                  </a:cxn>
                  <a:cxn ang="0">
                    <a:pos x="9" y="6"/>
                  </a:cxn>
                  <a:cxn ang="0">
                    <a:pos x="8" y="8"/>
                  </a:cxn>
                  <a:cxn ang="0">
                    <a:pos x="6" y="10"/>
                  </a:cxn>
                  <a:cxn ang="0">
                    <a:pos x="4" y="12"/>
                  </a:cxn>
                  <a:cxn ang="0">
                    <a:pos x="3" y="14"/>
                  </a:cxn>
                  <a:cxn ang="0">
                    <a:pos x="2" y="17"/>
                  </a:cxn>
                  <a:cxn ang="0">
                    <a:pos x="1" y="19"/>
                  </a:cxn>
                  <a:cxn ang="0">
                    <a:pos x="1" y="22"/>
                  </a:cxn>
                  <a:cxn ang="0">
                    <a:pos x="0" y="24"/>
                  </a:cxn>
                  <a:cxn ang="0">
                    <a:pos x="0" y="27"/>
                  </a:cxn>
                  <a:cxn ang="0">
                    <a:pos x="1" y="30"/>
                  </a:cxn>
                  <a:cxn ang="0">
                    <a:pos x="1" y="32"/>
                  </a:cxn>
                  <a:cxn ang="0">
                    <a:pos x="2" y="35"/>
                  </a:cxn>
                  <a:cxn ang="0">
                    <a:pos x="3" y="37"/>
                  </a:cxn>
                  <a:cxn ang="0">
                    <a:pos x="4" y="40"/>
                  </a:cxn>
                  <a:cxn ang="0">
                    <a:pos x="5" y="42"/>
                  </a:cxn>
                  <a:cxn ang="0">
                    <a:pos x="7" y="44"/>
                  </a:cxn>
                  <a:cxn ang="0">
                    <a:pos x="9" y="46"/>
                  </a:cxn>
                  <a:cxn ang="0">
                    <a:pos x="10" y="47"/>
                  </a:cxn>
                  <a:cxn ang="0">
                    <a:pos x="12" y="49"/>
                  </a:cxn>
                  <a:cxn ang="0">
                    <a:pos x="15" y="50"/>
                  </a:cxn>
                  <a:cxn ang="0">
                    <a:pos x="17" y="51"/>
                  </a:cxn>
                  <a:cxn ang="0">
                    <a:pos x="19" y="52"/>
                  </a:cxn>
                  <a:cxn ang="0">
                    <a:pos x="22" y="52"/>
                  </a:cxn>
                  <a:cxn ang="0">
                    <a:pos x="25" y="53"/>
                  </a:cxn>
                  <a:cxn ang="0">
                    <a:pos x="27" y="53"/>
                  </a:cxn>
                  <a:cxn ang="0">
                    <a:pos x="30" y="52"/>
                  </a:cxn>
                  <a:cxn ang="0">
                    <a:pos x="32" y="52"/>
                  </a:cxn>
                  <a:cxn ang="0">
                    <a:pos x="35" y="51"/>
                  </a:cxn>
                  <a:cxn ang="0">
                    <a:pos x="37" y="50"/>
                  </a:cxn>
                  <a:cxn ang="0">
                    <a:pos x="39" y="49"/>
                  </a:cxn>
                  <a:cxn ang="0">
                    <a:pos x="42" y="47"/>
                  </a:cxn>
                  <a:cxn ang="0">
                    <a:pos x="43" y="46"/>
                  </a:cxn>
                  <a:cxn ang="0">
                    <a:pos x="45" y="44"/>
                  </a:cxn>
                  <a:cxn ang="0">
                    <a:pos x="47" y="42"/>
                  </a:cxn>
                  <a:cxn ang="0">
                    <a:pos x="48" y="40"/>
                  </a:cxn>
                  <a:cxn ang="0">
                    <a:pos x="49" y="37"/>
                  </a:cxn>
                  <a:cxn ang="0">
                    <a:pos x="50" y="35"/>
                  </a:cxn>
                  <a:cxn ang="0">
                    <a:pos x="51" y="32"/>
                  </a:cxn>
                  <a:cxn ang="0">
                    <a:pos x="51" y="30"/>
                  </a:cxn>
                  <a:cxn ang="0">
                    <a:pos x="52" y="27"/>
                  </a:cxn>
                </a:cxnLst>
                <a:rect l="0" t="0" r="r" b="b"/>
                <a:pathLst>
                  <a:path w="52" h="53">
                    <a:moveTo>
                      <a:pt x="52" y="26"/>
                    </a:moveTo>
                    <a:lnTo>
                      <a:pt x="52" y="26"/>
                    </a:lnTo>
                    <a:lnTo>
                      <a:pt x="52" y="25"/>
                    </a:lnTo>
                    <a:lnTo>
                      <a:pt x="51" y="24"/>
                    </a:lnTo>
                    <a:lnTo>
                      <a:pt x="51" y="23"/>
                    </a:lnTo>
                    <a:lnTo>
                      <a:pt x="51" y="22"/>
                    </a:lnTo>
                    <a:lnTo>
                      <a:pt x="51" y="21"/>
                    </a:lnTo>
                    <a:lnTo>
                      <a:pt x="51" y="20"/>
                    </a:lnTo>
                    <a:lnTo>
                      <a:pt x="51" y="19"/>
                    </a:lnTo>
                    <a:lnTo>
                      <a:pt x="50" y="19"/>
                    </a:lnTo>
                    <a:lnTo>
                      <a:pt x="50" y="18"/>
                    </a:lnTo>
                    <a:lnTo>
                      <a:pt x="50" y="17"/>
                    </a:lnTo>
                    <a:lnTo>
                      <a:pt x="50" y="16"/>
                    </a:lnTo>
                    <a:lnTo>
                      <a:pt x="49" y="16"/>
                    </a:lnTo>
                    <a:lnTo>
                      <a:pt x="49" y="15"/>
                    </a:lnTo>
                    <a:lnTo>
                      <a:pt x="49" y="14"/>
                    </a:lnTo>
                    <a:lnTo>
                      <a:pt x="48" y="13"/>
                    </a:lnTo>
                    <a:lnTo>
                      <a:pt x="47" y="12"/>
                    </a:lnTo>
                    <a:lnTo>
                      <a:pt x="47" y="11"/>
                    </a:lnTo>
                    <a:lnTo>
                      <a:pt x="46" y="11"/>
                    </a:lnTo>
                    <a:lnTo>
                      <a:pt x="46" y="10"/>
                    </a:lnTo>
                    <a:lnTo>
                      <a:pt x="46" y="9"/>
                    </a:lnTo>
                    <a:lnTo>
                      <a:pt x="45" y="9"/>
                    </a:lnTo>
                    <a:lnTo>
                      <a:pt x="45" y="8"/>
                    </a:lnTo>
                    <a:lnTo>
                      <a:pt x="44" y="8"/>
                    </a:lnTo>
                    <a:lnTo>
                      <a:pt x="43" y="7"/>
                    </a:lnTo>
                    <a:lnTo>
                      <a:pt x="42" y="6"/>
                    </a:lnTo>
                    <a:lnTo>
                      <a:pt x="42" y="5"/>
                    </a:lnTo>
                    <a:lnTo>
                      <a:pt x="41" y="5"/>
                    </a:lnTo>
                    <a:lnTo>
                      <a:pt x="40" y="5"/>
                    </a:lnTo>
                    <a:lnTo>
                      <a:pt x="40" y="4"/>
                    </a:lnTo>
                    <a:lnTo>
                      <a:pt x="39" y="4"/>
                    </a:lnTo>
                    <a:lnTo>
                      <a:pt x="38" y="3"/>
                    </a:lnTo>
                    <a:lnTo>
                      <a:pt x="37" y="3"/>
                    </a:lnTo>
                    <a:lnTo>
                      <a:pt x="37" y="2"/>
                    </a:lnTo>
                    <a:lnTo>
                      <a:pt x="36" y="2"/>
                    </a:lnTo>
                    <a:lnTo>
                      <a:pt x="35" y="2"/>
                    </a:lnTo>
                    <a:lnTo>
                      <a:pt x="34" y="1"/>
                    </a:lnTo>
                    <a:lnTo>
                      <a:pt x="33" y="1"/>
                    </a:lnTo>
                    <a:lnTo>
                      <a:pt x="32" y="1"/>
                    </a:lnTo>
                    <a:lnTo>
                      <a:pt x="31" y="1"/>
                    </a:lnTo>
                    <a:lnTo>
                      <a:pt x="30" y="0"/>
                    </a:lnTo>
                    <a:lnTo>
                      <a:pt x="29" y="0"/>
                    </a:lnTo>
                    <a:lnTo>
                      <a:pt x="28" y="0"/>
                    </a:lnTo>
                    <a:lnTo>
                      <a:pt x="27" y="0"/>
                    </a:lnTo>
                    <a:lnTo>
                      <a:pt x="26" y="0"/>
                    </a:lnTo>
                    <a:lnTo>
                      <a:pt x="25" y="0"/>
                    </a:lnTo>
                    <a:lnTo>
                      <a:pt x="24" y="0"/>
                    </a:lnTo>
                    <a:lnTo>
                      <a:pt x="23" y="0"/>
                    </a:lnTo>
                    <a:lnTo>
                      <a:pt x="22" y="0"/>
                    </a:lnTo>
                    <a:lnTo>
                      <a:pt x="21" y="1"/>
                    </a:lnTo>
                    <a:lnTo>
                      <a:pt x="20" y="1"/>
                    </a:lnTo>
                    <a:lnTo>
                      <a:pt x="19" y="1"/>
                    </a:lnTo>
                    <a:lnTo>
                      <a:pt x="18" y="1"/>
                    </a:lnTo>
                    <a:lnTo>
                      <a:pt x="17" y="2"/>
                    </a:lnTo>
                    <a:lnTo>
                      <a:pt x="16" y="2"/>
                    </a:lnTo>
                    <a:lnTo>
                      <a:pt x="15" y="2"/>
                    </a:lnTo>
                    <a:lnTo>
                      <a:pt x="15" y="3"/>
                    </a:lnTo>
                    <a:lnTo>
                      <a:pt x="14" y="3"/>
                    </a:lnTo>
                    <a:lnTo>
                      <a:pt x="13" y="4"/>
                    </a:lnTo>
                    <a:lnTo>
                      <a:pt x="12" y="4"/>
                    </a:lnTo>
                    <a:lnTo>
                      <a:pt x="11" y="5"/>
                    </a:lnTo>
                    <a:lnTo>
                      <a:pt x="10" y="5"/>
                    </a:lnTo>
                    <a:lnTo>
                      <a:pt x="10" y="6"/>
                    </a:lnTo>
                    <a:lnTo>
                      <a:pt x="9" y="6"/>
                    </a:lnTo>
                    <a:lnTo>
                      <a:pt x="9" y="7"/>
                    </a:lnTo>
                    <a:lnTo>
                      <a:pt x="8" y="8"/>
                    </a:lnTo>
                    <a:lnTo>
                      <a:pt x="7" y="8"/>
                    </a:lnTo>
                    <a:lnTo>
                      <a:pt x="7" y="9"/>
                    </a:lnTo>
                    <a:lnTo>
                      <a:pt x="6" y="9"/>
                    </a:lnTo>
                    <a:lnTo>
                      <a:pt x="6" y="10"/>
                    </a:lnTo>
                    <a:lnTo>
                      <a:pt x="5" y="11"/>
                    </a:lnTo>
                    <a:lnTo>
                      <a:pt x="5" y="12"/>
                    </a:lnTo>
                    <a:lnTo>
                      <a:pt x="4" y="12"/>
                    </a:lnTo>
                    <a:lnTo>
                      <a:pt x="4" y="13"/>
                    </a:lnTo>
                    <a:lnTo>
                      <a:pt x="3" y="14"/>
                    </a:lnTo>
                    <a:lnTo>
                      <a:pt x="3" y="15"/>
                    </a:lnTo>
                    <a:lnTo>
                      <a:pt x="3" y="16"/>
                    </a:lnTo>
                    <a:lnTo>
                      <a:pt x="2" y="16"/>
                    </a:lnTo>
                    <a:lnTo>
                      <a:pt x="2" y="17"/>
                    </a:lnTo>
                    <a:lnTo>
                      <a:pt x="2" y="18"/>
                    </a:lnTo>
                    <a:lnTo>
                      <a:pt x="1" y="19"/>
                    </a:lnTo>
                    <a:lnTo>
                      <a:pt x="1" y="20"/>
                    </a:lnTo>
                    <a:lnTo>
                      <a:pt x="1" y="21"/>
                    </a:lnTo>
                    <a:lnTo>
                      <a:pt x="1" y="22"/>
                    </a:lnTo>
                    <a:lnTo>
                      <a:pt x="1" y="23"/>
                    </a:lnTo>
                    <a:lnTo>
                      <a:pt x="1" y="24"/>
                    </a:lnTo>
                    <a:lnTo>
                      <a:pt x="0" y="24"/>
                    </a:lnTo>
                    <a:lnTo>
                      <a:pt x="0" y="25"/>
                    </a:lnTo>
                    <a:lnTo>
                      <a:pt x="0" y="26"/>
                    </a:lnTo>
                    <a:lnTo>
                      <a:pt x="0" y="27"/>
                    </a:lnTo>
                    <a:lnTo>
                      <a:pt x="0" y="28"/>
                    </a:lnTo>
                    <a:lnTo>
                      <a:pt x="1" y="29"/>
                    </a:lnTo>
                    <a:lnTo>
                      <a:pt x="1" y="30"/>
                    </a:lnTo>
                    <a:lnTo>
                      <a:pt x="1" y="31"/>
                    </a:lnTo>
                    <a:lnTo>
                      <a:pt x="1" y="32"/>
                    </a:lnTo>
                    <a:lnTo>
                      <a:pt x="1" y="33"/>
                    </a:lnTo>
                    <a:lnTo>
                      <a:pt x="1" y="34"/>
                    </a:lnTo>
                    <a:lnTo>
                      <a:pt x="2" y="35"/>
                    </a:lnTo>
                    <a:lnTo>
                      <a:pt x="2" y="36"/>
                    </a:lnTo>
                    <a:lnTo>
                      <a:pt x="2" y="37"/>
                    </a:lnTo>
                    <a:lnTo>
                      <a:pt x="3" y="37"/>
                    </a:lnTo>
                    <a:lnTo>
                      <a:pt x="3" y="38"/>
                    </a:lnTo>
                    <a:lnTo>
                      <a:pt x="3" y="39"/>
                    </a:lnTo>
                    <a:lnTo>
                      <a:pt x="4" y="40"/>
                    </a:lnTo>
                    <a:lnTo>
                      <a:pt x="4" y="41"/>
                    </a:lnTo>
                    <a:lnTo>
                      <a:pt x="5" y="41"/>
                    </a:lnTo>
                    <a:lnTo>
                      <a:pt x="5" y="42"/>
                    </a:lnTo>
                    <a:lnTo>
                      <a:pt x="6" y="43"/>
                    </a:lnTo>
                    <a:lnTo>
                      <a:pt x="7" y="44"/>
                    </a:lnTo>
                    <a:lnTo>
                      <a:pt x="8" y="45"/>
                    </a:lnTo>
                    <a:lnTo>
                      <a:pt x="9" y="46"/>
                    </a:lnTo>
                    <a:lnTo>
                      <a:pt x="10" y="47"/>
                    </a:lnTo>
                    <a:lnTo>
                      <a:pt x="11" y="48"/>
                    </a:lnTo>
                    <a:lnTo>
                      <a:pt x="12" y="49"/>
                    </a:lnTo>
                    <a:lnTo>
                      <a:pt x="13" y="49"/>
                    </a:lnTo>
                    <a:lnTo>
                      <a:pt x="14" y="49"/>
                    </a:lnTo>
                    <a:lnTo>
                      <a:pt x="14" y="50"/>
                    </a:lnTo>
                    <a:lnTo>
                      <a:pt x="15" y="50"/>
                    </a:lnTo>
                    <a:lnTo>
                      <a:pt x="16" y="51"/>
                    </a:lnTo>
                    <a:lnTo>
                      <a:pt x="17" y="51"/>
                    </a:lnTo>
                    <a:lnTo>
                      <a:pt x="18" y="51"/>
                    </a:lnTo>
                    <a:lnTo>
                      <a:pt x="18" y="52"/>
                    </a:lnTo>
                    <a:lnTo>
                      <a:pt x="19" y="52"/>
                    </a:lnTo>
                    <a:lnTo>
                      <a:pt x="20" y="52"/>
                    </a:lnTo>
                    <a:lnTo>
                      <a:pt x="21" y="52"/>
                    </a:lnTo>
                    <a:lnTo>
                      <a:pt x="22" y="52"/>
                    </a:lnTo>
                    <a:lnTo>
                      <a:pt x="23" y="53"/>
                    </a:lnTo>
                    <a:lnTo>
                      <a:pt x="24" y="53"/>
                    </a:lnTo>
                    <a:lnTo>
                      <a:pt x="25" y="53"/>
                    </a:lnTo>
                    <a:lnTo>
                      <a:pt x="26" y="53"/>
                    </a:lnTo>
                    <a:lnTo>
                      <a:pt x="27" y="53"/>
                    </a:lnTo>
                    <a:lnTo>
                      <a:pt x="28" y="53"/>
                    </a:lnTo>
                    <a:lnTo>
                      <a:pt x="29" y="53"/>
                    </a:lnTo>
                    <a:lnTo>
                      <a:pt x="30" y="52"/>
                    </a:lnTo>
                    <a:lnTo>
                      <a:pt x="31" y="52"/>
                    </a:lnTo>
                    <a:lnTo>
                      <a:pt x="32" y="52"/>
                    </a:lnTo>
                    <a:lnTo>
                      <a:pt x="33" y="52"/>
                    </a:lnTo>
                    <a:lnTo>
                      <a:pt x="34" y="51"/>
                    </a:lnTo>
                    <a:lnTo>
                      <a:pt x="35" y="51"/>
                    </a:lnTo>
                    <a:lnTo>
                      <a:pt x="36" y="51"/>
                    </a:lnTo>
                    <a:lnTo>
                      <a:pt x="37" y="50"/>
                    </a:lnTo>
                    <a:lnTo>
                      <a:pt x="38" y="50"/>
                    </a:lnTo>
                    <a:lnTo>
                      <a:pt x="38" y="49"/>
                    </a:lnTo>
                    <a:lnTo>
                      <a:pt x="39" y="49"/>
                    </a:lnTo>
                    <a:lnTo>
                      <a:pt x="40" y="49"/>
                    </a:lnTo>
                    <a:lnTo>
                      <a:pt x="40" y="48"/>
                    </a:lnTo>
                    <a:lnTo>
                      <a:pt x="41" y="48"/>
                    </a:lnTo>
                    <a:lnTo>
                      <a:pt x="42" y="47"/>
                    </a:lnTo>
                    <a:lnTo>
                      <a:pt x="42" y="46"/>
                    </a:lnTo>
                    <a:lnTo>
                      <a:pt x="43" y="46"/>
                    </a:lnTo>
                    <a:lnTo>
                      <a:pt x="44" y="45"/>
                    </a:lnTo>
                    <a:lnTo>
                      <a:pt x="45" y="44"/>
                    </a:lnTo>
                    <a:lnTo>
                      <a:pt x="46" y="43"/>
                    </a:lnTo>
                    <a:lnTo>
                      <a:pt x="46" y="42"/>
                    </a:lnTo>
                    <a:lnTo>
                      <a:pt x="47" y="42"/>
                    </a:lnTo>
                    <a:lnTo>
                      <a:pt x="47" y="41"/>
                    </a:lnTo>
                    <a:lnTo>
                      <a:pt x="48" y="40"/>
                    </a:lnTo>
                    <a:lnTo>
                      <a:pt x="49" y="39"/>
                    </a:lnTo>
                    <a:lnTo>
                      <a:pt x="49" y="38"/>
                    </a:lnTo>
                    <a:lnTo>
                      <a:pt x="49" y="37"/>
                    </a:lnTo>
                    <a:lnTo>
                      <a:pt x="50" y="37"/>
                    </a:lnTo>
                    <a:lnTo>
                      <a:pt x="50" y="36"/>
                    </a:lnTo>
                    <a:lnTo>
                      <a:pt x="50" y="35"/>
                    </a:lnTo>
                    <a:lnTo>
                      <a:pt x="50" y="34"/>
                    </a:lnTo>
                    <a:lnTo>
                      <a:pt x="51" y="33"/>
                    </a:lnTo>
                    <a:lnTo>
                      <a:pt x="51" y="32"/>
                    </a:lnTo>
                    <a:lnTo>
                      <a:pt x="51" y="31"/>
                    </a:lnTo>
                    <a:lnTo>
                      <a:pt x="51" y="30"/>
                    </a:lnTo>
                    <a:lnTo>
                      <a:pt x="51" y="29"/>
                    </a:lnTo>
                    <a:lnTo>
                      <a:pt x="51" y="28"/>
                    </a:lnTo>
                    <a:lnTo>
                      <a:pt x="52" y="28"/>
                    </a:lnTo>
                    <a:lnTo>
                      <a:pt x="52" y="27"/>
                    </a:lnTo>
                    <a:lnTo>
                      <a:pt x="52"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82" name="Freeform 3270"/>
              <p:cNvSpPr>
                <a:spLocks/>
              </p:cNvSpPr>
              <p:nvPr/>
            </p:nvSpPr>
            <p:spPr bwMode="auto">
              <a:xfrm>
                <a:off x="3650" y="2061"/>
                <a:ext cx="18" cy="38"/>
              </a:xfrm>
              <a:custGeom>
                <a:avLst/>
                <a:gdLst/>
                <a:ahLst/>
                <a:cxnLst>
                  <a:cxn ang="0">
                    <a:pos x="0" y="0"/>
                  </a:cxn>
                  <a:cxn ang="0">
                    <a:pos x="18" y="0"/>
                  </a:cxn>
                  <a:cxn ang="0">
                    <a:pos x="5" y="38"/>
                  </a:cxn>
                </a:cxnLst>
                <a:rect l="0" t="0" r="r" b="b"/>
                <a:pathLst>
                  <a:path w="18" h="38">
                    <a:moveTo>
                      <a:pt x="0" y="0"/>
                    </a:moveTo>
                    <a:lnTo>
                      <a:pt x="18" y="0"/>
                    </a:lnTo>
                    <a:lnTo>
                      <a:pt x="5" y="38"/>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81" name="Freeform 3269"/>
              <p:cNvSpPr>
                <a:spLocks/>
              </p:cNvSpPr>
              <p:nvPr/>
            </p:nvSpPr>
            <p:spPr bwMode="auto">
              <a:xfrm>
                <a:off x="3634" y="2050"/>
                <a:ext cx="51" cy="53"/>
              </a:xfrm>
              <a:custGeom>
                <a:avLst/>
                <a:gdLst/>
                <a:ahLst/>
                <a:cxnLst>
                  <a:cxn ang="0">
                    <a:pos x="51" y="24"/>
                  </a:cxn>
                  <a:cxn ang="0">
                    <a:pos x="50" y="22"/>
                  </a:cxn>
                  <a:cxn ang="0">
                    <a:pos x="50" y="19"/>
                  </a:cxn>
                  <a:cxn ang="0">
                    <a:pos x="49" y="17"/>
                  </a:cxn>
                  <a:cxn ang="0">
                    <a:pos x="48" y="14"/>
                  </a:cxn>
                  <a:cxn ang="0">
                    <a:pos x="47" y="12"/>
                  </a:cxn>
                  <a:cxn ang="0">
                    <a:pos x="45" y="10"/>
                  </a:cxn>
                  <a:cxn ang="0">
                    <a:pos x="44" y="8"/>
                  </a:cxn>
                  <a:cxn ang="0">
                    <a:pos x="42" y="6"/>
                  </a:cxn>
                  <a:cxn ang="0">
                    <a:pos x="40" y="4"/>
                  </a:cxn>
                  <a:cxn ang="0">
                    <a:pos x="37" y="3"/>
                  </a:cxn>
                  <a:cxn ang="0">
                    <a:pos x="35" y="2"/>
                  </a:cxn>
                  <a:cxn ang="0">
                    <a:pos x="33" y="1"/>
                  </a:cxn>
                  <a:cxn ang="0">
                    <a:pos x="30" y="0"/>
                  </a:cxn>
                  <a:cxn ang="0">
                    <a:pos x="28" y="0"/>
                  </a:cxn>
                  <a:cxn ang="0">
                    <a:pos x="25" y="0"/>
                  </a:cxn>
                  <a:cxn ang="0">
                    <a:pos x="23" y="0"/>
                  </a:cxn>
                  <a:cxn ang="0">
                    <a:pos x="20" y="0"/>
                  </a:cxn>
                  <a:cxn ang="0">
                    <a:pos x="18" y="1"/>
                  </a:cxn>
                  <a:cxn ang="0">
                    <a:pos x="15" y="2"/>
                  </a:cxn>
                  <a:cxn ang="0">
                    <a:pos x="13" y="3"/>
                  </a:cxn>
                  <a:cxn ang="0">
                    <a:pos x="11" y="4"/>
                  </a:cxn>
                  <a:cxn ang="0">
                    <a:pos x="9" y="6"/>
                  </a:cxn>
                  <a:cxn ang="0">
                    <a:pos x="7" y="8"/>
                  </a:cxn>
                  <a:cxn ang="0">
                    <a:pos x="5" y="10"/>
                  </a:cxn>
                  <a:cxn ang="0">
                    <a:pos x="4" y="12"/>
                  </a:cxn>
                  <a:cxn ang="0">
                    <a:pos x="2" y="14"/>
                  </a:cxn>
                  <a:cxn ang="0">
                    <a:pos x="1" y="17"/>
                  </a:cxn>
                  <a:cxn ang="0">
                    <a:pos x="1" y="19"/>
                  </a:cxn>
                  <a:cxn ang="0">
                    <a:pos x="0" y="22"/>
                  </a:cxn>
                  <a:cxn ang="0">
                    <a:pos x="0" y="24"/>
                  </a:cxn>
                  <a:cxn ang="0">
                    <a:pos x="0" y="27"/>
                  </a:cxn>
                  <a:cxn ang="0">
                    <a:pos x="0" y="30"/>
                  </a:cxn>
                  <a:cxn ang="0">
                    <a:pos x="0" y="32"/>
                  </a:cxn>
                  <a:cxn ang="0">
                    <a:pos x="1" y="35"/>
                  </a:cxn>
                  <a:cxn ang="0">
                    <a:pos x="2" y="37"/>
                  </a:cxn>
                  <a:cxn ang="0">
                    <a:pos x="3" y="40"/>
                  </a:cxn>
                  <a:cxn ang="0">
                    <a:pos x="5" y="42"/>
                  </a:cxn>
                  <a:cxn ang="0">
                    <a:pos x="6" y="44"/>
                  </a:cxn>
                  <a:cxn ang="0">
                    <a:pos x="8" y="46"/>
                  </a:cxn>
                  <a:cxn ang="0">
                    <a:pos x="10" y="47"/>
                  </a:cxn>
                  <a:cxn ang="0">
                    <a:pos x="12" y="49"/>
                  </a:cxn>
                  <a:cxn ang="0">
                    <a:pos x="14" y="50"/>
                  </a:cxn>
                  <a:cxn ang="0">
                    <a:pos x="16" y="51"/>
                  </a:cxn>
                  <a:cxn ang="0">
                    <a:pos x="19" y="52"/>
                  </a:cxn>
                  <a:cxn ang="0">
                    <a:pos x="21" y="52"/>
                  </a:cxn>
                  <a:cxn ang="0">
                    <a:pos x="24" y="53"/>
                  </a:cxn>
                  <a:cxn ang="0">
                    <a:pos x="27" y="53"/>
                  </a:cxn>
                  <a:cxn ang="0">
                    <a:pos x="29" y="52"/>
                  </a:cxn>
                  <a:cxn ang="0">
                    <a:pos x="31" y="52"/>
                  </a:cxn>
                  <a:cxn ang="0">
                    <a:pos x="34" y="51"/>
                  </a:cxn>
                  <a:cxn ang="0">
                    <a:pos x="36" y="50"/>
                  </a:cxn>
                  <a:cxn ang="0">
                    <a:pos x="39" y="49"/>
                  </a:cxn>
                  <a:cxn ang="0">
                    <a:pos x="41" y="47"/>
                  </a:cxn>
                  <a:cxn ang="0">
                    <a:pos x="43" y="46"/>
                  </a:cxn>
                  <a:cxn ang="0">
                    <a:pos x="44" y="44"/>
                  </a:cxn>
                  <a:cxn ang="0">
                    <a:pos x="46" y="42"/>
                  </a:cxn>
                  <a:cxn ang="0">
                    <a:pos x="48" y="40"/>
                  </a:cxn>
                  <a:cxn ang="0">
                    <a:pos x="49" y="37"/>
                  </a:cxn>
                  <a:cxn ang="0">
                    <a:pos x="50" y="35"/>
                  </a:cxn>
                  <a:cxn ang="0">
                    <a:pos x="50" y="32"/>
                  </a:cxn>
                  <a:cxn ang="0">
                    <a:pos x="51" y="30"/>
                  </a:cxn>
                  <a:cxn ang="0">
                    <a:pos x="51" y="27"/>
                  </a:cxn>
                </a:cxnLst>
                <a:rect l="0" t="0" r="r" b="b"/>
                <a:pathLst>
                  <a:path w="51" h="53">
                    <a:moveTo>
                      <a:pt x="51" y="26"/>
                    </a:moveTo>
                    <a:lnTo>
                      <a:pt x="51" y="26"/>
                    </a:lnTo>
                    <a:lnTo>
                      <a:pt x="51" y="25"/>
                    </a:lnTo>
                    <a:lnTo>
                      <a:pt x="51" y="24"/>
                    </a:lnTo>
                    <a:lnTo>
                      <a:pt x="51" y="23"/>
                    </a:lnTo>
                    <a:lnTo>
                      <a:pt x="51" y="22"/>
                    </a:lnTo>
                    <a:lnTo>
                      <a:pt x="50" y="22"/>
                    </a:lnTo>
                    <a:lnTo>
                      <a:pt x="50" y="21"/>
                    </a:lnTo>
                    <a:lnTo>
                      <a:pt x="50" y="20"/>
                    </a:lnTo>
                    <a:lnTo>
                      <a:pt x="50" y="19"/>
                    </a:lnTo>
                    <a:lnTo>
                      <a:pt x="50" y="18"/>
                    </a:lnTo>
                    <a:lnTo>
                      <a:pt x="49" y="17"/>
                    </a:lnTo>
                    <a:lnTo>
                      <a:pt x="49" y="16"/>
                    </a:lnTo>
                    <a:lnTo>
                      <a:pt x="48" y="15"/>
                    </a:lnTo>
                    <a:lnTo>
                      <a:pt x="48" y="14"/>
                    </a:lnTo>
                    <a:lnTo>
                      <a:pt x="48" y="13"/>
                    </a:lnTo>
                    <a:lnTo>
                      <a:pt x="47" y="13"/>
                    </a:lnTo>
                    <a:lnTo>
                      <a:pt x="47" y="12"/>
                    </a:lnTo>
                    <a:lnTo>
                      <a:pt x="47" y="11"/>
                    </a:lnTo>
                    <a:lnTo>
                      <a:pt x="46" y="11"/>
                    </a:lnTo>
                    <a:lnTo>
                      <a:pt x="46" y="10"/>
                    </a:lnTo>
                    <a:lnTo>
                      <a:pt x="45" y="10"/>
                    </a:lnTo>
                    <a:lnTo>
                      <a:pt x="45" y="9"/>
                    </a:lnTo>
                    <a:lnTo>
                      <a:pt x="44" y="9"/>
                    </a:lnTo>
                    <a:lnTo>
                      <a:pt x="44" y="8"/>
                    </a:lnTo>
                    <a:lnTo>
                      <a:pt x="43" y="7"/>
                    </a:lnTo>
                    <a:lnTo>
                      <a:pt x="42" y="7"/>
                    </a:lnTo>
                    <a:lnTo>
                      <a:pt x="42" y="6"/>
                    </a:lnTo>
                    <a:lnTo>
                      <a:pt x="41" y="6"/>
                    </a:lnTo>
                    <a:lnTo>
                      <a:pt x="41" y="5"/>
                    </a:lnTo>
                    <a:lnTo>
                      <a:pt x="40" y="5"/>
                    </a:lnTo>
                    <a:lnTo>
                      <a:pt x="40" y="4"/>
                    </a:lnTo>
                    <a:lnTo>
                      <a:pt x="39" y="4"/>
                    </a:lnTo>
                    <a:lnTo>
                      <a:pt x="38" y="4"/>
                    </a:lnTo>
                    <a:lnTo>
                      <a:pt x="37" y="3"/>
                    </a:lnTo>
                    <a:lnTo>
                      <a:pt x="36" y="3"/>
                    </a:lnTo>
                    <a:lnTo>
                      <a:pt x="36" y="2"/>
                    </a:lnTo>
                    <a:lnTo>
                      <a:pt x="35" y="2"/>
                    </a:lnTo>
                    <a:lnTo>
                      <a:pt x="34" y="1"/>
                    </a:lnTo>
                    <a:lnTo>
                      <a:pt x="33" y="1"/>
                    </a:lnTo>
                    <a:lnTo>
                      <a:pt x="32" y="1"/>
                    </a:lnTo>
                    <a:lnTo>
                      <a:pt x="31" y="1"/>
                    </a:lnTo>
                    <a:lnTo>
                      <a:pt x="30" y="0"/>
                    </a:lnTo>
                    <a:lnTo>
                      <a:pt x="29" y="0"/>
                    </a:lnTo>
                    <a:lnTo>
                      <a:pt x="28" y="0"/>
                    </a:lnTo>
                    <a:lnTo>
                      <a:pt x="27" y="0"/>
                    </a:lnTo>
                    <a:lnTo>
                      <a:pt x="26" y="0"/>
                    </a:lnTo>
                    <a:lnTo>
                      <a:pt x="25" y="0"/>
                    </a:lnTo>
                    <a:lnTo>
                      <a:pt x="24" y="0"/>
                    </a:lnTo>
                    <a:lnTo>
                      <a:pt x="23" y="0"/>
                    </a:lnTo>
                    <a:lnTo>
                      <a:pt x="22" y="0"/>
                    </a:lnTo>
                    <a:lnTo>
                      <a:pt x="21" y="0"/>
                    </a:lnTo>
                    <a:lnTo>
                      <a:pt x="20" y="0"/>
                    </a:lnTo>
                    <a:lnTo>
                      <a:pt x="20" y="1"/>
                    </a:lnTo>
                    <a:lnTo>
                      <a:pt x="19" y="1"/>
                    </a:lnTo>
                    <a:lnTo>
                      <a:pt x="18" y="1"/>
                    </a:lnTo>
                    <a:lnTo>
                      <a:pt x="17" y="1"/>
                    </a:lnTo>
                    <a:lnTo>
                      <a:pt x="16" y="1"/>
                    </a:lnTo>
                    <a:lnTo>
                      <a:pt x="16" y="2"/>
                    </a:lnTo>
                    <a:lnTo>
                      <a:pt x="15" y="2"/>
                    </a:lnTo>
                    <a:lnTo>
                      <a:pt x="14" y="3"/>
                    </a:lnTo>
                    <a:lnTo>
                      <a:pt x="13" y="3"/>
                    </a:lnTo>
                    <a:lnTo>
                      <a:pt x="13" y="4"/>
                    </a:lnTo>
                    <a:lnTo>
                      <a:pt x="12" y="4"/>
                    </a:lnTo>
                    <a:lnTo>
                      <a:pt x="11" y="4"/>
                    </a:lnTo>
                    <a:lnTo>
                      <a:pt x="10" y="5"/>
                    </a:lnTo>
                    <a:lnTo>
                      <a:pt x="9" y="6"/>
                    </a:lnTo>
                    <a:lnTo>
                      <a:pt x="8" y="7"/>
                    </a:lnTo>
                    <a:lnTo>
                      <a:pt x="7" y="7"/>
                    </a:lnTo>
                    <a:lnTo>
                      <a:pt x="7" y="8"/>
                    </a:lnTo>
                    <a:lnTo>
                      <a:pt x="6" y="9"/>
                    </a:lnTo>
                    <a:lnTo>
                      <a:pt x="5" y="10"/>
                    </a:lnTo>
                    <a:lnTo>
                      <a:pt x="5" y="11"/>
                    </a:lnTo>
                    <a:lnTo>
                      <a:pt x="4" y="11"/>
                    </a:lnTo>
                    <a:lnTo>
                      <a:pt x="4" y="12"/>
                    </a:lnTo>
                    <a:lnTo>
                      <a:pt x="3" y="13"/>
                    </a:lnTo>
                    <a:lnTo>
                      <a:pt x="3" y="14"/>
                    </a:lnTo>
                    <a:lnTo>
                      <a:pt x="2" y="14"/>
                    </a:lnTo>
                    <a:lnTo>
                      <a:pt x="2" y="15"/>
                    </a:lnTo>
                    <a:lnTo>
                      <a:pt x="2" y="16"/>
                    </a:lnTo>
                    <a:lnTo>
                      <a:pt x="1" y="17"/>
                    </a:lnTo>
                    <a:lnTo>
                      <a:pt x="1" y="18"/>
                    </a:lnTo>
                    <a:lnTo>
                      <a:pt x="1" y="19"/>
                    </a:lnTo>
                    <a:lnTo>
                      <a:pt x="0" y="20"/>
                    </a:lnTo>
                    <a:lnTo>
                      <a:pt x="0" y="21"/>
                    </a:lnTo>
                    <a:lnTo>
                      <a:pt x="0" y="22"/>
                    </a:lnTo>
                    <a:lnTo>
                      <a:pt x="0" y="23"/>
                    </a:lnTo>
                    <a:lnTo>
                      <a:pt x="0" y="24"/>
                    </a:lnTo>
                    <a:lnTo>
                      <a:pt x="0" y="25"/>
                    </a:lnTo>
                    <a:lnTo>
                      <a:pt x="0" y="26"/>
                    </a:lnTo>
                    <a:lnTo>
                      <a:pt x="0" y="27"/>
                    </a:lnTo>
                    <a:lnTo>
                      <a:pt x="0" y="28"/>
                    </a:lnTo>
                    <a:lnTo>
                      <a:pt x="0" y="29"/>
                    </a:lnTo>
                    <a:lnTo>
                      <a:pt x="0" y="30"/>
                    </a:lnTo>
                    <a:lnTo>
                      <a:pt x="0" y="31"/>
                    </a:lnTo>
                    <a:lnTo>
                      <a:pt x="0" y="32"/>
                    </a:lnTo>
                    <a:lnTo>
                      <a:pt x="0" y="33"/>
                    </a:lnTo>
                    <a:lnTo>
                      <a:pt x="1" y="33"/>
                    </a:lnTo>
                    <a:lnTo>
                      <a:pt x="1" y="34"/>
                    </a:lnTo>
                    <a:lnTo>
                      <a:pt x="1" y="35"/>
                    </a:lnTo>
                    <a:lnTo>
                      <a:pt x="1" y="36"/>
                    </a:lnTo>
                    <a:lnTo>
                      <a:pt x="2" y="37"/>
                    </a:lnTo>
                    <a:lnTo>
                      <a:pt x="2" y="38"/>
                    </a:lnTo>
                    <a:lnTo>
                      <a:pt x="3" y="39"/>
                    </a:lnTo>
                    <a:lnTo>
                      <a:pt x="3" y="40"/>
                    </a:lnTo>
                    <a:lnTo>
                      <a:pt x="4" y="41"/>
                    </a:lnTo>
                    <a:lnTo>
                      <a:pt x="5" y="42"/>
                    </a:lnTo>
                    <a:lnTo>
                      <a:pt x="5" y="43"/>
                    </a:lnTo>
                    <a:lnTo>
                      <a:pt x="6" y="43"/>
                    </a:lnTo>
                    <a:lnTo>
                      <a:pt x="6" y="44"/>
                    </a:lnTo>
                    <a:lnTo>
                      <a:pt x="7" y="44"/>
                    </a:lnTo>
                    <a:lnTo>
                      <a:pt x="7" y="45"/>
                    </a:lnTo>
                    <a:lnTo>
                      <a:pt x="8" y="46"/>
                    </a:lnTo>
                    <a:lnTo>
                      <a:pt x="9" y="46"/>
                    </a:lnTo>
                    <a:lnTo>
                      <a:pt x="9" y="47"/>
                    </a:lnTo>
                    <a:lnTo>
                      <a:pt x="10" y="47"/>
                    </a:lnTo>
                    <a:lnTo>
                      <a:pt x="10" y="48"/>
                    </a:lnTo>
                    <a:lnTo>
                      <a:pt x="11" y="48"/>
                    </a:lnTo>
                    <a:lnTo>
                      <a:pt x="12" y="49"/>
                    </a:lnTo>
                    <a:lnTo>
                      <a:pt x="13" y="49"/>
                    </a:lnTo>
                    <a:lnTo>
                      <a:pt x="14" y="50"/>
                    </a:lnTo>
                    <a:lnTo>
                      <a:pt x="15" y="50"/>
                    </a:lnTo>
                    <a:lnTo>
                      <a:pt x="16" y="51"/>
                    </a:lnTo>
                    <a:lnTo>
                      <a:pt x="17" y="51"/>
                    </a:lnTo>
                    <a:lnTo>
                      <a:pt x="18" y="52"/>
                    </a:lnTo>
                    <a:lnTo>
                      <a:pt x="19" y="52"/>
                    </a:lnTo>
                    <a:lnTo>
                      <a:pt x="20" y="52"/>
                    </a:lnTo>
                    <a:lnTo>
                      <a:pt x="21" y="52"/>
                    </a:lnTo>
                    <a:lnTo>
                      <a:pt x="22" y="52"/>
                    </a:lnTo>
                    <a:lnTo>
                      <a:pt x="23" y="53"/>
                    </a:lnTo>
                    <a:lnTo>
                      <a:pt x="24" y="53"/>
                    </a:lnTo>
                    <a:lnTo>
                      <a:pt x="25" y="53"/>
                    </a:lnTo>
                    <a:lnTo>
                      <a:pt x="26" y="53"/>
                    </a:lnTo>
                    <a:lnTo>
                      <a:pt x="27" y="53"/>
                    </a:lnTo>
                    <a:lnTo>
                      <a:pt x="28" y="53"/>
                    </a:lnTo>
                    <a:lnTo>
                      <a:pt x="28" y="52"/>
                    </a:lnTo>
                    <a:lnTo>
                      <a:pt x="29" y="52"/>
                    </a:lnTo>
                    <a:lnTo>
                      <a:pt x="30" y="52"/>
                    </a:lnTo>
                    <a:lnTo>
                      <a:pt x="31" y="52"/>
                    </a:lnTo>
                    <a:lnTo>
                      <a:pt x="32" y="52"/>
                    </a:lnTo>
                    <a:lnTo>
                      <a:pt x="33" y="52"/>
                    </a:lnTo>
                    <a:lnTo>
                      <a:pt x="34" y="51"/>
                    </a:lnTo>
                    <a:lnTo>
                      <a:pt x="35" y="51"/>
                    </a:lnTo>
                    <a:lnTo>
                      <a:pt x="35" y="50"/>
                    </a:lnTo>
                    <a:lnTo>
                      <a:pt x="36" y="50"/>
                    </a:lnTo>
                    <a:lnTo>
                      <a:pt x="37" y="50"/>
                    </a:lnTo>
                    <a:lnTo>
                      <a:pt x="37" y="49"/>
                    </a:lnTo>
                    <a:lnTo>
                      <a:pt x="38" y="49"/>
                    </a:lnTo>
                    <a:lnTo>
                      <a:pt x="39" y="49"/>
                    </a:lnTo>
                    <a:lnTo>
                      <a:pt x="39" y="48"/>
                    </a:lnTo>
                    <a:lnTo>
                      <a:pt x="40" y="48"/>
                    </a:lnTo>
                    <a:lnTo>
                      <a:pt x="41" y="47"/>
                    </a:lnTo>
                    <a:lnTo>
                      <a:pt x="42" y="46"/>
                    </a:lnTo>
                    <a:lnTo>
                      <a:pt x="43" y="46"/>
                    </a:lnTo>
                    <a:lnTo>
                      <a:pt x="43" y="45"/>
                    </a:lnTo>
                    <a:lnTo>
                      <a:pt x="44" y="45"/>
                    </a:lnTo>
                    <a:lnTo>
                      <a:pt x="44" y="44"/>
                    </a:lnTo>
                    <a:lnTo>
                      <a:pt x="45" y="43"/>
                    </a:lnTo>
                    <a:lnTo>
                      <a:pt x="46" y="42"/>
                    </a:lnTo>
                    <a:lnTo>
                      <a:pt x="47" y="41"/>
                    </a:lnTo>
                    <a:lnTo>
                      <a:pt x="47" y="40"/>
                    </a:lnTo>
                    <a:lnTo>
                      <a:pt x="48" y="40"/>
                    </a:lnTo>
                    <a:lnTo>
                      <a:pt x="48" y="39"/>
                    </a:lnTo>
                    <a:lnTo>
                      <a:pt x="48" y="38"/>
                    </a:lnTo>
                    <a:lnTo>
                      <a:pt x="49" y="37"/>
                    </a:lnTo>
                    <a:lnTo>
                      <a:pt x="49" y="36"/>
                    </a:lnTo>
                    <a:lnTo>
                      <a:pt x="49" y="35"/>
                    </a:lnTo>
                    <a:lnTo>
                      <a:pt x="50" y="35"/>
                    </a:lnTo>
                    <a:lnTo>
                      <a:pt x="50" y="34"/>
                    </a:lnTo>
                    <a:lnTo>
                      <a:pt x="50" y="33"/>
                    </a:lnTo>
                    <a:lnTo>
                      <a:pt x="50" y="32"/>
                    </a:lnTo>
                    <a:lnTo>
                      <a:pt x="50" y="31"/>
                    </a:lnTo>
                    <a:lnTo>
                      <a:pt x="51" y="30"/>
                    </a:lnTo>
                    <a:lnTo>
                      <a:pt x="51" y="29"/>
                    </a:lnTo>
                    <a:lnTo>
                      <a:pt x="51" y="28"/>
                    </a:lnTo>
                    <a:lnTo>
                      <a:pt x="51" y="27"/>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80" name="Freeform 3268"/>
              <p:cNvSpPr>
                <a:spLocks/>
              </p:cNvSpPr>
              <p:nvPr/>
            </p:nvSpPr>
            <p:spPr bwMode="auto">
              <a:xfrm>
                <a:off x="3890" y="1788"/>
                <a:ext cx="18" cy="39"/>
              </a:xfrm>
              <a:custGeom>
                <a:avLst/>
                <a:gdLst/>
                <a:ahLst/>
                <a:cxnLst>
                  <a:cxn ang="0">
                    <a:pos x="7" y="0"/>
                  </a:cxn>
                  <a:cxn ang="0">
                    <a:pos x="3" y="2"/>
                  </a:cxn>
                  <a:cxn ang="0">
                    <a:pos x="2" y="5"/>
                  </a:cxn>
                  <a:cxn ang="0">
                    <a:pos x="2" y="9"/>
                  </a:cxn>
                  <a:cxn ang="0">
                    <a:pos x="3" y="13"/>
                  </a:cxn>
                  <a:cxn ang="0">
                    <a:pos x="6" y="14"/>
                  </a:cxn>
                  <a:cxn ang="0">
                    <a:pos x="11" y="16"/>
                  </a:cxn>
                  <a:cxn ang="0">
                    <a:pos x="14" y="18"/>
                  </a:cxn>
                  <a:cxn ang="0">
                    <a:pos x="17" y="22"/>
                  </a:cxn>
                  <a:cxn ang="0">
                    <a:pos x="18" y="26"/>
                  </a:cxn>
                  <a:cxn ang="0">
                    <a:pos x="18" y="31"/>
                  </a:cxn>
                  <a:cxn ang="0">
                    <a:pos x="17" y="35"/>
                  </a:cxn>
                  <a:cxn ang="0">
                    <a:pos x="16" y="37"/>
                  </a:cxn>
                  <a:cxn ang="0">
                    <a:pos x="12" y="39"/>
                  </a:cxn>
                  <a:cxn ang="0">
                    <a:pos x="7" y="39"/>
                  </a:cxn>
                  <a:cxn ang="0">
                    <a:pos x="3" y="37"/>
                  </a:cxn>
                  <a:cxn ang="0">
                    <a:pos x="2" y="35"/>
                  </a:cxn>
                  <a:cxn ang="0">
                    <a:pos x="0" y="31"/>
                  </a:cxn>
                  <a:cxn ang="0">
                    <a:pos x="0" y="26"/>
                  </a:cxn>
                  <a:cxn ang="0">
                    <a:pos x="2" y="22"/>
                  </a:cxn>
                  <a:cxn ang="0">
                    <a:pos x="4" y="18"/>
                  </a:cxn>
                  <a:cxn ang="0">
                    <a:pos x="8" y="16"/>
                  </a:cxn>
                  <a:cxn ang="0">
                    <a:pos x="13" y="14"/>
                  </a:cxn>
                  <a:cxn ang="0">
                    <a:pos x="16" y="13"/>
                  </a:cxn>
                  <a:cxn ang="0">
                    <a:pos x="17" y="9"/>
                  </a:cxn>
                  <a:cxn ang="0">
                    <a:pos x="17" y="5"/>
                  </a:cxn>
                  <a:cxn ang="0">
                    <a:pos x="16" y="2"/>
                  </a:cxn>
                  <a:cxn ang="0">
                    <a:pos x="12" y="0"/>
                  </a:cxn>
                  <a:cxn ang="0">
                    <a:pos x="7" y="0"/>
                  </a:cxn>
                </a:cxnLst>
                <a:rect l="0" t="0" r="r" b="b"/>
                <a:pathLst>
                  <a:path w="18" h="39">
                    <a:moveTo>
                      <a:pt x="7" y="0"/>
                    </a:moveTo>
                    <a:lnTo>
                      <a:pt x="3" y="2"/>
                    </a:lnTo>
                    <a:lnTo>
                      <a:pt x="2" y="5"/>
                    </a:lnTo>
                    <a:lnTo>
                      <a:pt x="2" y="9"/>
                    </a:lnTo>
                    <a:lnTo>
                      <a:pt x="3" y="13"/>
                    </a:lnTo>
                    <a:lnTo>
                      <a:pt x="6" y="14"/>
                    </a:lnTo>
                    <a:lnTo>
                      <a:pt x="11" y="16"/>
                    </a:lnTo>
                    <a:lnTo>
                      <a:pt x="14" y="18"/>
                    </a:lnTo>
                    <a:lnTo>
                      <a:pt x="17" y="22"/>
                    </a:lnTo>
                    <a:lnTo>
                      <a:pt x="18" y="26"/>
                    </a:lnTo>
                    <a:lnTo>
                      <a:pt x="18" y="31"/>
                    </a:lnTo>
                    <a:lnTo>
                      <a:pt x="17" y="35"/>
                    </a:lnTo>
                    <a:lnTo>
                      <a:pt x="16" y="37"/>
                    </a:lnTo>
                    <a:lnTo>
                      <a:pt x="12" y="39"/>
                    </a:lnTo>
                    <a:lnTo>
                      <a:pt x="7" y="39"/>
                    </a:lnTo>
                    <a:lnTo>
                      <a:pt x="3" y="37"/>
                    </a:lnTo>
                    <a:lnTo>
                      <a:pt x="2" y="35"/>
                    </a:lnTo>
                    <a:lnTo>
                      <a:pt x="0" y="31"/>
                    </a:lnTo>
                    <a:lnTo>
                      <a:pt x="0" y="26"/>
                    </a:lnTo>
                    <a:lnTo>
                      <a:pt x="2" y="22"/>
                    </a:lnTo>
                    <a:lnTo>
                      <a:pt x="4" y="18"/>
                    </a:lnTo>
                    <a:lnTo>
                      <a:pt x="8" y="16"/>
                    </a:lnTo>
                    <a:lnTo>
                      <a:pt x="13" y="14"/>
                    </a:lnTo>
                    <a:lnTo>
                      <a:pt x="16" y="13"/>
                    </a:lnTo>
                    <a:lnTo>
                      <a:pt x="17" y="9"/>
                    </a:lnTo>
                    <a:lnTo>
                      <a:pt x="17" y="5"/>
                    </a:lnTo>
                    <a:lnTo>
                      <a:pt x="16" y="2"/>
                    </a:lnTo>
                    <a:lnTo>
                      <a:pt x="12" y="0"/>
                    </a:lnTo>
                    <a:lnTo>
                      <a:pt x="7"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79" name="Freeform 3267"/>
              <p:cNvSpPr>
                <a:spLocks/>
              </p:cNvSpPr>
              <p:nvPr/>
            </p:nvSpPr>
            <p:spPr bwMode="auto">
              <a:xfrm>
                <a:off x="3878" y="1783"/>
                <a:ext cx="51" cy="52"/>
              </a:xfrm>
              <a:custGeom>
                <a:avLst/>
                <a:gdLst/>
                <a:ahLst/>
                <a:cxnLst>
                  <a:cxn ang="0">
                    <a:pos x="51" y="24"/>
                  </a:cxn>
                  <a:cxn ang="0">
                    <a:pos x="50" y="20"/>
                  </a:cxn>
                  <a:cxn ang="0">
                    <a:pos x="50" y="18"/>
                  </a:cxn>
                  <a:cxn ang="0">
                    <a:pos x="48" y="15"/>
                  </a:cxn>
                  <a:cxn ang="0">
                    <a:pos x="47" y="12"/>
                  </a:cxn>
                  <a:cxn ang="0">
                    <a:pos x="45" y="9"/>
                  </a:cxn>
                  <a:cxn ang="0">
                    <a:pos x="43" y="7"/>
                  </a:cxn>
                  <a:cxn ang="0">
                    <a:pos x="40" y="5"/>
                  </a:cxn>
                  <a:cxn ang="0">
                    <a:pos x="38" y="3"/>
                  </a:cxn>
                  <a:cxn ang="0">
                    <a:pos x="35" y="2"/>
                  </a:cxn>
                  <a:cxn ang="0">
                    <a:pos x="32" y="1"/>
                  </a:cxn>
                  <a:cxn ang="0">
                    <a:pos x="29" y="0"/>
                  </a:cxn>
                  <a:cxn ang="0">
                    <a:pos x="26" y="0"/>
                  </a:cxn>
                  <a:cxn ang="0">
                    <a:pos x="23" y="0"/>
                  </a:cxn>
                  <a:cxn ang="0">
                    <a:pos x="20" y="1"/>
                  </a:cxn>
                  <a:cxn ang="0">
                    <a:pos x="17" y="1"/>
                  </a:cxn>
                  <a:cxn ang="0">
                    <a:pos x="14" y="3"/>
                  </a:cxn>
                  <a:cxn ang="0">
                    <a:pos x="11" y="4"/>
                  </a:cxn>
                  <a:cxn ang="0">
                    <a:pos x="9" y="6"/>
                  </a:cxn>
                  <a:cxn ang="0">
                    <a:pos x="7" y="8"/>
                  </a:cxn>
                  <a:cxn ang="0">
                    <a:pos x="5" y="11"/>
                  </a:cxn>
                  <a:cxn ang="0">
                    <a:pos x="3" y="13"/>
                  </a:cxn>
                  <a:cxn ang="0">
                    <a:pos x="2" y="16"/>
                  </a:cxn>
                  <a:cxn ang="0">
                    <a:pos x="1" y="19"/>
                  </a:cxn>
                  <a:cxn ang="0">
                    <a:pos x="0" y="22"/>
                  </a:cxn>
                  <a:cxn ang="0">
                    <a:pos x="0" y="26"/>
                  </a:cxn>
                  <a:cxn ang="0">
                    <a:pos x="0" y="29"/>
                  </a:cxn>
                  <a:cxn ang="0">
                    <a:pos x="0" y="32"/>
                  </a:cxn>
                  <a:cxn ang="0">
                    <a:pos x="1" y="35"/>
                  </a:cxn>
                  <a:cxn ang="0">
                    <a:pos x="2" y="38"/>
                  </a:cxn>
                  <a:cxn ang="0">
                    <a:pos x="4" y="41"/>
                  </a:cxn>
                  <a:cxn ang="0">
                    <a:pos x="6" y="43"/>
                  </a:cxn>
                  <a:cxn ang="0">
                    <a:pos x="8" y="45"/>
                  </a:cxn>
                  <a:cxn ang="0">
                    <a:pos x="10" y="48"/>
                  </a:cxn>
                  <a:cxn ang="0">
                    <a:pos x="13" y="49"/>
                  </a:cxn>
                  <a:cxn ang="0">
                    <a:pos x="16" y="51"/>
                  </a:cxn>
                  <a:cxn ang="0">
                    <a:pos x="19" y="52"/>
                  </a:cxn>
                  <a:cxn ang="0">
                    <a:pos x="22" y="52"/>
                  </a:cxn>
                  <a:cxn ang="0">
                    <a:pos x="25" y="52"/>
                  </a:cxn>
                  <a:cxn ang="0">
                    <a:pos x="28" y="52"/>
                  </a:cxn>
                  <a:cxn ang="0">
                    <a:pos x="31" y="52"/>
                  </a:cxn>
                  <a:cxn ang="0">
                    <a:pos x="34" y="51"/>
                  </a:cxn>
                  <a:cxn ang="0">
                    <a:pos x="37" y="50"/>
                  </a:cxn>
                  <a:cxn ang="0">
                    <a:pos x="39" y="48"/>
                  </a:cxn>
                  <a:cxn ang="0">
                    <a:pos x="42" y="46"/>
                  </a:cxn>
                  <a:cxn ang="0">
                    <a:pos x="44" y="44"/>
                  </a:cxn>
                  <a:cxn ang="0">
                    <a:pos x="46" y="42"/>
                  </a:cxn>
                  <a:cxn ang="0">
                    <a:pos x="48" y="39"/>
                  </a:cxn>
                  <a:cxn ang="0">
                    <a:pos x="49" y="36"/>
                  </a:cxn>
                  <a:cxn ang="0">
                    <a:pos x="50" y="33"/>
                  </a:cxn>
                  <a:cxn ang="0">
                    <a:pos x="51" y="30"/>
                  </a:cxn>
                  <a:cxn ang="0">
                    <a:pos x="51" y="27"/>
                  </a:cxn>
                </a:cxnLst>
                <a:rect l="0" t="0" r="r" b="b"/>
                <a:pathLst>
                  <a:path w="51" h="52">
                    <a:moveTo>
                      <a:pt x="51" y="26"/>
                    </a:moveTo>
                    <a:lnTo>
                      <a:pt x="51" y="26"/>
                    </a:lnTo>
                    <a:lnTo>
                      <a:pt x="51" y="25"/>
                    </a:lnTo>
                    <a:lnTo>
                      <a:pt x="51" y="24"/>
                    </a:lnTo>
                    <a:lnTo>
                      <a:pt x="51" y="23"/>
                    </a:lnTo>
                    <a:lnTo>
                      <a:pt x="51" y="22"/>
                    </a:lnTo>
                    <a:lnTo>
                      <a:pt x="51" y="21"/>
                    </a:lnTo>
                    <a:lnTo>
                      <a:pt x="50" y="20"/>
                    </a:lnTo>
                    <a:lnTo>
                      <a:pt x="50" y="19"/>
                    </a:lnTo>
                    <a:lnTo>
                      <a:pt x="50" y="18"/>
                    </a:lnTo>
                    <a:lnTo>
                      <a:pt x="49" y="17"/>
                    </a:lnTo>
                    <a:lnTo>
                      <a:pt x="49" y="16"/>
                    </a:lnTo>
                    <a:lnTo>
                      <a:pt x="49" y="15"/>
                    </a:lnTo>
                    <a:lnTo>
                      <a:pt x="48" y="15"/>
                    </a:lnTo>
                    <a:lnTo>
                      <a:pt x="48" y="14"/>
                    </a:lnTo>
                    <a:lnTo>
                      <a:pt x="48" y="13"/>
                    </a:lnTo>
                    <a:lnTo>
                      <a:pt x="47" y="13"/>
                    </a:lnTo>
                    <a:lnTo>
                      <a:pt x="47" y="12"/>
                    </a:lnTo>
                    <a:lnTo>
                      <a:pt x="46" y="11"/>
                    </a:lnTo>
                    <a:lnTo>
                      <a:pt x="46" y="10"/>
                    </a:lnTo>
                    <a:lnTo>
                      <a:pt x="45" y="10"/>
                    </a:lnTo>
                    <a:lnTo>
                      <a:pt x="45" y="9"/>
                    </a:lnTo>
                    <a:lnTo>
                      <a:pt x="44" y="8"/>
                    </a:lnTo>
                    <a:lnTo>
                      <a:pt x="43" y="7"/>
                    </a:lnTo>
                    <a:lnTo>
                      <a:pt x="43" y="6"/>
                    </a:lnTo>
                    <a:lnTo>
                      <a:pt x="42" y="6"/>
                    </a:lnTo>
                    <a:lnTo>
                      <a:pt x="41" y="6"/>
                    </a:lnTo>
                    <a:lnTo>
                      <a:pt x="41" y="5"/>
                    </a:lnTo>
                    <a:lnTo>
                      <a:pt x="40" y="5"/>
                    </a:lnTo>
                    <a:lnTo>
                      <a:pt x="39" y="4"/>
                    </a:lnTo>
                    <a:lnTo>
                      <a:pt x="38" y="3"/>
                    </a:lnTo>
                    <a:lnTo>
                      <a:pt x="37" y="3"/>
                    </a:lnTo>
                    <a:lnTo>
                      <a:pt x="36" y="2"/>
                    </a:lnTo>
                    <a:lnTo>
                      <a:pt x="35" y="2"/>
                    </a:lnTo>
                    <a:lnTo>
                      <a:pt x="34" y="2"/>
                    </a:lnTo>
                    <a:lnTo>
                      <a:pt x="34" y="1"/>
                    </a:lnTo>
                    <a:lnTo>
                      <a:pt x="33" y="1"/>
                    </a:lnTo>
                    <a:lnTo>
                      <a:pt x="32" y="1"/>
                    </a:lnTo>
                    <a:lnTo>
                      <a:pt x="31" y="1"/>
                    </a:lnTo>
                    <a:lnTo>
                      <a:pt x="30" y="0"/>
                    </a:lnTo>
                    <a:lnTo>
                      <a:pt x="29" y="0"/>
                    </a:lnTo>
                    <a:lnTo>
                      <a:pt x="28" y="0"/>
                    </a:lnTo>
                    <a:lnTo>
                      <a:pt x="27" y="0"/>
                    </a:lnTo>
                    <a:lnTo>
                      <a:pt x="26" y="0"/>
                    </a:lnTo>
                    <a:lnTo>
                      <a:pt x="25" y="0"/>
                    </a:lnTo>
                    <a:lnTo>
                      <a:pt x="24" y="0"/>
                    </a:lnTo>
                    <a:lnTo>
                      <a:pt x="23" y="0"/>
                    </a:lnTo>
                    <a:lnTo>
                      <a:pt x="22" y="0"/>
                    </a:lnTo>
                    <a:lnTo>
                      <a:pt x="21" y="0"/>
                    </a:lnTo>
                    <a:lnTo>
                      <a:pt x="20" y="0"/>
                    </a:lnTo>
                    <a:lnTo>
                      <a:pt x="20" y="1"/>
                    </a:lnTo>
                    <a:lnTo>
                      <a:pt x="19" y="1"/>
                    </a:lnTo>
                    <a:lnTo>
                      <a:pt x="18" y="1"/>
                    </a:lnTo>
                    <a:lnTo>
                      <a:pt x="17" y="1"/>
                    </a:lnTo>
                    <a:lnTo>
                      <a:pt x="16" y="2"/>
                    </a:lnTo>
                    <a:lnTo>
                      <a:pt x="15" y="2"/>
                    </a:lnTo>
                    <a:lnTo>
                      <a:pt x="14" y="2"/>
                    </a:lnTo>
                    <a:lnTo>
                      <a:pt x="14" y="3"/>
                    </a:lnTo>
                    <a:lnTo>
                      <a:pt x="13" y="3"/>
                    </a:lnTo>
                    <a:lnTo>
                      <a:pt x="12" y="3"/>
                    </a:lnTo>
                    <a:lnTo>
                      <a:pt x="12" y="4"/>
                    </a:lnTo>
                    <a:lnTo>
                      <a:pt x="11" y="4"/>
                    </a:lnTo>
                    <a:lnTo>
                      <a:pt x="11" y="5"/>
                    </a:lnTo>
                    <a:lnTo>
                      <a:pt x="10" y="5"/>
                    </a:lnTo>
                    <a:lnTo>
                      <a:pt x="9" y="6"/>
                    </a:lnTo>
                    <a:lnTo>
                      <a:pt x="8" y="6"/>
                    </a:lnTo>
                    <a:lnTo>
                      <a:pt x="8" y="7"/>
                    </a:lnTo>
                    <a:lnTo>
                      <a:pt x="7" y="7"/>
                    </a:lnTo>
                    <a:lnTo>
                      <a:pt x="7" y="8"/>
                    </a:lnTo>
                    <a:lnTo>
                      <a:pt x="6" y="9"/>
                    </a:lnTo>
                    <a:lnTo>
                      <a:pt x="5" y="10"/>
                    </a:lnTo>
                    <a:lnTo>
                      <a:pt x="5" y="11"/>
                    </a:lnTo>
                    <a:lnTo>
                      <a:pt x="4" y="11"/>
                    </a:lnTo>
                    <a:lnTo>
                      <a:pt x="4" y="12"/>
                    </a:lnTo>
                    <a:lnTo>
                      <a:pt x="3" y="13"/>
                    </a:lnTo>
                    <a:lnTo>
                      <a:pt x="3" y="14"/>
                    </a:lnTo>
                    <a:lnTo>
                      <a:pt x="2" y="15"/>
                    </a:lnTo>
                    <a:lnTo>
                      <a:pt x="2" y="16"/>
                    </a:lnTo>
                    <a:lnTo>
                      <a:pt x="2" y="17"/>
                    </a:lnTo>
                    <a:lnTo>
                      <a:pt x="1" y="18"/>
                    </a:lnTo>
                    <a:lnTo>
                      <a:pt x="1" y="19"/>
                    </a:lnTo>
                    <a:lnTo>
                      <a:pt x="0" y="20"/>
                    </a:lnTo>
                    <a:lnTo>
                      <a:pt x="0" y="21"/>
                    </a:lnTo>
                    <a:lnTo>
                      <a:pt x="0" y="22"/>
                    </a:lnTo>
                    <a:lnTo>
                      <a:pt x="0" y="23"/>
                    </a:lnTo>
                    <a:lnTo>
                      <a:pt x="0" y="24"/>
                    </a:lnTo>
                    <a:lnTo>
                      <a:pt x="0" y="25"/>
                    </a:lnTo>
                    <a:lnTo>
                      <a:pt x="0" y="26"/>
                    </a:lnTo>
                    <a:lnTo>
                      <a:pt x="0" y="27"/>
                    </a:lnTo>
                    <a:lnTo>
                      <a:pt x="0" y="28"/>
                    </a:lnTo>
                    <a:lnTo>
                      <a:pt x="0" y="29"/>
                    </a:lnTo>
                    <a:lnTo>
                      <a:pt x="0" y="30"/>
                    </a:lnTo>
                    <a:lnTo>
                      <a:pt x="0" y="31"/>
                    </a:lnTo>
                    <a:lnTo>
                      <a:pt x="0" y="32"/>
                    </a:lnTo>
                    <a:lnTo>
                      <a:pt x="1" y="33"/>
                    </a:lnTo>
                    <a:lnTo>
                      <a:pt x="1" y="34"/>
                    </a:lnTo>
                    <a:lnTo>
                      <a:pt x="1" y="35"/>
                    </a:lnTo>
                    <a:lnTo>
                      <a:pt x="2" y="36"/>
                    </a:lnTo>
                    <a:lnTo>
                      <a:pt x="2" y="37"/>
                    </a:lnTo>
                    <a:lnTo>
                      <a:pt x="2" y="38"/>
                    </a:lnTo>
                    <a:lnTo>
                      <a:pt x="3" y="39"/>
                    </a:lnTo>
                    <a:lnTo>
                      <a:pt x="3" y="40"/>
                    </a:lnTo>
                    <a:lnTo>
                      <a:pt x="4" y="40"/>
                    </a:lnTo>
                    <a:lnTo>
                      <a:pt x="4" y="41"/>
                    </a:lnTo>
                    <a:lnTo>
                      <a:pt x="5" y="42"/>
                    </a:lnTo>
                    <a:lnTo>
                      <a:pt x="5" y="43"/>
                    </a:lnTo>
                    <a:lnTo>
                      <a:pt x="6" y="43"/>
                    </a:lnTo>
                    <a:lnTo>
                      <a:pt x="6" y="44"/>
                    </a:lnTo>
                    <a:lnTo>
                      <a:pt x="7" y="44"/>
                    </a:lnTo>
                    <a:lnTo>
                      <a:pt x="7" y="45"/>
                    </a:lnTo>
                    <a:lnTo>
                      <a:pt x="8" y="45"/>
                    </a:lnTo>
                    <a:lnTo>
                      <a:pt x="8" y="46"/>
                    </a:lnTo>
                    <a:lnTo>
                      <a:pt x="9" y="46"/>
                    </a:lnTo>
                    <a:lnTo>
                      <a:pt x="9" y="47"/>
                    </a:lnTo>
                    <a:lnTo>
                      <a:pt x="10" y="47"/>
                    </a:lnTo>
                    <a:lnTo>
                      <a:pt x="10" y="48"/>
                    </a:lnTo>
                    <a:lnTo>
                      <a:pt x="11" y="48"/>
                    </a:lnTo>
                    <a:lnTo>
                      <a:pt x="12" y="49"/>
                    </a:lnTo>
                    <a:lnTo>
                      <a:pt x="13" y="49"/>
                    </a:lnTo>
                    <a:lnTo>
                      <a:pt x="14" y="50"/>
                    </a:lnTo>
                    <a:lnTo>
                      <a:pt x="15" y="50"/>
                    </a:lnTo>
                    <a:lnTo>
                      <a:pt x="16" y="51"/>
                    </a:lnTo>
                    <a:lnTo>
                      <a:pt x="17" y="51"/>
                    </a:lnTo>
                    <a:lnTo>
                      <a:pt x="18" y="51"/>
                    </a:lnTo>
                    <a:lnTo>
                      <a:pt x="19" y="52"/>
                    </a:lnTo>
                    <a:lnTo>
                      <a:pt x="20" y="52"/>
                    </a:lnTo>
                    <a:lnTo>
                      <a:pt x="21" y="52"/>
                    </a:lnTo>
                    <a:lnTo>
                      <a:pt x="22" y="52"/>
                    </a:lnTo>
                    <a:lnTo>
                      <a:pt x="23" y="52"/>
                    </a:lnTo>
                    <a:lnTo>
                      <a:pt x="24" y="52"/>
                    </a:lnTo>
                    <a:lnTo>
                      <a:pt x="25" y="52"/>
                    </a:lnTo>
                    <a:lnTo>
                      <a:pt x="26" y="52"/>
                    </a:lnTo>
                    <a:lnTo>
                      <a:pt x="27" y="52"/>
                    </a:lnTo>
                    <a:lnTo>
                      <a:pt x="28" y="52"/>
                    </a:lnTo>
                    <a:lnTo>
                      <a:pt x="29" y="52"/>
                    </a:lnTo>
                    <a:lnTo>
                      <a:pt x="30" y="52"/>
                    </a:lnTo>
                    <a:lnTo>
                      <a:pt x="31" y="52"/>
                    </a:lnTo>
                    <a:lnTo>
                      <a:pt x="32" y="52"/>
                    </a:lnTo>
                    <a:lnTo>
                      <a:pt x="33" y="51"/>
                    </a:lnTo>
                    <a:lnTo>
                      <a:pt x="34" y="51"/>
                    </a:lnTo>
                    <a:lnTo>
                      <a:pt x="35" y="51"/>
                    </a:lnTo>
                    <a:lnTo>
                      <a:pt x="36" y="50"/>
                    </a:lnTo>
                    <a:lnTo>
                      <a:pt x="37" y="50"/>
                    </a:lnTo>
                    <a:lnTo>
                      <a:pt x="37" y="49"/>
                    </a:lnTo>
                    <a:lnTo>
                      <a:pt x="38" y="49"/>
                    </a:lnTo>
                    <a:lnTo>
                      <a:pt x="39" y="49"/>
                    </a:lnTo>
                    <a:lnTo>
                      <a:pt x="39" y="48"/>
                    </a:lnTo>
                    <a:lnTo>
                      <a:pt x="40" y="48"/>
                    </a:lnTo>
                    <a:lnTo>
                      <a:pt x="41" y="47"/>
                    </a:lnTo>
                    <a:lnTo>
                      <a:pt x="42" y="46"/>
                    </a:lnTo>
                    <a:lnTo>
                      <a:pt x="43" y="46"/>
                    </a:lnTo>
                    <a:lnTo>
                      <a:pt x="43" y="45"/>
                    </a:lnTo>
                    <a:lnTo>
                      <a:pt x="44" y="45"/>
                    </a:lnTo>
                    <a:lnTo>
                      <a:pt x="44" y="44"/>
                    </a:lnTo>
                    <a:lnTo>
                      <a:pt x="45" y="44"/>
                    </a:lnTo>
                    <a:lnTo>
                      <a:pt x="45" y="43"/>
                    </a:lnTo>
                    <a:lnTo>
                      <a:pt x="46" y="42"/>
                    </a:lnTo>
                    <a:lnTo>
                      <a:pt x="46" y="41"/>
                    </a:lnTo>
                    <a:lnTo>
                      <a:pt x="47" y="41"/>
                    </a:lnTo>
                    <a:lnTo>
                      <a:pt x="47" y="40"/>
                    </a:lnTo>
                    <a:lnTo>
                      <a:pt x="48" y="39"/>
                    </a:lnTo>
                    <a:lnTo>
                      <a:pt x="48" y="38"/>
                    </a:lnTo>
                    <a:lnTo>
                      <a:pt x="49" y="37"/>
                    </a:lnTo>
                    <a:lnTo>
                      <a:pt x="49" y="36"/>
                    </a:lnTo>
                    <a:lnTo>
                      <a:pt x="50" y="35"/>
                    </a:lnTo>
                    <a:lnTo>
                      <a:pt x="50" y="34"/>
                    </a:lnTo>
                    <a:lnTo>
                      <a:pt x="50" y="33"/>
                    </a:lnTo>
                    <a:lnTo>
                      <a:pt x="50" y="32"/>
                    </a:lnTo>
                    <a:lnTo>
                      <a:pt x="51" y="31"/>
                    </a:lnTo>
                    <a:lnTo>
                      <a:pt x="51" y="30"/>
                    </a:lnTo>
                    <a:lnTo>
                      <a:pt x="51" y="29"/>
                    </a:lnTo>
                    <a:lnTo>
                      <a:pt x="51" y="28"/>
                    </a:lnTo>
                    <a:lnTo>
                      <a:pt x="51" y="27"/>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78" name="Freeform 3266"/>
              <p:cNvSpPr>
                <a:spLocks/>
              </p:cNvSpPr>
              <p:nvPr/>
            </p:nvSpPr>
            <p:spPr bwMode="auto">
              <a:xfrm>
                <a:off x="3880" y="2267"/>
                <a:ext cx="18" cy="39"/>
              </a:xfrm>
              <a:custGeom>
                <a:avLst/>
                <a:gdLst/>
                <a:ahLst/>
                <a:cxnLst>
                  <a:cxn ang="0">
                    <a:pos x="7" y="0"/>
                  </a:cxn>
                  <a:cxn ang="0">
                    <a:pos x="3" y="2"/>
                  </a:cxn>
                  <a:cxn ang="0">
                    <a:pos x="2" y="6"/>
                  </a:cxn>
                  <a:cxn ang="0">
                    <a:pos x="2" y="10"/>
                  </a:cxn>
                  <a:cxn ang="0">
                    <a:pos x="3" y="13"/>
                  </a:cxn>
                  <a:cxn ang="0">
                    <a:pos x="5" y="15"/>
                  </a:cxn>
                  <a:cxn ang="0">
                    <a:pos x="10" y="17"/>
                  </a:cxn>
                  <a:cxn ang="0">
                    <a:pos x="14" y="19"/>
                  </a:cxn>
                  <a:cxn ang="0">
                    <a:pos x="17" y="23"/>
                  </a:cxn>
                  <a:cxn ang="0">
                    <a:pos x="18" y="26"/>
                  </a:cxn>
                  <a:cxn ang="0">
                    <a:pos x="18" y="32"/>
                  </a:cxn>
                  <a:cxn ang="0">
                    <a:pos x="17" y="35"/>
                  </a:cxn>
                  <a:cxn ang="0">
                    <a:pos x="15" y="37"/>
                  </a:cxn>
                  <a:cxn ang="0">
                    <a:pos x="11" y="39"/>
                  </a:cxn>
                  <a:cxn ang="0">
                    <a:pos x="7" y="39"/>
                  </a:cxn>
                  <a:cxn ang="0">
                    <a:pos x="3" y="37"/>
                  </a:cxn>
                  <a:cxn ang="0">
                    <a:pos x="2" y="35"/>
                  </a:cxn>
                  <a:cxn ang="0">
                    <a:pos x="0" y="32"/>
                  </a:cxn>
                  <a:cxn ang="0">
                    <a:pos x="0" y="26"/>
                  </a:cxn>
                  <a:cxn ang="0">
                    <a:pos x="2" y="23"/>
                  </a:cxn>
                  <a:cxn ang="0">
                    <a:pos x="4" y="19"/>
                  </a:cxn>
                  <a:cxn ang="0">
                    <a:pos x="8" y="17"/>
                  </a:cxn>
                  <a:cxn ang="0">
                    <a:pos x="13" y="15"/>
                  </a:cxn>
                  <a:cxn ang="0">
                    <a:pos x="15" y="13"/>
                  </a:cxn>
                  <a:cxn ang="0">
                    <a:pos x="17" y="10"/>
                  </a:cxn>
                  <a:cxn ang="0">
                    <a:pos x="17" y="6"/>
                  </a:cxn>
                  <a:cxn ang="0">
                    <a:pos x="15" y="2"/>
                  </a:cxn>
                  <a:cxn ang="0">
                    <a:pos x="11" y="0"/>
                  </a:cxn>
                  <a:cxn ang="0">
                    <a:pos x="7" y="0"/>
                  </a:cxn>
                </a:cxnLst>
                <a:rect l="0" t="0" r="r" b="b"/>
                <a:pathLst>
                  <a:path w="18" h="39">
                    <a:moveTo>
                      <a:pt x="7" y="0"/>
                    </a:moveTo>
                    <a:lnTo>
                      <a:pt x="3" y="2"/>
                    </a:lnTo>
                    <a:lnTo>
                      <a:pt x="2" y="6"/>
                    </a:lnTo>
                    <a:lnTo>
                      <a:pt x="2" y="10"/>
                    </a:lnTo>
                    <a:lnTo>
                      <a:pt x="3" y="13"/>
                    </a:lnTo>
                    <a:lnTo>
                      <a:pt x="5" y="15"/>
                    </a:lnTo>
                    <a:lnTo>
                      <a:pt x="10" y="17"/>
                    </a:lnTo>
                    <a:lnTo>
                      <a:pt x="14" y="19"/>
                    </a:lnTo>
                    <a:lnTo>
                      <a:pt x="17" y="23"/>
                    </a:lnTo>
                    <a:lnTo>
                      <a:pt x="18" y="26"/>
                    </a:lnTo>
                    <a:lnTo>
                      <a:pt x="18" y="32"/>
                    </a:lnTo>
                    <a:lnTo>
                      <a:pt x="17" y="35"/>
                    </a:lnTo>
                    <a:lnTo>
                      <a:pt x="15" y="37"/>
                    </a:lnTo>
                    <a:lnTo>
                      <a:pt x="11" y="39"/>
                    </a:lnTo>
                    <a:lnTo>
                      <a:pt x="7" y="39"/>
                    </a:lnTo>
                    <a:lnTo>
                      <a:pt x="3" y="37"/>
                    </a:lnTo>
                    <a:lnTo>
                      <a:pt x="2" y="35"/>
                    </a:lnTo>
                    <a:lnTo>
                      <a:pt x="0" y="32"/>
                    </a:lnTo>
                    <a:lnTo>
                      <a:pt x="0" y="26"/>
                    </a:lnTo>
                    <a:lnTo>
                      <a:pt x="2" y="23"/>
                    </a:lnTo>
                    <a:lnTo>
                      <a:pt x="4" y="19"/>
                    </a:lnTo>
                    <a:lnTo>
                      <a:pt x="8" y="17"/>
                    </a:lnTo>
                    <a:lnTo>
                      <a:pt x="13" y="15"/>
                    </a:lnTo>
                    <a:lnTo>
                      <a:pt x="15" y="13"/>
                    </a:lnTo>
                    <a:lnTo>
                      <a:pt x="17" y="10"/>
                    </a:lnTo>
                    <a:lnTo>
                      <a:pt x="17" y="6"/>
                    </a:lnTo>
                    <a:lnTo>
                      <a:pt x="15" y="2"/>
                    </a:lnTo>
                    <a:lnTo>
                      <a:pt x="11" y="0"/>
                    </a:lnTo>
                    <a:lnTo>
                      <a:pt x="7"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77" name="Freeform 3265"/>
              <p:cNvSpPr>
                <a:spLocks/>
              </p:cNvSpPr>
              <p:nvPr/>
            </p:nvSpPr>
            <p:spPr bwMode="auto">
              <a:xfrm>
                <a:off x="3868" y="2263"/>
                <a:ext cx="51" cy="52"/>
              </a:xfrm>
              <a:custGeom>
                <a:avLst/>
                <a:gdLst/>
                <a:ahLst/>
                <a:cxnLst>
                  <a:cxn ang="0">
                    <a:pos x="51" y="23"/>
                  </a:cxn>
                  <a:cxn ang="0">
                    <a:pos x="50" y="20"/>
                  </a:cxn>
                  <a:cxn ang="0">
                    <a:pos x="49" y="18"/>
                  </a:cxn>
                  <a:cxn ang="0">
                    <a:pos x="48" y="15"/>
                  </a:cxn>
                  <a:cxn ang="0">
                    <a:pos x="47" y="12"/>
                  </a:cxn>
                  <a:cxn ang="0">
                    <a:pos x="45" y="10"/>
                  </a:cxn>
                  <a:cxn ang="0">
                    <a:pos x="43" y="7"/>
                  </a:cxn>
                  <a:cxn ang="0">
                    <a:pos x="41" y="5"/>
                  </a:cxn>
                  <a:cxn ang="0">
                    <a:pos x="39" y="4"/>
                  </a:cxn>
                  <a:cxn ang="0">
                    <a:pos x="36" y="2"/>
                  </a:cxn>
                  <a:cxn ang="0">
                    <a:pos x="33" y="1"/>
                  </a:cxn>
                  <a:cxn ang="0">
                    <a:pos x="30" y="0"/>
                  </a:cxn>
                  <a:cxn ang="0">
                    <a:pos x="28" y="0"/>
                  </a:cxn>
                  <a:cxn ang="0">
                    <a:pos x="24" y="0"/>
                  </a:cxn>
                  <a:cxn ang="0">
                    <a:pos x="22" y="0"/>
                  </a:cxn>
                  <a:cxn ang="0">
                    <a:pos x="19" y="0"/>
                  </a:cxn>
                  <a:cxn ang="0">
                    <a:pos x="16" y="1"/>
                  </a:cxn>
                  <a:cxn ang="0">
                    <a:pos x="13" y="2"/>
                  </a:cxn>
                  <a:cxn ang="0">
                    <a:pos x="11" y="4"/>
                  </a:cxn>
                  <a:cxn ang="0">
                    <a:pos x="8" y="6"/>
                  </a:cxn>
                  <a:cxn ang="0">
                    <a:pos x="6" y="8"/>
                  </a:cxn>
                  <a:cxn ang="0">
                    <a:pos x="5" y="10"/>
                  </a:cxn>
                  <a:cxn ang="0">
                    <a:pos x="3" y="13"/>
                  </a:cxn>
                  <a:cxn ang="0">
                    <a:pos x="1" y="15"/>
                  </a:cxn>
                  <a:cxn ang="0">
                    <a:pos x="1" y="18"/>
                  </a:cxn>
                  <a:cxn ang="0">
                    <a:pos x="0" y="21"/>
                  </a:cxn>
                  <a:cxn ang="0">
                    <a:pos x="0" y="24"/>
                  </a:cxn>
                  <a:cxn ang="0">
                    <a:pos x="0" y="27"/>
                  </a:cxn>
                  <a:cxn ang="0">
                    <a:pos x="0" y="30"/>
                  </a:cxn>
                  <a:cxn ang="0">
                    <a:pos x="1" y="33"/>
                  </a:cxn>
                  <a:cxn ang="0">
                    <a:pos x="1" y="36"/>
                  </a:cxn>
                  <a:cxn ang="0">
                    <a:pos x="3" y="39"/>
                  </a:cxn>
                  <a:cxn ang="0">
                    <a:pos x="5" y="42"/>
                  </a:cxn>
                  <a:cxn ang="0">
                    <a:pos x="6" y="44"/>
                  </a:cxn>
                  <a:cxn ang="0">
                    <a:pos x="8" y="46"/>
                  </a:cxn>
                  <a:cxn ang="0">
                    <a:pos x="11" y="48"/>
                  </a:cxn>
                  <a:cxn ang="0">
                    <a:pos x="13" y="49"/>
                  </a:cxn>
                  <a:cxn ang="0">
                    <a:pos x="16" y="51"/>
                  </a:cxn>
                  <a:cxn ang="0">
                    <a:pos x="19" y="51"/>
                  </a:cxn>
                  <a:cxn ang="0">
                    <a:pos x="22" y="52"/>
                  </a:cxn>
                  <a:cxn ang="0">
                    <a:pos x="24" y="52"/>
                  </a:cxn>
                  <a:cxn ang="0">
                    <a:pos x="28" y="52"/>
                  </a:cxn>
                  <a:cxn ang="0">
                    <a:pos x="30" y="52"/>
                  </a:cxn>
                  <a:cxn ang="0">
                    <a:pos x="33" y="51"/>
                  </a:cxn>
                  <a:cxn ang="0">
                    <a:pos x="36" y="50"/>
                  </a:cxn>
                  <a:cxn ang="0">
                    <a:pos x="39" y="48"/>
                  </a:cxn>
                  <a:cxn ang="0">
                    <a:pos x="41" y="47"/>
                  </a:cxn>
                  <a:cxn ang="0">
                    <a:pos x="43" y="44"/>
                  </a:cxn>
                  <a:cxn ang="0">
                    <a:pos x="45" y="42"/>
                  </a:cxn>
                  <a:cxn ang="0">
                    <a:pos x="47" y="40"/>
                  </a:cxn>
                  <a:cxn ang="0">
                    <a:pos x="48" y="37"/>
                  </a:cxn>
                  <a:cxn ang="0">
                    <a:pos x="49" y="34"/>
                  </a:cxn>
                  <a:cxn ang="0">
                    <a:pos x="50" y="31"/>
                  </a:cxn>
                  <a:cxn ang="0">
                    <a:pos x="51" y="29"/>
                  </a:cxn>
                </a:cxnLst>
                <a:rect l="0" t="0" r="r" b="b"/>
                <a:pathLst>
                  <a:path w="51" h="52">
                    <a:moveTo>
                      <a:pt x="51" y="26"/>
                    </a:moveTo>
                    <a:lnTo>
                      <a:pt x="51" y="25"/>
                    </a:lnTo>
                    <a:lnTo>
                      <a:pt x="51" y="24"/>
                    </a:lnTo>
                    <a:lnTo>
                      <a:pt x="51" y="23"/>
                    </a:lnTo>
                    <a:lnTo>
                      <a:pt x="50" y="22"/>
                    </a:lnTo>
                    <a:lnTo>
                      <a:pt x="50" y="21"/>
                    </a:lnTo>
                    <a:lnTo>
                      <a:pt x="50" y="20"/>
                    </a:lnTo>
                    <a:lnTo>
                      <a:pt x="50" y="19"/>
                    </a:lnTo>
                    <a:lnTo>
                      <a:pt x="50" y="18"/>
                    </a:lnTo>
                    <a:lnTo>
                      <a:pt x="49" y="18"/>
                    </a:lnTo>
                    <a:lnTo>
                      <a:pt x="49" y="17"/>
                    </a:lnTo>
                    <a:lnTo>
                      <a:pt x="49" y="16"/>
                    </a:lnTo>
                    <a:lnTo>
                      <a:pt x="49" y="15"/>
                    </a:lnTo>
                    <a:lnTo>
                      <a:pt x="48" y="15"/>
                    </a:lnTo>
                    <a:lnTo>
                      <a:pt x="48" y="14"/>
                    </a:lnTo>
                    <a:lnTo>
                      <a:pt x="48" y="13"/>
                    </a:lnTo>
                    <a:lnTo>
                      <a:pt x="47" y="13"/>
                    </a:lnTo>
                    <a:lnTo>
                      <a:pt x="47" y="12"/>
                    </a:lnTo>
                    <a:lnTo>
                      <a:pt x="47" y="11"/>
                    </a:lnTo>
                    <a:lnTo>
                      <a:pt x="46" y="11"/>
                    </a:lnTo>
                    <a:lnTo>
                      <a:pt x="46" y="10"/>
                    </a:lnTo>
                    <a:lnTo>
                      <a:pt x="45" y="10"/>
                    </a:lnTo>
                    <a:lnTo>
                      <a:pt x="45" y="9"/>
                    </a:lnTo>
                    <a:lnTo>
                      <a:pt x="44" y="9"/>
                    </a:lnTo>
                    <a:lnTo>
                      <a:pt x="44" y="8"/>
                    </a:lnTo>
                    <a:lnTo>
                      <a:pt x="43" y="7"/>
                    </a:lnTo>
                    <a:lnTo>
                      <a:pt x="42" y="7"/>
                    </a:lnTo>
                    <a:lnTo>
                      <a:pt x="42" y="6"/>
                    </a:lnTo>
                    <a:lnTo>
                      <a:pt x="41" y="6"/>
                    </a:lnTo>
                    <a:lnTo>
                      <a:pt x="41" y="5"/>
                    </a:lnTo>
                    <a:lnTo>
                      <a:pt x="40" y="5"/>
                    </a:lnTo>
                    <a:lnTo>
                      <a:pt x="40" y="4"/>
                    </a:lnTo>
                    <a:lnTo>
                      <a:pt x="39" y="4"/>
                    </a:lnTo>
                    <a:lnTo>
                      <a:pt x="38" y="3"/>
                    </a:lnTo>
                    <a:lnTo>
                      <a:pt x="37" y="3"/>
                    </a:lnTo>
                    <a:lnTo>
                      <a:pt x="37" y="2"/>
                    </a:lnTo>
                    <a:lnTo>
                      <a:pt x="36" y="2"/>
                    </a:lnTo>
                    <a:lnTo>
                      <a:pt x="35" y="2"/>
                    </a:lnTo>
                    <a:lnTo>
                      <a:pt x="35" y="1"/>
                    </a:lnTo>
                    <a:lnTo>
                      <a:pt x="34" y="1"/>
                    </a:lnTo>
                    <a:lnTo>
                      <a:pt x="33" y="1"/>
                    </a:lnTo>
                    <a:lnTo>
                      <a:pt x="32" y="1"/>
                    </a:lnTo>
                    <a:lnTo>
                      <a:pt x="31" y="0"/>
                    </a:lnTo>
                    <a:lnTo>
                      <a:pt x="30" y="0"/>
                    </a:lnTo>
                    <a:lnTo>
                      <a:pt x="29" y="0"/>
                    </a:lnTo>
                    <a:lnTo>
                      <a:pt x="28" y="0"/>
                    </a:lnTo>
                    <a:lnTo>
                      <a:pt x="27" y="0"/>
                    </a:lnTo>
                    <a:lnTo>
                      <a:pt x="26" y="0"/>
                    </a:lnTo>
                    <a:lnTo>
                      <a:pt x="25" y="0"/>
                    </a:lnTo>
                    <a:lnTo>
                      <a:pt x="24" y="0"/>
                    </a:lnTo>
                    <a:lnTo>
                      <a:pt x="23" y="0"/>
                    </a:lnTo>
                    <a:lnTo>
                      <a:pt x="22" y="0"/>
                    </a:lnTo>
                    <a:lnTo>
                      <a:pt x="21" y="0"/>
                    </a:lnTo>
                    <a:lnTo>
                      <a:pt x="20" y="0"/>
                    </a:lnTo>
                    <a:lnTo>
                      <a:pt x="19" y="0"/>
                    </a:lnTo>
                    <a:lnTo>
                      <a:pt x="18" y="1"/>
                    </a:lnTo>
                    <a:lnTo>
                      <a:pt x="17" y="1"/>
                    </a:lnTo>
                    <a:lnTo>
                      <a:pt x="16" y="1"/>
                    </a:lnTo>
                    <a:lnTo>
                      <a:pt x="15" y="1"/>
                    </a:lnTo>
                    <a:lnTo>
                      <a:pt x="15" y="2"/>
                    </a:lnTo>
                    <a:lnTo>
                      <a:pt x="14" y="2"/>
                    </a:lnTo>
                    <a:lnTo>
                      <a:pt x="13" y="2"/>
                    </a:lnTo>
                    <a:lnTo>
                      <a:pt x="13" y="3"/>
                    </a:lnTo>
                    <a:lnTo>
                      <a:pt x="12" y="3"/>
                    </a:lnTo>
                    <a:lnTo>
                      <a:pt x="12" y="4"/>
                    </a:lnTo>
                    <a:lnTo>
                      <a:pt x="11" y="4"/>
                    </a:lnTo>
                    <a:lnTo>
                      <a:pt x="10" y="4"/>
                    </a:lnTo>
                    <a:lnTo>
                      <a:pt x="10" y="5"/>
                    </a:lnTo>
                    <a:lnTo>
                      <a:pt x="9" y="5"/>
                    </a:lnTo>
                    <a:lnTo>
                      <a:pt x="9" y="6"/>
                    </a:lnTo>
                    <a:lnTo>
                      <a:pt x="8" y="6"/>
                    </a:lnTo>
                    <a:lnTo>
                      <a:pt x="8" y="7"/>
                    </a:lnTo>
                    <a:lnTo>
                      <a:pt x="7" y="7"/>
                    </a:lnTo>
                    <a:lnTo>
                      <a:pt x="7" y="8"/>
                    </a:lnTo>
                    <a:lnTo>
                      <a:pt x="6" y="8"/>
                    </a:lnTo>
                    <a:lnTo>
                      <a:pt x="6" y="9"/>
                    </a:lnTo>
                    <a:lnTo>
                      <a:pt x="5" y="9"/>
                    </a:lnTo>
                    <a:lnTo>
                      <a:pt x="5" y="10"/>
                    </a:lnTo>
                    <a:lnTo>
                      <a:pt x="4" y="11"/>
                    </a:lnTo>
                    <a:lnTo>
                      <a:pt x="3" y="11"/>
                    </a:lnTo>
                    <a:lnTo>
                      <a:pt x="3" y="12"/>
                    </a:lnTo>
                    <a:lnTo>
                      <a:pt x="3" y="13"/>
                    </a:lnTo>
                    <a:lnTo>
                      <a:pt x="2" y="14"/>
                    </a:lnTo>
                    <a:lnTo>
                      <a:pt x="2" y="15"/>
                    </a:lnTo>
                    <a:lnTo>
                      <a:pt x="1" y="15"/>
                    </a:lnTo>
                    <a:lnTo>
                      <a:pt x="1" y="16"/>
                    </a:lnTo>
                    <a:lnTo>
                      <a:pt x="1" y="17"/>
                    </a:lnTo>
                    <a:lnTo>
                      <a:pt x="1" y="18"/>
                    </a:lnTo>
                    <a:lnTo>
                      <a:pt x="0" y="19"/>
                    </a:lnTo>
                    <a:lnTo>
                      <a:pt x="0" y="20"/>
                    </a:lnTo>
                    <a:lnTo>
                      <a:pt x="0" y="21"/>
                    </a:lnTo>
                    <a:lnTo>
                      <a:pt x="0" y="22"/>
                    </a:lnTo>
                    <a:lnTo>
                      <a:pt x="0" y="23"/>
                    </a:lnTo>
                    <a:lnTo>
                      <a:pt x="0" y="24"/>
                    </a:lnTo>
                    <a:lnTo>
                      <a:pt x="0" y="25"/>
                    </a:lnTo>
                    <a:lnTo>
                      <a:pt x="0" y="26"/>
                    </a:lnTo>
                    <a:lnTo>
                      <a:pt x="0" y="27"/>
                    </a:lnTo>
                    <a:lnTo>
                      <a:pt x="0" y="28"/>
                    </a:lnTo>
                    <a:lnTo>
                      <a:pt x="0" y="29"/>
                    </a:lnTo>
                    <a:lnTo>
                      <a:pt x="0" y="30"/>
                    </a:lnTo>
                    <a:lnTo>
                      <a:pt x="0" y="31"/>
                    </a:lnTo>
                    <a:lnTo>
                      <a:pt x="0" y="32"/>
                    </a:lnTo>
                    <a:lnTo>
                      <a:pt x="0" y="33"/>
                    </a:lnTo>
                    <a:lnTo>
                      <a:pt x="1" y="33"/>
                    </a:lnTo>
                    <a:lnTo>
                      <a:pt x="1" y="34"/>
                    </a:lnTo>
                    <a:lnTo>
                      <a:pt x="1" y="35"/>
                    </a:lnTo>
                    <a:lnTo>
                      <a:pt x="1" y="36"/>
                    </a:lnTo>
                    <a:lnTo>
                      <a:pt x="2" y="37"/>
                    </a:lnTo>
                    <a:lnTo>
                      <a:pt x="2" y="38"/>
                    </a:lnTo>
                    <a:lnTo>
                      <a:pt x="3" y="38"/>
                    </a:lnTo>
                    <a:lnTo>
                      <a:pt x="3" y="39"/>
                    </a:lnTo>
                    <a:lnTo>
                      <a:pt x="3" y="40"/>
                    </a:lnTo>
                    <a:lnTo>
                      <a:pt x="4" y="41"/>
                    </a:lnTo>
                    <a:lnTo>
                      <a:pt x="5" y="42"/>
                    </a:lnTo>
                    <a:lnTo>
                      <a:pt x="5" y="43"/>
                    </a:lnTo>
                    <a:lnTo>
                      <a:pt x="6" y="43"/>
                    </a:lnTo>
                    <a:lnTo>
                      <a:pt x="6" y="44"/>
                    </a:lnTo>
                    <a:lnTo>
                      <a:pt x="7" y="44"/>
                    </a:lnTo>
                    <a:lnTo>
                      <a:pt x="7" y="45"/>
                    </a:lnTo>
                    <a:lnTo>
                      <a:pt x="8" y="45"/>
                    </a:lnTo>
                    <a:lnTo>
                      <a:pt x="8" y="46"/>
                    </a:lnTo>
                    <a:lnTo>
                      <a:pt x="9" y="46"/>
                    </a:lnTo>
                    <a:lnTo>
                      <a:pt x="9" y="47"/>
                    </a:lnTo>
                    <a:lnTo>
                      <a:pt x="10" y="47"/>
                    </a:lnTo>
                    <a:lnTo>
                      <a:pt x="11" y="48"/>
                    </a:lnTo>
                    <a:lnTo>
                      <a:pt x="12" y="48"/>
                    </a:lnTo>
                    <a:lnTo>
                      <a:pt x="12" y="49"/>
                    </a:lnTo>
                    <a:lnTo>
                      <a:pt x="13" y="49"/>
                    </a:lnTo>
                    <a:lnTo>
                      <a:pt x="14" y="50"/>
                    </a:lnTo>
                    <a:lnTo>
                      <a:pt x="15" y="50"/>
                    </a:lnTo>
                    <a:lnTo>
                      <a:pt x="16" y="51"/>
                    </a:lnTo>
                    <a:lnTo>
                      <a:pt x="17" y="51"/>
                    </a:lnTo>
                    <a:lnTo>
                      <a:pt x="18" y="51"/>
                    </a:lnTo>
                    <a:lnTo>
                      <a:pt x="19" y="51"/>
                    </a:lnTo>
                    <a:lnTo>
                      <a:pt x="20" y="52"/>
                    </a:lnTo>
                    <a:lnTo>
                      <a:pt x="21" y="52"/>
                    </a:lnTo>
                    <a:lnTo>
                      <a:pt x="22" y="52"/>
                    </a:lnTo>
                    <a:lnTo>
                      <a:pt x="23" y="52"/>
                    </a:lnTo>
                    <a:lnTo>
                      <a:pt x="24" y="52"/>
                    </a:lnTo>
                    <a:lnTo>
                      <a:pt x="25" y="52"/>
                    </a:lnTo>
                    <a:lnTo>
                      <a:pt x="26" y="52"/>
                    </a:lnTo>
                    <a:lnTo>
                      <a:pt x="27" y="52"/>
                    </a:lnTo>
                    <a:lnTo>
                      <a:pt x="28" y="52"/>
                    </a:lnTo>
                    <a:lnTo>
                      <a:pt x="29" y="52"/>
                    </a:lnTo>
                    <a:lnTo>
                      <a:pt x="30" y="52"/>
                    </a:lnTo>
                    <a:lnTo>
                      <a:pt x="31" y="51"/>
                    </a:lnTo>
                    <a:lnTo>
                      <a:pt x="32" y="51"/>
                    </a:lnTo>
                    <a:lnTo>
                      <a:pt x="33" y="51"/>
                    </a:lnTo>
                    <a:lnTo>
                      <a:pt x="34" y="51"/>
                    </a:lnTo>
                    <a:lnTo>
                      <a:pt x="35" y="50"/>
                    </a:lnTo>
                    <a:lnTo>
                      <a:pt x="36" y="50"/>
                    </a:lnTo>
                    <a:lnTo>
                      <a:pt x="37" y="49"/>
                    </a:lnTo>
                    <a:lnTo>
                      <a:pt x="38" y="49"/>
                    </a:lnTo>
                    <a:lnTo>
                      <a:pt x="38" y="48"/>
                    </a:lnTo>
                    <a:lnTo>
                      <a:pt x="39" y="48"/>
                    </a:lnTo>
                    <a:lnTo>
                      <a:pt x="40" y="48"/>
                    </a:lnTo>
                    <a:lnTo>
                      <a:pt x="40" y="47"/>
                    </a:lnTo>
                    <a:lnTo>
                      <a:pt x="41" y="47"/>
                    </a:lnTo>
                    <a:lnTo>
                      <a:pt x="41" y="46"/>
                    </a:lnTo>
                    <a:lnTo>
                      <a:pt x="42" y="46"/>
                    </a:lnTo>
                    <a:lnTo>
                      <a:pt x="42" y="45"/>
                    </a:lnTo>
                    <a:lnTo>
                      <a:pt x="43" y="45"/>
                    </a:lnTo>
                    <a:lnTo>
                      <a:pt x="43" y="44"/>
                    </a:lnTo>
                    <a:lnTo>
                      <a:pt x="44" y="44"/>
                    </a:lnTo>
                    <a:lnTo>
                      <a:pt x="44" y="43"/>
                    </a:lnTo>
                    <a:lnTo>
                      <a:pt x="45" y="43"/>
                    </a:lnTo>
                    <a:lnTo>
                      <a:pt x="45" y="42"/>
                    </a:lnTo>
                    <a:lnTo>
                      <a:pt x="46" y="42"/>
                    </a:lnTo>
                    <a:lnTo>
                      <a:pt x="46" y="41"/>
                    </a:lnTo>
                    <a:lnTo>
                      <a:pt x="47" y="40"/>
                    </a:lnTo>
                    <a:lnTo>
                      <a:pt x="47" y="39"/>
                    </a:lnTo>
                    <a:lnTo>
                      <a:pt x="48" y="38"/>
                    </a:lnTo>
                    <a:lnTo>
                      <a:pt x="48" y="37"/>
                    </a:lnTo>
                    <a:lnTo>
                      <a:pt x="49" y="37"/>
                    </a:lnTo>
                    <a:lnTo>
                      <a:pt x="49" y="36"/>
                    </a:lnTo>
                    <a:lnTo>
                      <a:pt x="49" y="35"/>
                    </a:lnTo>
                    <a:lnTo>
                      <a:pt x="49" y="34"/>
                    </a:lnTo>
                    <a:lnTo>
                      <a:pt x="50" y="34"/>
                    </a:lnTo>
                    <a:lnTo>
                      <a:pt x="50" y="33"/>
                    </a:lnTo>
                    <a:lnTo>
                      <a:pt x="50" y="32"/>
                    </a:lnTo>
                    <a:lnTo>
                      <a:pt x="50" y="31"/>
                    </a:lnTo>
                    <a:lnTo>
                      <a:pt x="50" y="30"/>
                    </a:lnTo>
                    <a:lnTo>
                      <a:pt x="50" y="29"/>
                    </a:lnTo>
                    <a:lnTo>
                      <a:pt x="51" y="29"/>
                    </a:lnTo>
                    <a:lnTo>
                      <a:pt x="51" y="28"/>
                    </a:lnTo>
                    <a:lnTo>
                      <a:pt x="51" y="27"/>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76" name="Freeform 3264"/>
              <p:cNvSpPr>
                <a:spLocks/>
              </p:cNvSpPr>
              <p:nvPr/>
            </p:nvSpPr>
            <p:spPr bwMode="auto">
              <a:xfrm>
                <a:off x="3801" y="2634"/>
                <a:ext cx="16" cy="39"/>
              </a:xfrm>
              <a:custGeom>
                <a:avLst/>
                <a:gdLst/>
                <a:ahLst/>
                <a:cxnLst>
                  <a:cxn ang="0">
                    <a:pos x="16" y="13"/>
                  </a:cxn>
                  <a:cxn ang="0">
                    <a:pos x="15" y="19"/>
                  </a:cxn>
                  <a:cxn ang="0">
                    <a:pos x="13" y="22"/>
                  </a:cxn>
                  <a:cxn ang="0">
                    <a:pos x="9" y="24"/>
                  </a:cxn>
                  <a:cxn ang="0">
                    <a:pos x="7" y="24"/>
                  </a:cxn>
                  <a:cxn ang="0">
                    <a:pos x="4" y="22"/>
                  </a:cxn>
                  <a:cxn ang="0">
                    <a:pos x="1" y="19"/>
                  </a:cxn>
                  <a:cxn ang="0">
                    <a:pos x="0" y="13"/>
                  </a:cxn>
                  <a:cxn ang="0">
                    <a:pos x="0" y="11"/>
                  </a:cxn>
                  <a:cxn ang="0">
                    <a:pos x="1" y="6"/>
                  </a:cxn>
                  <a:cxn ang="0">
                    <a:pos x="4" y="2"/>
                  </a:cxn>
                  <a:cxn ang="0">
                    <a:pos x="7" y="0"/>
                  </a:cxn>
                  <a:cxn ang="0">
                    <a:pos x="9" y="0"/>
                  </a:cxn>
                  <a:cxn ang="0">
                    <a:pos x="13" y="2"/>
                  </a:cxn>
                  <a:cxn ang="0">
                    <a:pos x="15" y="6"/>
                  </a:cxn>
                  <a:cxn ang="0">
                    <a:pos x="16" y="13"/>
                  </a:cxn>
                  <a:cxn ang="0">
                    <a:pos x="16" y="22"/>
                  </a:cxn>
                  <a:cxn ang="0">
                    <a:pos x="15" y="31"/>
                  </a:cxn>
                  <a:cxn ang="0">
                    <a:pos x="13" y="37"/>
                  </a:cxn>
                  <a:cxn ang="0">
                    <a:pos x="9" y="39"/>
                  </a:cxn>
                  <a:cxn ang="0">
                    <a:pos x="6" y="39"/>
                  </a:cxn>
                  <a:cxn ang="0">
                    <a:pos x="3" y="37"/>
                  </a:cxn>
                  <a:cxn ang="0">
                    <a:pos x="1" y="33"/>
                  </a:cxn>
                </a:cxnLst>
                <a:rect l="0" t="0" r="r" b="b"/>
                <a:pathLst>
                  <a:path w="16" h="39">
                    <a:moveTo>
                      <a:pt x="16" y="13"/>
                    </a:moveTo>
                    <a:lnTo>
                      <a:pt x="15" y="19"/>
                    </a:lnTo>
                    <a:lnTo>
                      <a:pt x="13" y="22"/>
                    </a:lnTo>
                    <a:lnTo>
                      <a:pt x="9" y="24"/>
                    </a:lnTo>
                    <a:lnTo>
                      <a:pt x="7" y="24"/>
                    </a:lnTo>
                    <a:lnTo>
                      <a:pt x="4" y="22"/>
                    </a:lnTo>
                    <a:lnTo>
                      <a:pt x="1" y="19"/>
                    </a:lnTo>
                    <a:lnTo>
                      <a:pt x="0" y="13"/>
                    </a:lnTo>
                    <a:lnTo>
                      <a:pt x="0" y="11"/>
                    </a:lnTo>
                    <a:lnTo>
                      <a:pt x="1" y="6"/>
                    </a:lnTo>
                    <a:lnTo>
                      <a:pt x="4" y="2"/>
                    </a:lnTo>
                    <a:lnTo>
                      <a:pt x="7" y="0"/>
                    </a:lnTo>
                    <a:lnTo>
                      <a:pt x="9" y="0"/>
                    </a:lnTo>
                    <a:lnTo>
                      <a:pt x="13" y="2"/>
                    </a:lnTo>
                    <a:lnTo>
                      <a:pt x="15" y="6"/>
                    </a:lnTo>
                    <a:lnTo>
                      <a:pt x="16" y="13"/>
                    </a:lnTo>
                    <a:lnTo>
                      <a:pt x="16" y="22"/>
                    </a:lnTo>
                    <a:lnTo>
                      <a:pt x="15" y="31"/>
                    </a:lnTo>
                    <a:lnTo>
                      <a:pt x="13" y="37"/>
                    </a:lnTo>
                    <a:lnTo>
                      <a:pt x="9" y="39"/>
                    </a:lnTo>
                    <a:lnTo>
                      <a:pt x="6" y="39"/>
                    </a:lnTo>
                    <a:lnTo>
                      <a:pt x="3" y="37"/>
                    </a:lnTo>
                    <a:lnTo>
                      <a:pt x="1" y="33"/>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75" name="Freeform 3263"/>
              <p:cNvSpPr>
                <a:spLocks/>
              </p:cNvSpPr>
              <p:nvPr/>
            </p:nvSpPr>
            <p:spPr bwMode="auto">
              <a:xfrm>
                <a:off x="3784" y="2629"/>
                <a:ext cx="51" cy="53"/>
              </a:xfrm>
              <a:custGeom>
                <a:avLst/>
                <a:gdLst/>
                <a:ahLst/>
                <a:cxnLst>
                  <a:cxn ang="0">
                    <a:pos x="51" y="24"/>
                  </a:cxn>
                  <a:cxn ang="0">
                    <a:pos x="51" y="21"/>
                  </a:cxn>
                  <a:cxn ang="0">
                    <a:pos x="50" y="18"/>
                  </a:cxn>
                  <a:cxn ang="0">
                    <a:pos x="48" y="14"/>
                  </a:cxn>
                  <a:cxn ang="0">
                    <a:pos x="46" y="11"/>
                  </a:cxn>
                  <a:cxn ang="0">
                    <a:pos x="45" y="9"/>
                  </a:cxn>
                  <a:cxn ang="0">
                    <a:pos x="42" y="7"/>
                  </a:cxn>
                  <a:cxn ang="0">
                    <a:pos x="39" y="4"/>
                  </a:cxn>
                  <a:cxn ang="0">
                    <a:pos x="37" y="3"/>
                  </a:cxn>
                  <a:cxn ang="0">
                    <a:pos x="34" y="2"/>
                  </a:cxn>
                  <a:cxn ang="0">
                    <a:pos x="30" y="1"/>
                  </a:cxn>
                  <a:cxn ang="0">
                    <a:pos x="27" y="0"/>
                  </a:cxn>
                  <a:cxn ang="0">
                    <a:pos x="24" y="0"/>
                  </a:cxn>
                  <a:cxn ang="0">
                    <a:pos x="21" y="1"/>
                  </a:cxn>
                  <a:cxn ang="0">
                    <a:pos x="17" y="2"/>
                  </a:cxn>
                  <a:cxn ang="0">
                    <a:pos x="14" y="3"/>
                  </a:cxn>
                  <a:cxn ang="0">
                    <a:pos x="11" y="4"/>
                  </a:cxn>
                  <a:cxn ang="0">
                    <a:pos x="9" y="7"/>
                  </a:cxn>
                  <a:cxn ang="0">
                    <a:pos x="7" y="9"/>
                  </a:cxn>
                  <a:cxn ang="0">
                    <a:pos x="4" y="11"/>
                  </a:cxn>
                  <a:cxn ang="0">
                    <a:pos x="3" y="14"/>
                  </a:cxn>
                  <a:cxn ang="0">
                    <a:pos x="2" y="18"/>
                  </a:cxn>
                  <a:cxn ang="0">
                    <a:pos x="1" y="21"/>
                  </a:cxn>
                  <a:cxn ang="0">
                    <a:pos x="0" y="24"/>
                  </a:cxn>
                  <a:cxn ang="0">
                    <a:pos x="0" y="27"/>
                  </a:cxn>
                  <a:cxn ang="0">
                    <a:pos x="0" y="31"/>
                  </a:cxn>
                  <a:cxn ang="0">
                    <a:pos x="1" y="34"/>
                  </a:cxn>
                  <a:cxn ang="0">
                    <a:pos x="2" y="37"/>
                  </a:cxn>
                  <a:cxn ang="0">
                    <a:pos x="4" y="40"/>
                  </a:cxn>
                  <a:cxn ang="0">
                    <a:pos x="6" y="43"/>
                  </a:cxn>
                  <a:cxn ang="0">
                    <a:pos x="8" y="45"/>
                  </a:cxn>
                  <a:cxn ang="0">
                    <a:pos x="10" y="48"/>
                  </a:cxn>
                  <a:cxn ang="0">
                    <a:pos x="13" y="49"/>
                  </a:cxn>
                  <a:cxn ang="0">
                    <a:pos x="16" y="51"/>
                  </a:cxn>
                  <a:cxn ang="0">
                    <a:pos x="19" y="52"/>
                  </a:cxn>
                  <a:cxn ang="0">
                    <a:pos x="22" y="53"/>
                  </a:cxn>
                  <a:cxn ang="0">
                    <a:pos x="25" y="53"/>
                  </a:cxn>
                  <a:cxn ang="0">
                    <a:pos x="29" y="53"/>
                  </a:cxn>
                  <a:cxn ang="0">
                    <a:pos x="32" y="52"/>
                  </a:cxn>
                  <a:cxn ang="0">
                    <a:pos x="35" y="51"/>
                  </a:cxn>
                  <a:cxn ang="0">
                    <a:pos x="38" y="49"/>
                  </a:cxn>
                  <a:cxn ang="0">
                    <a:pos x="41" y="48"/>
                  </a:cxn>
                  <a:cxn ang="0">
                    <a:pos x="43" y="45"/>
                  </a:cxn>
                  <a:cxn ang="0">
                    <a:pos x="46" y="43"/>
                  </a:cxn>
                  <a:cxn ang="0">
                    <a:pos x="48" y="40"/>
                  </a:cxn>
                  <a:cxn ang="0">
                    <a:pos x="49" y="37"/>
                  </a:cxn>
                  <a:cxn ang="0">
                    <a:pos x="50" y="34"/>
                  </a:cxn>
                  <a:cxn ang="0">
                    <a:pos x="51" y="31"/>
                  </a:cxn>
                  <a:cxn ang="0">
                    <a:pos x="51" y="27"/>
                  </a:cxn>
                </a:cxnLst>
                <a:rect l="0" t="0" r="r" b="b"/>
                <a:pathLst>
                  <a:path w="51" h="53">
                    <a:moveTo>
                      <a:pt x="51" y="27"/>
                    </a:moveTo>
                    <a:lnTo>
                      <a:pt x="51" y="26"/>
                    </a:lnTo>
                    <a:lnTo>
                      <a:pt x="51" y="25"/>
                    </a:lnTo>
                    <a:lnTo>
                      <a:pt x="51" y="24"/>
                    </a:lnTo>
                    <a:lnTo>
                      <a:pt x="51" y="23"/>
                    </a:lnTo>
                    <a:lnTo>
                      <a:pt x="51" y="22"/>
                    </a:lnTo>
                    <a:lnTo>
                      <a:pt x="51" y="21"/>
                    </a:lnTo>
                    <a:lnTo>
                      <a:pt x="50" y="20"/>
                    </a:lnTo>
                    <a:lnTo>
                      <a:pt x="50" y="19"/>
                    </a:lnTo>
                    <a:lnTo>
                      <a:pt x="50" y="18"/>
                    </a:lnTo>
                    <a:lnTo>
                      <a:pt x="49" y="17"/>
                    </a:lnTo>
                    <a:lnTo>
                      <a:pt x="49" y="16"/>
                    </a:lnTo>
                    <a:lnTo>
                      <a:pt x="49" y="15"/>
                    </a:lnTo>
                    <a:lnTo>
                      <a:pt x="48" y="14"/>
                    </a:lnTo>
                    <a:lnTo>
                      <a:pt x="48" y="13"/>
                    </a:lnTo>
                    <a:lnTo>
                      <a:pt x="47" y="12"/>
                    </a:lnTo>
                    <a:lnTo>
                      <a:pt x="46" y="11"/>
                    </a:lnTo>
                    <a:lnTo>
                      <a:pt x="46" y="10"/>
                    </a:lnTo>
                    <a:lnTo>
                      <a:pt x="45" y="10"/>
                    </a:lnTo>
                    <a:lnTo>
                      <a:pt x="45" y="9"/>
                    </a:lnTo>
                    <a:lnTo>
                      <a:pt x="44" y="8"/>
                    </a:lnTo>
                    <a:lnTo>
                      <a:pt x="43" y="8"/>
                    </a:lnTo>
                    <a:lnTo>
                      <a:pt x="43" y="7"/>
                    </a:lnTo>
                    <a:lnTo>
                      <a:pt x="42" y="7"/>
                    </a:lnTo>
                    <a:lnTo>
                      <a:pt x="42" y="6"/>
                    </a:lnTo>
                    <a:lnTo>
                      <a:pt x="41" y="6"/>
                    </a:lnTo>
                    <a:lnTo>
                      <a:pt x="40" y="5"/>
                    </a:lnTo>
                    <a:lnTo>
                      <a:pt x="39" y="4"/>
                    </a:lnTo>
                    <a:lnTo>
                      <a:pt x="38" y="4"/>
                    </a:lnTo>
                    <a:lnTo>
                      <a:pt x="37" y="3"/>
                    </a:lnTo>
                    <a:lnTo>
                      <a:pt x="36" y="3"/>
                    </a:lnTo>
                    <a:lnTo>
                      <a:pt x="35" y="2"/>
                    </a:lnTo>
                    <a:lnTo>
                      <a:pt x="34" y="2"/>
                    </a:lnTo>
                    <a:lnTo>
                      <a:pt x="33" y="1"/>
                    </a:lnTo>
                    <a:lnTo>
                      <a:pt x="32" y="1"/>
                    </a:lnTo>
                    <a:lnTo>
                      <a:pt x="31" y="1"/>
                    </a:lnTo>
                    <a:lnTo>
                      <a:pt x="30" y="1"/>
                    </a:lnTo>
                    <a:lnTo>
                      <a:pt x="30" y="0"/>
                    </a:lnTo>
                    <a:lnTo>
                      <a:pt x="29" y="0"/>
                    </a:lnTo>
                    <a:lnTo>
                      <a:pt x="28" y="0"/>
                    </a:lnTo>
                    <a:lnTo>
                      <a:pt x="27" y="0"/>
                    </a:lnTo>
                    <a:lnTo>
                      <a:pt x="25" y="0"/>
                    </a:lnTo>
                    <a:lnTo>
                      <a:pt x="24" y="0"/>
                    </a:lnTo>
                    <a:lnTo>
                      <a:pt x="23" y="0"/>
                    </a:lnTo>
                    <a:lnTo>
                      <a:pt x="22" y="0"/>
                    </a:lnTo>
                    <a:lnTo>
                      <a:pt x="21" y="1"/>
                    </a:lnTo>
                    <a:lnTo>
                      <a:pt x="20" y="1"/>
                    </a:lnTo>
                    <a:lnTo>
                      <a:pt x="19" y="1"/>
                    </a:lnTo>
                    <a:lnTo>
                      <a:pt x="18" y="1"/>
                    </a:lnTo>
                    <a:lnTo>
                      <a:pt x="17" y="2"/>
                    </a:lnTo>
                    <a:lnTo>
                      <a:pt x="16" y="2"/>
                    </a:lnTo>
                    <a:lnTo>
                      <a:pt x="15" y="3"/>
                    </a:lnTo>
                    <a:lnTo>
                      <a:pt x="14" y="3"/>
                    </a:lnTo>
                    <a:lnTo>
                      <a:pt x="13" y="4"/>
                    </a:lnTo>
                    <a:lnTo>
                      <a:pt x="12" y="4"/>
                    </a:lnTo>
                    <a:lnTo>
                      <a:pt x="11" y="4"/>
                    </a:lnTo>
                    <a:lnTo>
                      <a:pt x="11" y="5"/>
                    </a:lnTo>
                    <a:lnTo>
                      <a:pt x="10" y="6"/>
                    </a:lnTo>
                    <a:lnTo>
                      <a:pt x="9" y="7"/>
                    </a:lnTo>
                    <a:lnTo>
                      <a:pt x="8" y="7"/>
                    </a:lnTo>
                    <a:lnTo>
                      <a:pt x="8" y="8"/>
                    </a:lnTo>
                    <a:lnTo>
                      <a:pt x="7" y="8"/>
                    </a:lnTo>
                    <a:lnTo>
                      <a:pt x="7" y="9"/>
                    </a:lnTo>
                    <a:lnTo>
                      <a:pt x="6" y="10"/>
                    </a:lnTo>
                    <a:lnTo>
                      <a:pt x="5" y="11"/>
                    </a:lnTo>
                    <a:lnTo>
                      <a:pt x="4" y="11"/>
                    </a:lnTo>
                    <a:lnTo>
                      <a:pt x="4" y="12"/>
                    </a:lnTo>
                    <a:lnTo>
                      <a:pt x="4" y="13"/>
                    </a:lnTo>
                    <a:lnTo>
                      <a:pt x="3" y="14"/>
                    </a:lnTo>
                    <a:lnTo>
                      <a:pt x="2" y="15"/>
                    </a:lnTo>
                    <a:lnTo>
                      <a:pt x="2" y="16"/>
                    </a:lnTo>
                    <a:lnTo>
                      <a:pt x="2" y="17"/>
                    </a:lnTo>
                    <a:lnTo>
                      <a:pt x="2" y="18"/>
                    </a:lnTo>
                    <a:lnTo>
                      <a:pt x="1" y="18"/>
                    </a:lnTo>
                    <a:lnTo>
                      <a:pt x="1" y="19"/>
                    </a:lnTo>
                    <a:lnTo>
                      <a:pt x="1" y="20"/>
                    </a:lnTo>
                    <a:lnTo>
                      <a:pt x="1" y="21"/>
                    </a:lnTo>
                    <a:lnTo>
                      <a:pt x="0" y="22"/>
                    </a:lnTo>
                    <a:lnTo>
                      <a:pt x="0" y="23"/>
                    </a:lnTo>
                    <a:lnTo>
                      <a:pt x="0" y="24"/>
                    </a:lnTo>
                    <a:lnTo>
                      <a:pt x="0" y="25"/>
                    </a:lnTo>
                    <a:lnTo>
                      <a:pt x="0" y="26"/>
                    </a:lnTo>
                    <a:lnTo>
                      <a:pt x="0" y="27"/>
                    </a:lnTo>
                    <a:lnTo>
                      <a:pt x="0" y="28"/>
                    </a:lnTo>
                    <a:lnTo>
                      <a:pt x="0" y="29"/>
                    </a:lnTo>
                    <a:lnTo>
                      <a:pt x="0" y="30"/>
                    </a:lnTo>
                    <a:lnTo>
                      <a:pt x="0" y="31"/>
                    </a:lnTo>
                    <a:lnTo>
                      <a:pt x="0" y="32"/>
                    </a:lnTo>
                    <a:lnTo>
                      <a:pt x="1" y="32"/>
                    </a:lnTo>
                    <a:lnTo>
                      <a:pt x="1" y="33"/>
                    </a:lnTo>
                    <a:lnTo>
                      <a:pt x="1" y="34"/>
                    </a:lnTo>
                    <a:lnTo>
                      <a:pt x="1" y="35"/>
                    </a:lnTo>
                    <a:lnTo>
                      <a:pt x="2" y="36"/>
                    </a:lnTo>
                    <a:lnTo>
                      <a:pt x="2" y="37"/>
                    </a:lnTo>
                    <a:lnTo>
                      <a:pt x="2" y="38"/>
                    </a:lnTo>
                    <a:lnTo>
                      <a:pt x="3" y="39"/>
                    </a:lnTo>
                    <a:lnTo>
                      <a:pt x="3" y="40"/>
                    </a:lnTo>
                    <a:lnTo>
                      <a:pt x="4" y="40"/>
                    </a:lnTo>
                    <a:lnTo>
                      <a:pt x="4" y="41"/>
                    </a:lnTo>
                    <a:lnTo>
                      <a:pt x="4" y="42"/>
                    </a:lnTo>
                    <a:lnTo>
                      <a:pt x="5" y="42"/>
                    </a:lnTo>
                    <a:lnTo>
                      <a:pt x="6" y="43"/>
                    </a:lnTo>
                    <a:lnTo>
                      <a:pt x="6" y="44"/>
                    </a:lnTo>
                    <a:lnTo>
                      <a:pt x="7" y="44"/>
                    </a:lnTo>
                    <a:lnTo>
                      <a:pt x="7" y="45"/>
                    </a:lnTo>
                    <a:lnTo>
                      <a:pt x="8" y="45"/>
                    </a:lnTo>
                    <a:lnTo>
                      <a:pt x="8" y="46"/>
                    </a:lnTo>
                    <a:lnTo>
                      <a:pt x="9" y="47"/>
                    </a:lnTo>
                    <a:lnTo>
                      <a:pt x="10" y="47"/>
                    </a:lnTo>
                    <a:lnTo>
                      <a:pt x="10" y="48"/>
                    </a:lnTo>
                    <a:lnTo>
                      <a:pt x="11" y="48"/>
                    </a:lnTo>
                    <a:lnTo>
                      <a:pt x="11" y="49"/>
                    </a:lnTo>
                    <a:lnTo>
                      <a:pt x="12" y="49"/>
                    </a:lnTo>
                    <a:lnTo>
                      <a:pt x="13" y="49"/>
                    </a:lnTo>
                    <a:lnTo>
                      <a:pt x="14" y="50"/>
                    </a:lnTo>
                    <a:lnTo>
                      <a:pt x="15" y="51"/>
                    </a:lnTo>
                    <a:lnTo>
                      <a:pt x="16" y="51"/>
                    </a:lnTo>
                    <a:lnTo>
                      <a:pt x="17" y="51"/>
                    </a:lnTo>
                    <a:lnTo>
                      <a:pt x="17" y="52"/>
                    </a:lnTo>
                    <a:lnTo>
                      <a:pt x="18" y="52"/>
                    </a:lnTo>
                    <a:lnTo>
                      <a:pt x="19" y="52"/>
                    </a:lnTo>
                    <a:lnTo>
                      <a:pt x="20" y="52"/>
                    </a:lnTo>
                    <a:lnTo>
                      <a:pt x="21" y="52"/>
                    </a:lnTo>
                    <a:lnTo>
                      <a:pt x="22" y="53"/>
                    </a:lnTo>
                    <a:lnTo>
                      <a:pt x="23" y="53"/>
                    </a:lnTo>
                    <a:lnTo>
                      <a:pt x="24" y="53"/>
                    </a:lnTo>
                    <a:lnTo>
                      <a:pt x="25" y="53"/>
                    </a:lnTo>
                    <a:lnTo>
                      <a:pt x="27" y="53"/>
                    </a:lnTo>
                    <a:lnTo>
                      <a:pt x="28" y="53"/>
                    </a:lnTo>
                    <a:lnTo>
                      <a:pt x="29" y="53"/>
                    </a:lnTo>
                    <a:lnTo>
                      <a:pt x="30" y="53"/>
                    </a:lnTo>
                    <a:lnTo>
                      <a:pt x="30" y="52"/>
                    </a:lnTo>
                    <a:lnTo>
                      <a:pt x="31" y="52"/>
                    </a:lnTo>
                    <a:lnTo>
                      <a:pt x="32" y="52"/>
                    </a:lnTo>
                    <a:lnTo>
                      <a:pt x="33" y="52"/>
                    </a:lnTo>
                    <a:lnTo>
                      <a:pt x="34" y="52"/>
                    </a:lnTo>
                    <a:lnTo>
                      <a:pt x="35" y="51"/>
                    </a:lnTo>
                    <a:lnTo>
                      <a:pt x="36" y="51"/>
                    </a:lnTo>
                    <a:lnTo>
                      <a:pt x="37" y="50"/>
                    </a:lnTo>
                    <a:lnTo>
                      <a:pt x="38" y="49"/>
                    </a:lnTo>
                    <a:lnTo>
                      <a:pt x="39" y="49"/>
                    </a:lnTo>
                    <a:lnTo>
                      <a:pt x="40" y="48"/>
                    </a:lnTo>
                    <a:lnTo>
                      <a:pt x="41" y="48"/>
                    </a:lnTo>
                    <a:lnTo>
                      <a:pt x="42" y="47"/>
                    </a:lnTo>
                    <a:lnTo>
                      <a:pt x="43" y="46"/>
                    </a:lnTo>
                    <a:lnTo>
                      <a:pt x="43" y="45"/>
                    </a:lnTo>
                    <a:lnTo>
                      <a:pt x="44" y="45"/>
                    </a:lnTo>
                    <a:lnTo>
                      <a:pt x="45" y="44"/>
                    </a:lnTo>
                    <a:lnTo>
                      <a:pt x="46" y="43"/>
                    </a:lnTo>
                    <a:lnTo>
                      <a:pt x="46" y="42"/>
                    </a:lnTo>
                    <a:lnTo>
                      <a:pt x="47" y="41"/>
                    </a:lnTo>
                    <a:lnTo>
                      <a:pt x="48" y="40"/>
                    </a:lnTo>
                    <a:lnTo>
                      <a:pt x="48" y="39"/>
                    </a:lnTo>
                    <a:lnTo>
                      <a:pt x="49" y="38"/>
                    </a:lnTo>
                    <a:lnTo>
                      <a:pt x="49" y="37"/>
                    </a:lnTo>
                    <a:lnTo>
                      <a:pt x="49" y="36"/>
                    </a:lnTo>
                    <a:lnTo>
                      <a:pt x="50" y="36"/>
                    </a:lnTo>
                    <a:lnTo>
                      <a:pt x="50" y="35"/>
                    </a:lnTo>
                    <a:lnTo>
                      <a:pt x="50" y="34"/>
                    </a:lnTo>
                    <a:lnTo>
                      <a:pt x="50" y="33"/>
                    </a:lnTo>
                    <a:lnTo>
                      <a:pt x="51" y="32"/>
                    </a:lnTo>
                    <a:lnTo>
                      <a:pt x="51" y="31"/>
                    </a:lnTo>
                    <a:lnTo>
                      <a:pt x="51" y="30"/>
                    </a:lnTo>
                    <a:lnTo>
                      <a:pt x="51" y="29"/>
                    </a:lnTo>
                    <a:lnTo>
                      <a:pt x="51" y="28"/>
                    </a:lnTo>
                    <a:lnTo>
                      <a:pt x="51" y="27"/>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74" name="Freeform 3262"/>
              <p:cNvSpPr>
                <a:spLocks/>
              </p:cNvSpPr>
              <p:nvPr/>
            </p:nvSpPr>
            <p:spPr bwMode="auto">
              <a:xfrm>
                <a:off x="2558" y="1934"/>
                <a:ext cx="6" cy="39"/>
              </a:xfrm>
              <a:custGeom>
                <a:avLst/>
                <a:gdLst/>
                <a:ahLst/>
                <a:cxnLst>
                  <a:cxn ang="0">
                    <a:pos x="0" y="7"/>
                  </a:cxn>
                  <a:cxn ang="0">
                    <a:pos x="3" y="5"/>
                  </a:cxn>
                  <a:cxn ang="0">
                    <a:pos x="6" y="0"/>
                  </a:cxn>
                  <a:cxn ang="0">
                    <a:pos x="6" y="39"/>
                  </a:cxn>
                </a:cxnLst>
                <a:rect l="0" t="0" r="r" b="b"/>
                <a:pathLst>
                  <a:path w="6" h="39">
                    <a:moveTo>
                      <a:pt x="0" y="7"/>
                    </a:moveTo>
                    <a:lnTo>
                      <a:pt x="3" y="5"/>
                    </a:lnTo>
                    <a:lnTo>
                      <a:pt x="6" y="0"/>
                    </a:lnTo>
                    <a:lnTo>
                      <a:pt x="6"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73" name="Freeform 3261"/>
              <p:cNvSpPr>
                <a:spLocks/>
              </p:cNvSpPr>
              <p:nvPr/>
            </p:nvSpPr>
            <p:spPr bwMode="auto">
              <a:xfrm>
                <a:off x="2578" y="1934"/>
                <a:ext cx="18" cy="39"/>
              </a:xfrm>
              <a:custGeom>
                <a:avLst/>
                <a:gdLst/>
                <a:ahLst/>
                <a:cxnLst>
                  <a:cxn ang="0">
                    <a:pos x="8" y="0"/>
                  </a:cxn>
                  <a:cxn ang="0">
                    <a:pos x="4" y="2"/>
                  </a:cxn>
                  <a:cxn ang="0">
                    <a:pos x="2" y="7"/>
                  </a:cxn>
                  <a:cxn ang="0">
                    <a:pos x="0" y="16"/>
                  </a:cxn>
                  <a:cxn ang="0">
                    <a:pos x="0" y="22"/>
                  </a:cxn>
                  <a:cxn ang="0">
                    <a:pos x="2" y="31"/>
                  </a:cxn>
                  <a:cxn ang="0">
                    <a:pos x="4" y="37"/>
                  </a:cxn>
                  <a:cxn ang="0">
                    <a:pos x="8" y="39"/>
                  </a:cxn>
                  <a:cxn ang="0">
                    <a:pos x="10" y="39"/>
                  </a:cxn>
                  <a:cxn ang="0">
                    <a:pos x="14" y="37"/>
                  </a:cxn>
                  <a:cxn ang="0">
                    <a:pos x="17" y="31"/>
                  </a:cxn>
                  <a:cxn ang="0">
                    <a:pos x="18" y="22"/>
                  </a:cxn>
                  <a:cxn ang="0">
                    <a:pos x="18" y="16"/>
                  </a:cxn>
                  <a:cxn ang="0">
                    <a:pos x="17" y="7"/>
                  </a:cxn>
                  <a:cxn ang="0">
                    <a:pos x="14" y="2"/>
                  </a:cxn>
                  <a:cxn ang="0">
                    <a:pos x="10" y="0"/>
                  </a:cxn>
                  <a:cxn ang="0">
                    <a:pos x="8" y="0"/>
                  </a:cxn>
                </a:cxnLst>
                <a:rect l="0" t="0" r="r" b="b"/>
                <a:pathLst>
                  <a:path w="18" h="39">
                    <a:moveTo>
                      <a:pt x="8" y="0"/>
                    </a:moveTo>
                    <a:lnTo>
                      <a:pt x="4" y="2"/>
                    </a:lnTo>
                    <a:lnTo>
                      <a:pt x="2" y="7"/>
                    </a:lnTo>
                    <a:lnTo>
                      <a:pt x="0" y="16"/>
                    </a:lnTo>
                    <a:lnTo>
                      <a:pt x="0" y="22"/>
                    </a:lnTo>
                    <a:lnTo>
                      <a:pt x="2" y="31"/>
                    </a:lnTo>
                    <a:lnTo>
                      <a:pt x="4" y="37"/>
                    </a:lnTo>
                    <a:lnTo>
                      <a:pt x="8" y="39"/>
                    </a:lnTo>
                    <a:lnTo>
                      <a:pt x="10" y="39"/>
                    </a:lnTo>
                    <a:lnTo>
                      <a:pt x="14" y="37"/>
                    </a:lnTo>
                    <a:lnTo>
                      <a:pt x="17" y="31"/>
                    </a:lnTo>
                    <a:lnTo>
                      <a:pt x="18" y="22"/>
                    </a:lnTo>
                    <a:lnTo>
                      <a:pt x="18" y="16"/>
                    </a:lnTo>
                    <a:lnTo>
                      <a:pt x="17" y="7"/>
                    </a:lnTo>
                    <a:lnTo>
                      <a:pt x="14" y="2"/>
                    </a:lnTo>
                    <a:lnTo>
                      <a:pt x="10" y="0"/>
                    </a:lnTo>
                    <a:lnTo>
                      <a:pt x="8"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72" name="Freeform 3260"/>
              <p:cNvSpPr>
                <a:spLocks/>
              </p:cNvSpPr>
              <p:nvPr/>
            </p:nvSpPr>
            <p:spPr bwMode="auto">
              <a:xfrm>
                <a:off x="2551" y="1929"/>
                <a:ext cx="52" cy="53"/>
              </a:xfrm>
              <a:custGeom>
                <a:avLst/>
                <a:gdLst/>
                <a:ahLst/>
                <a:cxnLst>
                  <a:cxn ang="0">
                    <a:pos x="52" y="24"/>
                  </a:cxn>
                  <a:cxn ang="0">
                    <a:pos x="51" y="21"/>
                  </a:cxn>
                  <a:cxn ang="0">
                    <a:pos x="50" y="18"/>
                  </a:cxn>
                  <a:cxn ang="0">
                    <a:pos x="49" y="15"/>
                  </a:cxn>
                  <a:cxn ang="0">
                    <a:pos x="47" y="12"/>
                  </a:cxn>
                  <a:cxn ang="0">
                    <a:pos x="46" y="9"/>
                  </a:cxn>
                  <a:cxn ang="0">
                    <a:pos x="44" y="7"/>
                  </a:cxn>
                  <a:cxn ang="0">
                    <a:pos x="41" y="5"/>
                  </a:cxn>
                  <a:cxn ang="0">
                    <a:pos x="39" y="3"/>
                  </a:cxn>
                  <a:cxn ang="0">
                    <a:pos x="36" y="2"/>
                  </a:cxn>
                  <a:cxn ang="0">
                    <a:pos x="33" y="1"/>
                  </a:cxn>
                  <a:cxn ang="0">
                    <a:pos x="30" y="0"/>
                  </a:cxn>
                  <a:cxn ang="0">
                    <a:pos x="27" y="0"/>
                  </a:cxn>
                  <a:cxn ang="0">
                    <a:pos x="24" y="0"/>
                  </a:cxn>
                  <a:cxn ang="0">
                    <a:pos x="21" y="1"/>
                  </a:cxn>
                  <a:cxn ang="0">
                    <a:pos x="18" y="1"/>
                  </a:cxn>
                  <a:cxn ang="0">
                    <a:pos x="15" y="3"/>
                  </a:cxn>
                  <a:cxn ang="0">
                    <a:pos x="12" y="4"/>
                  </a:cxn>
                  <a:cxn ang="0">
                    <a:pos x="10" y="6"/>
                  </a:cxn>
                  <a:cxn ang="0">
                    <a:pos x="8" y="8"/>
                  </a:cxn>
                  <a:cxn ang="0">
                    <a:pos x="5" y="11"/>
                  </a:cxn>
                  <a:cxn ang="0">
                    <a:pos x="4" y="13"/>
                  </a:cxn>
                  <a:cxn ang="0">
                    <a:pos x="2" y="16"/>
                  </a:cxn>
                  <a:cxn ang="0">
                    <a:pos x="1" y="19"/>
                  </a:cxn>
                  <a:cxn ang="0">
                    <a:pos x="1" y="22"/>
                  </a:cxn>
                  <a:cxn ang="0">
                    <a:pos x="0" y="26"/>
                  </a:cxn>
                  <a:cxn ang="0">
                    <a:pos x="0" y="29"/>
                  </a:cxn>
                  <a:cxn ang="0">
                    <a:pos x="1" y="32"/>
                  </a:cxn>
                  <a:cxn ang="0">
                    <a:pos x="2" y="35"/>
                  </a:cxn>
                  <a:cxn ang="0">
                    <a:pos x="3" y="38"/>
                  </a:cxn>
                  <a:cxn ang="0">
                    <a:pos x="5" y="41"/>
                  </a:cxn>
                  <a:cxn ang="0">
                    <a:pos x="6" y="43"/>
                  </a:cxn>
                  <a:cxn ang="0">
                    <a:pos x="9" y="46"/>
                  </a:cxn>
                  <a:cxn ang="0">
                    <a:pos x="11" y="47"/>
                  </a:cxn>
                  <a:cxn ang="0">
                    <a:pos x="13" y="49"/>
                  </a:cxn>
                  <a:cxn ang="0">
                    <a:pos x="16" y="51"/>
                  </a:cxn>
                  <a:cxn ang="0">
                    <a:pos x="19" y="52"/>
                  </a:cxn>
                  <a:cxn ang="0">
                    <a:pos x="22" y="52"/>
                  </a:cxn>
                  <a:cxn ang="0">
                    <a:pos x="25" y="53"/>
                  </a:cxn>
                  <a:cxn ang="0">
                    <a:pos x="28" y="53"/>
                  </a:cxn>
                  <a:cxn ang="0">
                    <a:pos x="31" y="52"/>
                  </a:cxn>
                  <a:cxn ang="0">
                    <a:pos x="34" y="51"/>
                  </a:cxn>
                  <a:cxn ang="0">
                    <a:pos x="37" y="50"/>
                  </a:cxn>
                  <a:cxn ang="0">
                    <a:pos x="40" y="49"/>
                  </a:cxn>
                  <a:cxn ang="0">
                    <a:pos x="43" y="47"/>
                  </a:cxn>
                  <a:cxn ang="0">
                    <a:pos x="45" y="44"/>
                  </a:cxn>
                  <a:cxn ang="0">
                    <a:pos x="47" y="42"/>
                  </a:cxn>
                  <a:cxn ang="0">
                    <a:pos x="48" y="39"/>
                  </a:cxn>
                  <a:cxn ang="0">
                    <a:pos x="50" y="36"/>
                  </a:cxn>
                  <a:cxn ang="0">
                    <a:pos x="51" y="33"/>
                  </a:cxn>
                  <a:cxn ang="0">
                    <a:pos x="51" y="30"/>
                  </a:cxn>
                  <a:cxn ang="0">
                    <a:pos x="52" y="27"/>
                  </a:cxn>
                </a:cxnLst>
                <a:rect l="0" t="0" r="r" b="b"/>
                <a:pathLst>
                  <a:path w="52" h="53">
                    <a:moveTo>
                      <a:pt x="52" y="26"/>
                    </a:moveTo>
                    <a:lnTo>
                      <a:pt x="52" y="26"/>
                    </a:lnTo>
                    <a:lnTo>
                      <a:pt x="52" y="25"/>
                    </a:lnTo>
                    <a:lnTo>
                      <a:pt x="52" y="24"/>
                    </a:lnTo>
                    <a:lnTo>
                      <a:pt x="52" y="23"/>
                    </a:lnTo>
                    <a:lnTo>
                      <a:pt x="51" y="22"/>
                    </a:lnTo>
                    <a:lnTo>
                      <a:pt x="51" y="21"/>
                    </a:lnTo>
                    <a:lnTo>
                      <a:pt x="51" y="20"/>
                    </a:lnTo>
                    <a:lnTo>
                      <a:pt x="51" y="19"/>
                    </a:lnTo>
                    <a:lnTo>
                      <a:pt x="51" y="18"/>
                    </a:lnTo>
                    <a:lnTo>
                      <a:pt x="50" y="18"/>
                    </a:lnTo>
                    <a:lnTo>
                      <a:pt x="50" y="17"/>
                    </a:lnTo>
                    <a:lnTo>
                      <a:pt x="50" y="16"/>
                    </a:lnTo>
                    <a:lnTo>
                      <a:pt x="49" y="15"/>
                    </a:lnTo>
                    <a:lnTo>
                      <a:pt x="49" y="14"/>
                    </a:lnTo>
                    <a:lnTo>
                      <a:pt x="48" y="13"/>
                    </a:lnTo>
                    <a:lnTo>
                      <a:pt x="47" y="12"/>
                    </a:lnTo>
                    <a:lnTo>
                      <a:pt x="47" y="11"/>
                    </a:lnTo>
                    <a:lnTo>
                      <a:pt x="46" y="10"/>
                    </a:lnTo>
                    <a:lnTo>
                      <a:pt x="46" y="9"/>
                    </a:lnTo>
                    <a:lnTo>
                      <a:pt x="45" y="9"/>
                    </a:lnTo>
                    <a:lnTo>
                      <a:pt x="45" y="8"/>
                    </a:lnTo>
                    <a:lnTo>
                      <a:pt x="44" y="8"/>
                    </a:lnTo>
                    <a:lnTo>
                      <a:pt x="44" y="7"/>
                    </a:lnTo>
                    <a:lnTo>
                      <a:pt x="43" y="7"/>
                    </a:lnTo>
                    <a:lnTo>
                      <a:pt x="43" y="6"/>
                    </a:lnTo>
                    <a:lnTo>
                      <a:pt x="42" y="6"/>
                    </a:lnTo>
                    <a:lnTo>
                      <a:pt x="41" y="5"/>
                    </a:lnTo>
                    <a:lnTo>
                      <a:pt x="40" y="4"/>
                    </a:lnTo>
                    <a:lnTo>
                      <a:pt x="39" y="4"/>
                    </a:lnTo>
                    <a:lnTo>
                      <a:pt x="39" y="3"/>
                    </a:lnTo>
                    <a:lnTo>
                      <a:pt x="38" y="3"/>
                    </a:lnTo>
                    <a:lnTo>
                      <a:pt x="37" y="3"/>
                    </a:lnTo>
                    <a:lnTo>
                      <a:pt x="37" y="2"/>
                    </a:lnTo>
                    <a:lnTo>
                      <a:pt x="36" y="2"/>
                    </a:lnTo>
                    <a:lnTo>
                      <a:pt x="35" y="2"/>
                    </a:lnTo>
                    <a:lnTo>
                      <a:pt x="34" y="1"/>
                    </a:lnTo>
                    <a:lnTo>
                      <a:pt x="33" y="1"/>
                    </a:lnTo>
                    <a:lnTo>
                      <a:pt x="32" y="1"/>
                    </a:lnTo>
                    <a:lnTo>
                      <a:pt x="31" y="1"/>
                    </a:lnTo>
                    <a:lnTo>
                      <a:pt x="31" y="0"/>
                    </a:lnTo>
                    <a:lnTo>
                      <a:pt x="30" y="0"/>
                    </a:lnTo>
                    <a:lnTo>
                      <a:pt x="29" y="0"/>
                    </a:lnTo>
                    <a:lnTo>
                      <a:pt x="28" y="0"/>
                    </a:lnTo>
                    <a:lnTo>
                      <a:pt x="27" y="0"/>
                    </a:lnTo>
                    <a:lnTo>
                      <a:pt x="26" y="0"/>
                    </a:lnTo>
                    <a:lnTo>
                      <a:pt x="25" y="0"/>
                    </a:lnTo>
                    <a:lnTo>
                      <a:pt x="24" y="0"/>
                    </a:lnTo>
                    <a:lnTo>
                      <a:pt x="23" y="0"/>
                    </a:lnTo>
                    <a:lnTo>
                      <a:pt x="22" y="0"/>
                    </a:lnTo>
                    <a:lnTo>
                      <a:pt x="21" y="1"/>
                    </a:lnTo>
                    <a:lnTo>
                      <a:pt x="20" y="1"/>
                    </a:lnTo>
                    <a:lnTo>
                      <a:pt x="19" y="1"/>
                    </a:lnTo>
                    <a:lnTo>
                      <a:pt x="18" y="1"/>
                    </a:lnTo>
                    <a:lnTo>
                      <a:pt x="17" y="2"/>
                    </a:lnTo>
                    <a:lnTo>
                      <a:pt x="16" y="2"/>
                    </a:lnTo>
                    <a:lnTo>
                      <a:pt x="15" y="3"/>
                    </a:lnTo>
                    <a:lnTo>
                      <a:pt x="14" y="3"/>
                    </a:lnTo>
                    <a:lnTo>
                      <a:pt x="13" y="3"/>
                    </a:lnTo>
                    <a:lnTo>
                      <a:pt x="13" y="4"/>
                    </a:lnTo>
                    <a:lnTo>
                      <a:pt x="12" y="4"/>
                    </a:lnTo>
                    <a:lnTo>
                      <a:pt x="11" y="5"/>
                    </a:lnTo>
                    <a:lnTo>
                      <a:pt x="10" y="6"/>
                    </a:lnTo>
                    <a:lnTo>
                      <a:pt x="9" y="7"/>
                    </a:lnTo>
                    <a:lnTo>
                      <a:pt x="8" y="8"/>
                    </a:lnTo>
                    <a:lnTo>
                      <a:pt x="7" y="9"/>
                    </a:lnTo>
                    <a:lnTo>
                      <a:pt x="6" y="9"/>
                    </a:lnTo>
                    <a:lnTo>
                      <a:pt x="6" y="10"/>
                    </a:lnTo>
                    <a:lnTo>
                      <a:pt x="5" y="11"/>
                    </a:lnTo>
                    <a:lnTo>
                      <a:pt x="5" y="12"/>
                    </a:lnTo>
                    <a:lnTo>
                      <a:pt x="4" y="13"/>
                    </a:lnTo>
                    <a:lnTo>
                      <a:pt x="3" y="14"/>
                    </a:lnTo>
                    <a:lnTo>
                      <a:pt x="3" y="15"/>
                    </a:lnTo>
                    <a:lnTo>
                      <a:pt x="3" y="16"/>
                    </a:lnTo>
                    <a:lnTo>
                      <a:pt x="2" y="16"/>
                    </a:lnTo>
                    <a:lnTo>
                      <a:pt x="2" y="17"/>
                    </a:lnTo>
                    <a:lnTo>
                      <a:pt x="2" y="18"/>
                    </a:lnTo>
                    <a:lnTo>
                      <a:pt x="1" y="19"/>
                    </a:lnTo>
                    <a:lnTo>
                      <a:pt x="1" y="20"/>
                    </a:lnTo>
                    <a:lnTo>
                      <a:pt x="1" y="21"/>
                    </a:lnTo>
                    <a:lnTo>
                      <a:pt x="1" y="22"/>
                    </a:lnTo>
                    <a:lnTo>
                      <a:pt x="0" y="23"/>
                    </a:lnTo>
                    <a:lnTo>
                      <a:pt x="0" y="24"/>
                    </a:lnTo>
                    <a:lnTo>
                      <a:pt x="0" y="25"/>
                    </a:lnTo>
                    <a:lnTo>
                      <a:pt x="0" y="26"/>
                    </a:lnTo>
                    <a:lnTo>
                      <a:pt x="0" y="27"/>
                    </a:lnTo>
                    <a:lnTo>
                      <a:pt x="0" y="28"/>
                    </a:lnTo>
                    <a:lnTo>
                      <a:pt x="0" y="29"/>
                    </a:lnTo>
                    <a:lnTo>
                      <a:pt x="0" y="30"/>
                    </a:lnTo>
                    <a:lnTo>
                      <a:pt x="1" y="30"/>
                    </a:lnTo>
                    <a:lnTo>
                      <a:pt x="1" y="31"/>
                    </a:lnTo>
                    <a:lnTo>
                      <a:pt x="1" y="32"/>
                    </a:lnTo>
                    <a:lnTo>
                      <a:pt x="1" y="33"/>
                    </a:lnTo>
                    <a:lnTo>
                      <a:pt x="2" y="34"/>
                    </a:lnTo>
                    <a:lnTo>
                      <a:pt x="2" y="35"/>
                    </a:lnTo>
                    <a:lnTo>
                      <a:pt x="2" y="36"/>
                    </a:lnTo>
                    <a:lnTo>
                      <a:pt x="3" y="37"/>
                    </a:lnTo>
                    <a:lnTo>
                      <a:pt x="3" y="38"/>
                    </a:lnTo>
                    <a:lnTo>
                      <a:pt x="3" y="39"/>
                    </a:lnTo>
                    <a:lnTo>
                      <a:pt x="4" y="39"/>
                    </a:lnTo>
                    <a:lnTo>
                      <a:pt x="4" y="40"/>
                    </a:lnTo>
                    <a:lnTo>
                      <a:pt x="5" y="41"/>
                    </a:lnTo>
                    <a:lnTo>
                      <a:pt x="5" y="42"/>
                    </a:lnTo>
                    <a:lnTo>
                      <a:pt x="6" y="43"/>
                    </a:lnTo>
                    <a:lnTo>
                      <a:pt x="7" y="44"/>
                    </a:lnTo>
                    <a:lnTo>
                      <a:pt x="8" y="44"/>
                    </a:lnTo>
                    <a:lnTo>
                      <a:pt x="8" y="45"/>
                    </a:lnTo>
                    <a:lnTo>
                      <a:pt x="9" y="46"/>
                    </a:lnTo>
                    <a:lnTo>
                      <a:pt x="10" y="47"/>
                    </a:lnTo>
                    <a:lnTo>
                      <a:pt x="11" y="47"/>
                    </a:lnTo>
                    <a:lnTo>
                      <a:pt x="11" y="48"/>
                    </a:lnTo>
                    <a:lnTo>
                      <a:pt x="12" y="49"/>
                    </a:lnTo>
                    <a:lnTo>
                      <a:pt x="13" y="49"/>
                    </a:lnTo>
                    <a:lnTo>
                      <a:pt x="14" y="50"/>
                    </a:lnTo>
                    <a:lnTo>
                      <a:pt x="15" y="50"/>
                    </a:lnTo>
                    <a:lnTo>
                      <a:pt x="16" y="50"/>
                    </a:lnTo>
                    <a:lnTo>
                      <a:pt x="16" y="51"/>
                    </a:lnTo>
                    <a:lnTo>
                      <a:pt x="17" y="51"/>
                    </a:lnTo>
                    <a:lnTo>
                      <a:pt x="18" y="51"/>
                    </a:lnTo>
                    <a:lnTo>
                      <a:pt x="19" y="52"/>
                    </a:lnTo>
                    <a:lnTo>
                      <a:pt x="20" y="52"/>
                    </a:lnTo>
                    <a:lnTo>
                      <a:pt x="21" y="52"/>
                    </a:lnTo>
                    <a:lnTo>
                      <a:pt x="22" y="52"/>
                    </a:lnTo>
                    <a:lnTo>
                      <a:pt x="23" y="53"/>
                    </a:lnTo>
                    <a:lnTo>
                      <a:pt x="24" y="53"/>
                    </a:lnTo>
                    <a:lnTo>
                      <a:pt x="25" y="53"/>
                    </a:lnTo>
                    <a:lnTo>
                      <a:pt x="26" y="53"/>
                    </a:lnTo>
                    <a:lnTo>
                      <a:pt x="27" y="53"/>
                    </a:lnTo>
                    <a:lnTo>
                      <a:pt x="28" y="53"/>
                    </a:lnTo>
                    <a:lnTo>
                      <a:pt x="29" y="53"/>
                    </a:lnTo>
                    <a:lnTo>
                      <a:pt x="30" y="52"/>
                    </a:lnTo>
                    <a:lnTo>
                      <a:pt x="31" y="52"/>
                    </a:lnTo>
                    <a:lnTo>
                      <a:pt x="32" y="52"/>
                    </a:lnTo>
                    <a:lnTo>
                      <a:pt x="33" y="52"/>
                    </a:lnTo>
                    <a:lnTo>
                      <a:pt x="34" y="51"/>
                    </a:lnTo>
                    <a:lnTo>
                      <a:pt x="35" y="51"/>
                    </a:lnTo>
                    <a:lnTo>
                      <a:pt x="36" y="51"/>
                    </a:lnTo>
                    <a:lnTo>
                      <a:pt x="37" y="50"/>
                    </a:lnTo>
                    <a:lnTo>
                      <a:pt x="38" y="50"/>
                    </a:lnTo>
                    <a:lnTo>
                      <a:pt x="39" y="49"/>
                    </a:lnTo>
                    <a:lnTo>
                      <a:pt x="40" y="49"/>
                    </a:lnTo>
                    <a:lnTo>
                      <a:pt x="41" y="48"/>
                    </a:lnTo>
                    <a:lnTo>
                      <a:pt x="41" y="47"/>
                    </a:lnTo>
                    <a:lnTo>
                      <a:pt x="42" y="47"/>
                    </a:lnTo>
                    <a:lnTo>
                      <a:pt x="43" y="47"/>
                    </a:lnTo>
                    <a:lnTo>
                      <a:pt x="43" y="46"/>
                    </a:lnTo>
                    <a:lnTo>
                      <a:pt x="44" y="46"/>
                    </a:lnTo>
                    <a:lnTo>
                      <a:pt x="44" y="45"/>
                    </a:lnTo>
                    <a:lnTo>
                      <a:pt x="45" y="44"/>
                    </a:lnTo>
                    <a:lnTo>
                      <a:pt x="46" y="43"/>
                    </a:lnTo>
                    <a:lnTo>
                      <a:pt x="47" y="42"/>
                    </a:lnTo>
                    <a:lnTo>
                      <a:pt x="47" y="41"/>
                    </a:lnTo>
                    <a:lnTo>
                      <a:pt x="48" y="40"/>
                    </a:lnTo>
                    <a:lnTo>
                      <a:pt x="48" y="39"/>
                    </a:lnTo>
                    <a:lnTo>
                      <a:pt x="49" y="39"/>
                    </a:lnTo>
                    <a:lnTo>
                      <a:pt x="49" y="38"/>
                    </a:lnTo>
                    <a:lnTo>
                      <a:pt x="50" y="37"/>
                    </a:lnTo>
                    <a:lnTo>
                      <a:pt x="50" y="36"/>
                    </a:lnTo>
                    <a:lnTo>
                      <a:pt x="50" y="35"/>
                    </a:lnTo>
                    <a:lnTo>
                      <a:pt x="51" y="34"/>
                    </a:lnTo>
                    <a:lnTo>
                      <a:pt x="51" y="33"/>
                    </a:lnTo>
                    <a:lnTo>
                      <a:pt x="51" y="32"/>
                    </a:lnTo>
                    <a:lnTo>
                      <a:pt x="51" y="31"/>
                    </a:lnTo>
                    <a:lnTo>
                      <a:pt x="51" y="30"/>
                    </a:lnTo>
                    <a:lnTo>
                      <a:pt x="52" y="30"/>
                    </a:lnTo>
                    <a:lnTo>
                      <a:pt x="52" y="29"/>
                    </a:lnTo>
                    <a:lnTo>
                      <a:pt x="52" y="28"/>
                    </a:lnTo>
                    <a:lnTo>
                      <a:pt x="52" y="27"/>
                    </a:lnTo>
                    <a:lnTo>
                      <a:pt x="52"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71" name="Freeform 3259"/>
              <p:cNvSpPr>
                <a:spLocks/>
              </p:cNvSpPr>
              <p:nvPr/>
            </p:nvSpPr>
            <p:spPr bwMode="auto">
              <a:xfrm>
                <a:off x="2544" y="2318"/>
                <a:ext cx="6" cy="39"/>
              </a:xfrm>
              <a:custGeom>
                <a:avLst/>
                <a:gdLst/>
                <a:ahLst/>
                <a:cxnLst>
                  <a:cxn ang="0">
                    <a:pos x="0" y="7"/>
                  </a:cxn>
                  <a:cxn ang="0">
                    <a:pos x="3" y="5"/>
                  </a:cxn>
                  <a:cxn ang="0">
                    <a:pos x="6" y="0"/>
                  </a:cxn>
                  <a:cxn ang="0">
                    <a:pos x="6" y="39"/>
                  </a:cxn>
                </a:cxnLst>
                <a:rect l="0" t="0" r="r" b="b"/>
                <a:pathLst>
                  <a:path w="6" h="39">
                    <a:moveTo>
                      <a:pt x="0" y="7"/>
                    </a:moveTo>
                    <a:lnTo>
                      <a:pt x="3" y="5"/>
                    </a:lnTo>
                    <a:lnTo>
                      <a:pt x="6" y="0"/>
                    </a:lnTo>
                    <a:lnTo>
                      <a:pt x="6"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70" name="Freeform 3258"/>
              <p:cNvSpPr>
                <a:spLocks/>
              </p:cNvSpPr>
              <p:nvPr/>
            </p:nvSpPr>
            <p:spPr bwMode="auto">
              <a:xfrm>
                <a:off x="2569" y="2318"/>
                <a:ext cx="7" cy="39"/>
              </a:xfrm>
              <a:custGeom>
                <a:avLst/>
                <a:gdLst/>
                <a:ahLst/>
                <a:cxnLst>
                  <a:cxn ang="0">
                    <a:pos x="0" y="7"/>
                  </a:cxn>
                  <a:cxn ang="0">
                    <a:pos x="3" y="5"/>
                  </a:cxn>
                  <a:cxn ang="0">
                    <a:pos x="7" y="0"/>
                  </a:cxn>
                  <a:cxn ang="0">
                    <a:pos x="7" y="39"/>
                  </a:cxn>
                </a:cxnLst>
                <a:rect l="0" t="0" r="r" b="b"/>
                <a:pathLst>
                  <a:path w="7" h="39">
                    <a:moveTo>
                      <a:pt x="0" y="7"/>
                    </a:moveTo>
                    <a:lnTo>
                      <a:pt x="3" y="5"/>
                    </a:lnTo>
                    <a:lnTo>
                      <a:pt x="7" y="0"/>
                    </a:lnTo>
                    <a:lnTo>
                      <a:pt x="7"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69" name="Freeform 3257"/>
              <p:cNvSpPr>
                <a:spLocks/>
              </p:cNvSpPr>
              <p:nvPr/>
            </p:nvSpPr>
            <p:spPr bwMode="auto">
              <a:xfrm>
                <a:off x="2537" y="2313"/>
                <a:ext cx="52" cy="53"/>
              </a:xfrm>
              <a:custGeom>
                <a:avLst/>
                <a:gdLst/>
                <a:ahLst/>
                <a:cxnLst>
                  <a:cxn ang="0">
                    <a:pos x="52" y="24"/>
                  </a:cxn>
                  <a:cxn ang="0">
                    <a:pos x="51" y="21"/>
                  </a:cxn>
                  <a:cxn ang="0">
                    <a:pos x="50" y="17"/>
                  </a:cxn>
                  <a:cxn ang="0">
                    <a:pos x="49" y="14"/>
                  </a:cxn>
                  <a:cxn ang="0">
                    <a:pos x="47" y="12"/>
                  </a:cxn>
                  <a:cxn ang="0">
                    <a:pos x="45" y="9"/>
                  </a:cxn>
                  <a:cxn ang="0">
                    <a:pos x="43" y="6"/>
                  </a:cxn>
                  <a:cxn ang="0">
                    <a:pos x="40" y="4"/>
                  </a:cxn>
                  <a:cxn ang="0">
                    <a:pos x="37" y="3"/>
                  </a:cxn>
                  <a:cxn ang="0">
                    <a:pos x="34" y="1"/>
                  </a:cxn>
                  <a:cxn ang="0">
                    <a:pos x="31" y="1"/>
                  </a:cxn>
                  <a:cxn ang="0">
                    <a:pos x="28" y="0"/>
                  </a:cxn>
                  <a:cxn ang="0">
                    <a:pos x="25" y="0"/>
                  </a:cxn>
                  <a:cxn ang="0">
                    <a:pos x="21" y="1"/>
                  </a:cxn>
                  <a:cxn ang="0">
                    <a:pos x="18" y="1"/>
                  </a:cxn>
                  <a:cxn ang="0">
                    <a:pos x="15" y="3"/>
                  </a:cxn>
                  <a:cxn ang="0">
                    <a:pos x="12" y="4"/>
                  </a:cxn>
                  <a:cxn ang="0">
                    <a:pos x="10" y="6"/>
                  </a:cxn>
                  <a:cxn ang="0">
                    <a:pos x="7" y="9"/>
                  </a:cxn>
                  <a:cxn ang="0">
                    <a:pos x="5" y="12"/>
                  </a:cxn>
                  <a:cxn ang="0">
                    <a:pos x="3" y="14"/>
                  </a:cxn>
                  <a:cxn ang="0">
                    <a:pos x="2" y="17"/>
                  </a:cxn>
                  <a:cxn ang="0">
                    <a:pos x="1" y="21"/>
                  </a:cxn>
                  <a:cxn ang="0">
                    <a:pos x="1" y="24"/>
                  </a:cxn>
                  <a:cxn ang="0">
                    <a:pos x="0" y="27"/>
                  </a:cxn>
                  <a:cxn ang="0">
                    <a:pos x="1" y="31"/>
                  </a:cxn>
                  <a:cxn ang="0">
                    <a:pos x="2" y="34"/>
                  </a:cxn>
                  <a:cxn ang="0">
                    <a:pos x="3" y="37"/>
                  </a:cxn>
                  <a:cxn ang="0">
                    <a:pos x="4" y="40"/>
                  </a:cxn>
                  <a:cxn ang="0">
                    <a:pos x="6" y="43"/>
                  </a:cxn>
                  <a:cxn ang="0">
                    <a:pos x="8" y="45"/>
                  </a:cxn>
                  <a:cxn ang="0">
                    <a:pos x="11" y="48"/>
                  </a:cxn>
                  <a:cxn ang="0">
                    <a:pos x="13" y="50"/>
                  </a:cxn>
                  <a:cxn ang="0">
                    <a:pos x="17" y="51"/>
                  </a:cxn>
                  <a:cxn ang="0">
                    <a:pos x="20" y="52"/>
                  </a:cxn>
                  <a:cxn ang="0">
                    <a:pos x="23" y="53"/>
                  </a:cxn>
                  <a:cxn ang="0">
                    <a:pos x="26" y="53"/>
                  </a:cxn>
                  <a:cxn ang="0">
                    <a:pos x="30" y="53"/>
                  </a:cxn>
                  <a:cxn ang="0">
                    <a:pos x="33" y="52"/>
                  </a:cxn>
                  <a:cxn ang="0">
                    <a:pos x="36" y="51"/>
                  </a:cxn>
                  <a:cxn ang="0">
                    <a:pos x="39" y="50"/>
                  </a:cxn>
                  <a:cxn ang="0">
                    <a:pos x="41" y="48"/>
                  </a:cxn>
                  <a:cxn ang="0">
                    <a:pos x="44" y="45"/>
                  </a:cxn>
                  <a:cxn ang="0">
                    <a:pos x="46" y="43"/>
                  </a:cxn>
                  <a:cxn ang="0">
                    <a:pos x="48" y="40"/>
                  </a:cxn>
                  <a:cxn ang="0">
                    <a:pos x="50" y="37"/>
                  </a:cxn>
                  <a:cxn ang="0">
                    <a:pos x="51" y="34"/>
                  </a:cxn>
                  <a:cxn ang="0">
                    <a:pos x="52" y="31"/>
                  </a:cxn>
                  <a:cxn ang="0">
                    <a:pos x="52" y="27"/>
                  </a:cxn>
                </a:cxnLst>
                <a:rect l="0" t="0" r="r" b="b"/>
                <a:pathLst>
                  <a:path w="52" h="53">
                    <a:moveTo>
                      <a:pt x="52" y="26"/>
                    </a:moveTo>
                    <a:lnTo>
                      <a:pt x="52" y="26"/>
                    </a:lnTo>
                    <a:lnTo>
                      <a:pt x="52" y="25"/>
                    </a:lnTo>
                    <a:lnTo>
                      <a:pt x="52" y="24"/>
                    </a:lnTo>
                    <a:lnTo>
                      <a:pt x="52" y="23"/>
                    </a:lnTo>
                    <a:lnTo>
                      <a:pt x="52" y="22"/>
                    </a:lnTo>
                    <a:lnTo>
                      <a:pt x="51" y="21"/>
                    </a:lnTo>
                    <a:lnTo>
                      <a:pt x="51" y="20"/>
                    </a:lnTo>
                    <a:lnTo>
                      <a:pt x="51" y="19"/>
                    </a:lnTo>
                    <a:lnTo>
                      <a:pt x="51" y="18"/>
                    </a:lnTo>
                    <a:lnTo>
                      <a:pt x="50" y="17"/>
                    </a:lnTo>
                    <a:lnTo>
                      <a:pt x="50" y="16"/>
                    </a:lnTo>
                    <a:lnTo>
                      <a:pt x="49" y="15"/>
                    </a:lnTo>
                    <a:lnTo>
                      <a:pt x="49" y="14"/>
                    </a:lnTo>
                    <a:lnTo>
                      <a:pt x="48" y="14"/>
                    </a:lnTo>
                    <a:lnTo>
                      <a:pt x="48" y="13"/>
                    </a:lnTo>
                    <a:lnTo>
                      <a:pt x="48" y="12"/>
                    </a:lnTo>
                    <a:lnTo>
                      <a:pt x="47" y="12"/>
                    </a:lnTo>
                    <a:lnTo>
                      <a:pt x="47" y="11"/>
                    </a:lnTo>
                    <a:lnTo>
                      <a:pt x="46" y="10"/>
                    </a:lnTo>
                    <a:lnTo>
                      <a:pt x="46" y="9"/>
                    </a:lnTo>
                    <a:lnTo>
                      <a:pt x="45" y="9"/>
                    </a:lnTo>
                    <a:lnTo>
                      <a:pt x="45" y="8"/>
                    </a:lnTo>
                    <a:lnTo>
                      <a:pt x="44" y="8"/>
                    </a:lnTo>
                    <a:lnTo>
                      <a:pt x="43" y="7"/>
                    </a:lnTo>
                    <a:lnTo>
                      <a:pt x="43" y="6"/>
                    </a:lnTo>
                    <a:lnTo>
                      <a:pt x="42" y="6"/>
                    </a:lnTo>
                    <a:lnTo>
                      <a:pt x="41" y="5"/>
                    </a:lnTo>
                    <a:lnTo>
                      <a:pt x="40" y="4"/>
                    </a:lnTo>
                    <a:lnTo>
                      <a:pt x="39" y="4"/>
                    </a:lnTo>
                    <a:lnTo>
                      <a:pt x="38" y="3"/>
                    </a:lnTo>
                    <a:lnTo>
                      <a:pt x="37" y="3"/>
                    </a:lnTo>
                    <a:lnTo>
                      <a:pt x="37" y="2"/>
                    </a:lnTo>
                    <a:lnTo>
                      <a:pt x="36" y="2"/>
                    </a:lnTo>
                    <a:lnTo>
                      <a:pt x="35" y="2"/>
                    </a:lnTo>
                    <a:lnTo>
                      <a:pt x="34" y="1"/>
                    </a:lnTo>
                    <a:lnTo>
                      <a:pt x="33" y="1"/>
                    </a:lnTo>
                    <a:lnTo>
                      <a:pt x="32" y="1"/>
                    </a:lnTo>
                    <a:lnTo>
                      <a:pt x="31" y="1"/>
                    </a:lnTo>
                    <a:lnTo>
                      <a:pt x="30" y="1"/>
                    </a:lnTo>
                    <a:lnTo>
                      <a:pt x="30" y="0"/>
                    </a:lnTo>
                    <a:lnTo>
                      <a:pt x="29" y="0"/>
                    </a:lnTo>
                    <a:lnTo>
                      <a:pt x="28" y="0"/>
                    </a:lnTo>
                    <a:lnTo>
                      <a:pt x="27" y="0"/>
                    </a:lnTo>
                    <a:lnTo>
                      <a:pt x="26" y="0"/>
                    </a:lnTo>
                    <a:lnTo>
                      <a:pt x="25" y="0"/>
                    </a:lnTo>
                    <a:lnTo>
                      <a:pt x="24" y="0"/>
                    </a:lnTo>
                    <a:lnTo>
                      <a:pt x="23" y="0"/>
                    </a:lnTo>
                    <a:lnTo>
                      <a:pt x="22" y="1"/>
                    </a:lnTo>
                    <a:lnTo>
                      <a:pt x="21" y="1"/>
                    </a:lnTo>
                    <a:lnTo>
                      <a:pt x="20" y="1"/>
                    </a:lnTo>
                    <a:lnTo>
                      <a:pt x="19" y="1"/>
                    </a:lnTo>
                    <a:lnTo>
                      <a:pt x="18" y="1"/>
                    </a:lnTo>
                    <a:lnTo>
                      <a:pt x="17" y="2"/>
                    </a:lnTo>
                    <a:lnTo>
                      <a:pt x="16" y="2"/>
                    </a:lnTo>
                    <a:lnTo>
                      <a:pt x="15" y="3"/>
                    </a:lnTo>
                    <a:lnTo>
                      <a:pt x="14" y="3"/>
                    </a:lnTo>
                    <a:lnTo>
                      <a:pt x="13" y="4"/>
                    </a:lnTo>
                    <a:lnTo>
                      <a:pt x="12" y="4"/>
                    </a:lnTo>
                    <a:lnTo>
                      <a:pt x="11" y="5"/>
                    </a:lnTo>
                    <a:lnTo>
                      <a:pt x="10" y="6"/>
                    </a:lnTo>
                    <a:lnTo>
                      <a:pt x="9" y="7"/>
                    </a:lnTo>
                    <a:lnTo>
                      <a:pt x="8" y="8"/>
                    </a:lnTo>
                    <a:lnTo>
                      <a:pt x="7" y="9"/>
                    </a:lnTo>
                    <a:lnTo>
                      <a:pt x="6" y="10"/>
                    </a:lnTo>
                    <a:lnTo>
                      <a:pt x="6" y="11"/>
                    </a:lnTo>
                    <a:lnTo>
                      <a:pt x="5" y="12"/>
                    </a:lnTo>
                    <a:lnTo>
                      <a:pt x="4" y="13"/>
                    </a:lnTo>
                    <a:lnTo>
                      <a:pt x="4" y="14"/>
                    </a:lnTo>
                    <a:lnTo>
                      <a:pt x="3" y="14"/>
                    </a:lnTo>
                    <a:lnTo>
                      <a:pt x="3" y="15"/>
                    </a:lnTo>
                    <a:lnTo>
                      <a:pt x="3" y="16"/>
                    </a:lnTo>
                    <a:lnTo>
                      <a:pt x="2" y="17"/>
                    </a:lnTo>
                    <a:lnTo>
                      <a:pt x="2" y="18"/>
                    </a:lnTo>
                    <a:lnTo>
                      <a:pt x="2" y="19"/>
                    </a:lnTo>
                    <a:lnTo>
                      <a:pt x="1" y="20"/>
                    </a:lnTo>
                    <a:lnTo>
                      <a:pt x="1" y="21"/>
                    </a:lnTo>
                    <a:lnTo>
                      <a:pt x="1" y="22"/>
                    </a:lnTo>
                    <a:lnTo>
                      <a:pt x="1" y="23"/>
                    </a:lnTo>
                    <a:lnTo>
                      <a:pt x="1" y="24"/>
                    </a:lnTo>
                    <a:lnTo>
                      <a:pt x="0" y="25"/>
                    </a:lnTo>
                    <a:lnTo>
                      <a:pt x="0" y="26"/>
                    </a:lnTo>
                    <a:lnTo>
                      <a:pt x="0" y="27"/>
                    </a:lnTo>
                    <a:lnTo>
                      <a:pt x="0" y="28"/>
                    </a:lnTo>
                    <a:lnTo>
                      <a:pt x="1" y="29"/>
                    </a:lnTo>
                    <a:lnTo>
                      <a:pt x="1" y="30"/>
                    </a:lnTo>
                    <a:lnTo>
                      <a:pt x="1" y="31"/>
                    </a:lnTo>
                    <a:lnTo>
                      <a:pt x="1" y="32"/>
                    </a:lnTo>
                    <a:lnTo>
                      <a:pt x="1" y="33"/>
                    </a:lnTo>
                    <a:lnTo>
                      <a:pt x="2" y="34"/>
                    </a:lnTo>
                    <a:lnTo>
                      <a:pt x="2" y="35"/>
                    </a:lnTo>
                    <a:lnTo>
                      <a:pt x="2" y="36"/>
                    </a:lnTo>
                    <a:lnTo>
                      <a:pt x="3" y="37"/>
                    </a:lnTo>
                    <a:lnTo>
                      <a:pt x="3" y="38"/>
                    </a:lnTo>
                    <a:lnTo>
                      <a:pt x="3" y="39"/>
                    </a:lnTo>
                    <a:lnTo>
                      <a:pt x="4" y="39"/>
                    </a:lnTo>
                    <a:lnTo>
                      <a:pt x="4" y="40"/>
                    </a:lnTo>
                    <a:lnTo>
                      <a:pt x="5" y="41"/>
                    </a:lnTo>
                    <a:lnTo>
                      <a:pt x="5" y="42"/>
                    </a:lnTo>
                    <a:lnTo>
                      <a:pt x="6" y="42"/>
                    </a:lnTo>
                    <a:lnTo>
                      <a:pt x="6" y="43"/>
                    </a:lnTo>
                    <a:lnTo>
                      <a:pt x="7" y="43"/>
                    </a:lnTo>
                    <a:lnTo>
                      <a:pt x="7" y="44"/>
                    </a:lnTo>
                    <a:lnTo>
                      <a:pt x="8" y="45"/>
                    </a:lnTo>
                    <a:lnTo>
                      <a:pt x="9" y="46"/>
                    </a:lnTo>
                    <a:lnTo>
                      <a:pt x="10" y="47"/>
                    </a:lnTo>
                    <a:lnTo>
                      <a:pt x="11" y="48"/>
                    </a:lnTo>
                    <a:lnTo>
                      <a:pt x="12" y="49"/>
                    </a:lnTo>
                    <a:lnTo>
                      <a:pt x="13" y="49"/>
                    </a:lnTo>
                    <a:lnTo>
                      <a:pt x="13" y="50"/>
                    </a:lnTo>
                    <a:lnTo>
                      <a:pt x="14" y="50"/>
                    </a:lnTo>
                    <a:lnTo>
                      <a:pt x="15" y="50"/>
                    </a:lnTo>
                    <a:lnTo>
                      <a:pt x="16" y="51"/>
                    </a:lnTo>
                    <a:lnTo>
                      <a:pt x="17" y="51"/>
                    </a:lnTo>
                    <a:lnTo>
                      <a:pt x="18" y="51"/>
                    </a:lnTo>
                    <a:lnTo>
                      <a:pt x="19" y="52"/>
                    </a:lnTo>
                    <a:lnTo>
                      <a:pt x="20" y="52"/>
                    </a:lnTo>
                    <a:lnTo>
                      <a:pt x="21" y="52"/>
                    </a:lnTo>
                    <a:lnTo>
                      <a:pt x="22" y="53"/>
                    </a:lnTo>
                    <a:lnTo>
                      <a:pt x="23" y="53"/>
                    </a:lnTo>
                    <a:lnTo>
                      <a:pt x="24" y="53"/>
                    </a:lnTo>
                    <a:lnTo>
                      <a:pt x="25" y="53"/>
                    </a:lnTo>
                    <a:lnTo>
                      <a:pt x="26" y="53"/>
                    </a:lnTo>
                    <a:lnTo>
                      <a:pt x="27" y="53"/>
                    </a:lnTo>
                    <a:lnTo>
                      <a:pt x="28" y="53"/>
                    </a:lnTo>
                    <a:lnTo>
                      <a:pt x="29" y="53"/>
                    </a:lnTo>
                    <a:lnTo>
                      <a:pt x="30" y="53"/>
                    </a:lnTo>
                    <a:lnTo>
                      <a:pt x="31" y="52"/>
                    </a:lnTo>
                    <a:lnTo>
                      <a:pt x="32" y="52"/>
                    </a:lnTo>
                    <a:lnTo>
                      <a:pt x="33" y="52"/>
                    </a:lnTo>
                    <a:lnTo>
                      <a:pt x="34" y="51"/>
                    </a:lnTo>
                    <a:lnTo>
                      <a:pt x="35" y="51"/>
                    </a:lnTo>
                    <a:lnTo>
                      <a:pt x="36" y="51"/>
                    </a:lnTo>
                    <a:lnTo>
                      <a:pt x="37" y="51"/>
                    </a:lnTo>
                    <a:lnTo>
                      <a:pt x="37" y="50"/>
                    </a:lnTo>
                    <a:lnTo>
                      <a:pt x="38" y="50"/>
                    </a:lnTo>
                    <a:lnTo>
                      <a:pt x="39" y="50"/>
                    </a:lnTo>
                    <a:lnTo>
                      <a:pt x="39" y="49"/>
                    </a:lnTo>
                    <a:lnTo>
                      <a:pt x="40" y="49"/>
                    </a:lnTo>
                    <a:lnTo>
                      <a:pt x="41" y="48"/>
                    </a:lnTo>
                    <a:lnTo>
                      <a:pt x="42" y="47"/>
                    </a:lnTo>
                    <a:lnTo>
                      <a:pt x="43" y="47"/>
                    </a:lnTo>
                    <a:lnTo>
                      <a:pt x="43" y="46"/>
                    </a:lnTo>
                    <a:lnTo>
                      <a:pt x="44" y="45"/>
                    </a:lnTo>
                    <a:lnTo>
                      <a:pt x="45" y="45"/>
                    </a:lnTo>
                    <a:lnTo>
                      <a:pt x="45" y="44"/>
                    </a:lnTo>
                    <a:lnTo>
                      <a:pt x="46" y="43"/>
                    </a:lnTo>
                    <a:lnTo>
                      <a:pt x="47" y="42"/>
                    </a:lnTo>
                    <a:lnTo>
                      <a:pt x="48" y="41"/>
                    </a:lnTo>
                    <a:lnTo>
                      <a:pt x="48" y="40"/>
                    </a:lnTo>
                    <a:lnTo>
                      <a:pt x="48" y="39"/>
                    </a:lnTo>
                    <a:lnTo>
                      <a:pt x="49" y="39"/>
                    </a:lnTo>
                    <a:lnTo>
                      <a:pt x="49" y="38"/>
                    </a:lnTo>
                    <a:lnTo>
                      <a:pt x="50" y="37"/>
                    </a:lnTo>
                    <a:lnTo>
                      <a:pt x="50" y="36"/>
                    </a:lnTo>
                    <a:lnTo>
                      <a:pt x="51" y="35"/>
                    </a:lnTo>
                    <a:lnTo>
                      <a:pt x="51" y="34"/>
                    </a:lnTo>
                    <a:lnTo>
                      <a:pt x="51" y="33"/>
                    </a:lnTo>
                    <a:lnTo>
                      <a:pt x="51" y="32"/>
                    </a:lnTo>
                    <a:lnTo>
                      <a:pt x="51" y="31"/>
                    </a:lnTo>
                    <a:lnTo>
                      <a:pt x="52" y="31"/>
                    </a:lnTo>
                    <a:lnTo>
                      <a:pt x="52" y="30"/>
                    </a:lnTo>
                    <a:lnTo>
                      <a:pt x="52" y="29"/>
                    </a:lnTo>
                    <a:lnTo>
                      <a:pt x="52" y="28"/>
                    </a:lnTo>
                    <a:lnTo>
                      <a:pt x="52" y="27"/>
                    </a:lnTo>
                    <a:lnTo>
                      <a:pt x="52"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68" name="Freeform 3256"/>
              <p:cNvSpPr>
                <a:spLocks/>
              </p:cNvSpPr>
              <p:nvPr/>
            </p:nvSpPr>
            <p:spPr bwMode="auto">
              <a:xfrm>
                <a:off x="2773" y="1595"/>
                <a:ext cx="6" cy="39"/>
              </a:xfrm>
              <a:custGeom>
                <a:avLst/>
                <a:gdLst/>
                <a:ahLst/>
                <a:cxnLst>
                  <a:cxn ang="0">
                    <a:pos x="0" y="7"/>
                  </a:cxn>
                  <a:cxn ang="0">
                    <a:pos x="3" y="5"/>
                  </a:cxn>
                  <a:cxn ang="0">
                    <a:pos x="6" y="0"/>
                  </a:cxn>
                  <a:cxn ang="0">
                    <a:pos x="6" y="39"/>
                  </a:cxn>
                </a:cxnLst>
                <a:rect l="0" t="0" r="r" b="b"/>
                <a:pathLst>
                  <a:path w="6" h="39">
                    <a:moveTo>
                      <a:pt x="0" y="7"/>
                    </a:moveTo>
                    <a:lnTo>
                      <a:pt x="3" y="5"/>
                    </a:lnTo>
                    <a:lnTo>
                      <a:pt x="6" y="0"/>
                    </a:lnTo>
                    <a:lnTo>
                      <a:pt x="6"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67" name="Freeform 3255"/>
              <p:cNvSpPr>
                <a:spLocks/>
              </p:cNvSpPr>
              <p:nvPr/>
            </p:nvSpPr>
            <p:spPr bwMode="auto">
              <a:xfrm>
                <a:off x="2793" y="1595"/>
                <a:ext cx="18" cy="39"/>
              </a:xfrm>
              <a:custGeom>
                <a:avLst/>
                <a:gdLst/>
                <a:ahLst/>
                <a:cxnLst>
                  <a:cxn ang="0">
                    <a:pos x="1" y="9"/>
                  </a:cxn>
                  <a:cxn ang="0">
                    <a:pos x="1" y="7"/>
                  </a:cxn>
                  <a:cxn ang="0">
                    <a:pos x="3" y="4"/>
                  </a:cxn>
                  <a:cxn ang="0">
                    <a:pos x="4" y="2"/>
                  </a:cxn>
                  <a:cxn ang="0">
                    <a:pos x="7" y="0"/>
                  </a:cxn>
                  <a:cxn ang="0">
                    <a:pos x="11" y="0"/>
                  </a:cxn>
                  <a:cxn ang="0">
                    <a:pos x="14" y="2"/>
                  </a:cxn>
                  <a:cxn ang="0">
                    <a:pos x="15" y="4"/>
                  </a:cxn>
                  <a:cxn ang="0">
                    <a:pos x="17" y="7"/>
                  </a:cxn>
                  <a:cxn ang="0">
                    <a:pos x="17" y="11"/>
                  </a:cxn>
                  <a:cxn ang="0">
                    <a:pos x="15" y="15"/>
                  </a:cxn>
                  <a:cxn ang="0">
                    <a:pos x="13" y="20"/>
                  </a:cxn>
                  <a:cxn ang="0">
                    <a:pos x="0" y="39"/>
                  </a:cxn>
                  <a:cxn ang="0">
                    <a:pos x="18" y="39"/>
                  </a:cxn>
                </a:cxnLst>
                <a:rect l="0" t="0" r="r" b="b"/>
                <a:pathLst>
                  <a:path w="18" h="39">
                    <a:moveTo>
                      <a:pt x="1" y="9"/>
                    </a:moveTo>
                    <a:lnTo>
                      <a:pt x="1" y="7"/>
                    </a:lnTo>
                    <a:lnTo>
                      <a:pt x="3" y="4"/>
                    </a:lnTo>
                    <a:lnTo>
                      <a:pt x="4" y="2"/>
                    </a:lnTo>
                    <a:lnTo>
                      <a:pt x="7" y="0"/>
                    </a:lnTo>
                    <a:lnTo>
                      <a:pt x="11" y="0"/>
                    </a:lnTo>
                    <a:lnTo>
                      <a:pt x="14" y="2"/>
                    </a:lnTo>
                    <a:lnTo>
                      <a:pt x="15" y="4"/>
                    </a:lnTo>
                    <a:lnTo>
                      <a:pt x="17" y="7"/>
                    </a:lnTo>
                    <a:lnTo>
                      <a:pt x="17" y="11"/>
                    </a:lnTo>
                    <a:lnTo>
                      <a:pt x="15" y="15"/>
                    </a:lnTo>
                    <a:lnTo>
                      <a:pt x="13" y="20"/>
                    </a:lnTo>
                    <a:lnTo>
                      <a:pt x="0" y="39"/>
                    </a:lnTo>
                    <a:lnTo>
                      <a:pt x="18" y="39"/>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66" name="Freeform 3254"/>
              <p:cNvSpPr>
                <a:spLocks/>
              </p:cNvSpPr>
              <p:nvPr/>
            </p:nvSpPr>
            <p:spPr bwMode="auto">
              <a:xfrm>
                <a:off x="2766" y="1590"/>
                <a:ext cx="52" cy="53"/>
              </a:xfrm>
              <a:custGeom>
                <a:avLst/>
                <a:gdLst/>
                <a:ahLst/>
                <a:cxnLst>
                  <a:cxn ang="0">
                    <a:pos x="51" y="25"/>
                  </a:cxn>
                  <a:cxn ang="0">
                    <a:pos x="51" y="22"/>
                  </a:cxn>
                  <a:cxn ang="0">
                    <a:pos x="50" y="19"/>
                  </a:cxn>
                  <a:cxn ang="0">
                    <a:pos x="50" y="16"/>
                  </a:cxn>
                  <a:cxn ang="0">
                    <a:pos x="48" y="14"/>
                  </a:cxn>
                  <a:cxn ang="0">
                    <a:pos x="47" y="11"/>
                  </a:cxn>
                  <a:cxn ang="0">
                    <a:pos x="45" y="9"/>
                  </a:cxn>
                  <a:cxn ang="0">
                    <a:pos x="43" y="7"/>
                  </a:cxn>
                  <a:cxn ang="0">
                    <a:pos x="41" y="5"/>
                  </a:cxn>
                  <a:cxn ang="0">
                    <a:pos x="38" y="4"/>
                  </a:cxn>
                  <a:cxn ang="0">
                    <a:pos x="36" y="2"/>
                  </a:cxn>
                  <a:cxn ang="0">
                    <a:pos x="33" y="1"/>
                  </a:cxn>
                  <a:cxn ang="0">
                    <a:pos x="31" y="1"/>
                  </a:cxn>
                  <a:cxn ang="0">
                    <a:pos x="28" y="0"/>
                  </a:cxn>
                  <a:cxn ang="0">
                    <a:pos x="25" y="0"/>
                  </a:cxn>
                  <a:cxn ang="0">
                    <a:pos x="22" y="0"/>
                  </a:cxn>
                  <a:cxn ang="0">
                    <a:pos x="20" y="1"/>
                  </a:cxn>
                  <a:cxn ang="0">
                    <a:pos x="17" y="2"/>
                  </a:cxn>
                  <a:cxn ang="0">
                    <a:pos x="14" y="3"/>
                  </a:cxn>
                  <a:cxn ang="0">
                    <a:pos x="12" y="5"/>
                  </a:cxn>
                  <a:cxn ang="0">
                    <a:pos x="10" y="6"/>
                  </a:cxn>
                  <a:cxn ang="0">
                    <a:pos x="8" y="8"/>
                  </a:cxn>
                  <a:cxn ang="0">
                    <a:pos x="6" y="10"/>
                  </a:cxn>
                  <a:cxn ang="0">
                    <a:pos x="4" y="13"/>
                  </a:cxn>
                  <a:cxn ang="0">
                    <a:pos x="3" y="15"/>
                  </a:cxn>
                  <a:cxn ang="0">
                    <a:pos x="2" y="18"/>
                  </a:cxn>
                  <a:cxn ang="0">
                    <a:pos x="1" y="21"/>
                  </a:cxn>
                  <a:cxn ang="0">
                    <a:pos x="1" y="23"/>
                  </a:cxn>
                  <a:cxn ang="0">
                    <a:pos x="0" y="26"/>
                  </a:cxn>
                  <a:cxn ang="0">
                    <a:pos x="1" y="29"/>
                  </a:cxn>
                  <a:cxn ang="0">
                    <a:pos x="1" y="32"/>
                  </a:cxn>
                  <a:cxn ang="0">
                    <a:pos x="2" y="35"/>
                  </a:cxn>
                  <a:cxn ang="0">
                    <a:pos x="3" y="38"/>
                  </a:cxn>
                  <a:cxn ang="0">
                    <a:pos x="4" y="40"/>
                  </a:cxn>
                  <a:cxn ang="0">
                    <a:pos x="6" y="43"/>
                  </a:cxn>
                  <a:cxn ang="0">
                    <a:pos x="8" y="45"/>
                  </a:cxn>
                  <a:cxn ang="0">
                    <a:pos x="10" y="47"/>
                  </a:cxn>
                  <a:cxn ang="0">
                    <a:pos x="12" y="48"/>
                  </a:cxn>
                  <a:cxn ang="0">
                    <a:pos x="14" y="50"/>
                  </a:cxn>
                  <a:cxn ang="0">
                    <a:pos x="17" y="51"/>
                  </a:cxn>
                  <a:cxn ang="0">
                    <a:pos x="20" y="52"/>
                  </a:cxn>
                  <a:cxn ang="0">
                    <a:pos x="22" y="52"/>
                  </a:cxn>
                  <a:cxn ang="0">
                    <a:pos x="25" y="53"/>
                  </a:cxn>
                  <a:cxn ang="0">
                    <a:pos x="28" y="53"/>
                  </a:cxn>
                  <a:cxn ang="0">
                    <a:pos x="31" y="52"/>
                  </a:cxn>
                  <a:cxn ang="0">
                    <a:pos x="33" y="52"/>
                  </a:cxn>
                  <a:cxn ang="0">
                    <a:pos x="36" y="51"/>
                  </a:cxn>
                  <a:cxn ang="0">
                    <a:pos x="38" y="50"/>
                  </a:cxn>
                  <a:cxn ang="0">
                    <a:pos x="41" y="48"/>
                  </a:cxn>
                  <a:cxn ang="0">
                    <a:pos x="43" y="46"/>
                  </a:cxn>
                  <a:cxn ang="0">
                    <a:pos x="45" y="44"/>
                  </a:cxn>
                  <a:cxn ang="0">
                    <a:pos x="47" y="42"/>
                  </a:cxn>
                  <a:cxn ang="0">
                    <a:pos x="48" y="39"/>
                  </a:cxn>
                  <a:cxn ang="0">
                    <a:pos x="50" y="37"/>
                  </a:cxn>
                  <a:cxn ang="0">
                    <a:pos x="50" y="34"/>
                  </a:cxn>
                  <a:cxn ang="0">
                    <a:pos x="51" y="31"/>
                  </a:cxn>
                  <a:cxn ang="0">
                    <a:pos x="51" y="28"/>
                  </a:cxn>
                </a:cxnLst>
                <a:rect l="0" t="0" r="r" b="b"/>
                <a:pathLst>
                  <a:path w="52" h="53">
                    <a:moveTo>
                      <a:pt x="52" y="26"/>
                    </a:moveTo>
                    <a:lnTo>
                      <a:pt x="52" y="26"/>
                    </a:lnTo>
                    <a:lnTo>
                      <a:pt x="51" y="25"/>
                    </a:lnTo>
                    <a:lnTo>
                      <a:pt x="51" y="23"/>
                    </a:lnTo>
                    <a:lnTo>
                      <a:pt x="51" y="22"/>
                    </a:lnTo>
                    <a:lnTo>
                      <a:pt x="51" y="21"/>
                    </a:lnTo>
                    <a:lnTo>
                      <a:pt x="51" y="20"/>
                    </a:lnTo>
                    <a:lnTo>
                      <a:pt x="50" y="19"/>
                    </a:lnTo>
                    <a:lnTo>
                      <a:pt x="50" y="18"/>
                    </a:lnTo>
                    <a:lnTo>
                      <a:pt x="50" y="17"/>
                    </a:lnTo>
                    <a:lnTo>
                      <a:pt x="50" y="16"/>
                    </a:lnTo>
                    <a:lnTo>
                      <a:pt x="49" y="15"/>
                    </a:lnTo>
                    <a:lnTo>
                      <a:pt x="49" y="14"/>
                    </a:lnTo>
                    <a:lnTo>
                      <a:pt x="48" y="14"/>
                    </a:lnTo>
                    <a:lnTo>
                      <a:pt x="48" y="13"/>
                    </a:lnTo>
                    <a:lnTo>
                      <a:pt x="47" y="12"/>
                    </a:lnTo>
                    <a:lnTo>
                      <a:pt x="47" y="11"/>
                    </a:lnTo>
                    <a:lnTo>
                      <a:pt x="46" y="10"/>
                    </a:lnTo>
                    <a:lnTo>
                      <a:pt x="45" y="9"/>
                    </a:lnTo>
                    <a:lnTo>
                      <a:pt x="44" y="8"/>
                    </a:lnTo>
                    <a:lnTo>
                      <a:pt x="44" y="7"/>
                    </a:lnTo>
                    <a:lnTo>
                      <a:pt x="43" y="7"/>
                    </a:lnTo>
                    <a:lnTo>
                      <a:pt x="42" y="6"/>
                    </a:lnTo>
                    <a:lnTo>
                      <a:pt x="41" y="5"/>
                    </a:lnTo>
                    <a:lnTo>
                      <a:pt x="40" y="5"/>
                    </a:lnTo>
                    <a:lnTo>
                      <a:pt x="39" y="4"/>
                    </a:lnTo>
                    <a:lnTo>
                      <a:pt x="38" y="4"/>
                    </a:lnTo>
                    <a:lnTo>
                      <a:pt x="38" y="3"/>
                    </a:lnTo>
                    <a:lnTo>
                      <a:pt x="37" y="3"/>
                    </a:lnTo>
                    <a:lnTo>
                      <a:pt x="36" y="2"/>
                    </a:lnTo>
                    <a:lnTo>
                      <a:pt x="35" y="2"/>
                    </a:lnTo>
                    <a:lnTo>
                      <a:pt x="34" y="2"/>
                    </a:lnTo>
                    <a:lnTo>
                      <a:pt x="33" y="1"/>
                    </a:lnTo>
                    <a:lnTo>
                      <a:pt x="32" y="1"/>
                    </a:lnTo>
                    <a:lnTo>
                      <a:pt x="31" y="1"/>
                    </a:lnTo>
                    <a:lnTo>
                      <a:pt x="30" y="0"/>
                    </a:lnTo>
                    <a:lnTo>
                      <a:pt x="29" y="0"/>
                    </a:lnTo>
                    <a:lnTo>
                      <a:pt x="28" y="0"/>
                    </a:lnTo>
                    <a:lnTo>
                      <a:pt x="27" y="0"/>
                    </a:lnTo>
                    <a:lnTo>
                      <a:pt x="26" y="0"/>
                    </a:lnTo>
                    <a:lnTo>
                      <a:pt x="25" y="0"/>
                    </a:lnTo>
                    <a:lnTo>
                      <a:pt x="24" y="0"/>
                    </a:lnTo>
                    <a:lnTo>
                      <a:pt x="23" y="0"/>
                    </a:lnTo>
                    <a:lnTo>
                      <a:pt x="22" y="0"/>
                    </a:lnTo>
                    <a:lnTo>
                      <a:pt x="21" y="1"/>
                    </a:lnTo>
                    <a:lnTo>
                      <a:pt x="20" y="1"/>
                    </a:lnTo>
                    <a:lnTo>
                      <a:pt x="18" y="1"/>
                    </a:lnTo>
                    <a:lnTo>
                      <a:pt x="18" y="2"/>
                    </a:lnTo>
                    <a:lnTo>
                      <a:pt x="17" y="2"/>
                    </a:lnTo>
                    <a:lnTo>
                      <a:pt x="16" y="2"/>
                    </a:lnTo>
                    <a:lnTo>
                      <a:pt x="15" y="3"/>
                    </a:lnTo>
                    <a:lnTo>
                      <a:pt x="14" y="3"/>
                    </a:lnTo>
                    <a:lnTo>
                      <a:pt x="13" y="4"/>
                    </a:lnTo>
                    <a:lnTo>
                      <a:pt x="12" y="5"/>
                    </a:lnTo>
                    <a:lnTo>
                      <a:pt x="11" y="5"/>
                    </a:lnTo>
                    <a:lnTo>
                      <a:pt x="10" y="6"/>
                    </a:lnTo>
                    <a:lnTo>
                      <a:pt x="9" y="7"/>
                    </a:lnTo>
                    <a:lnTo>
                      <a:pt x="8" y="7"/>
                    </a:lnTo>
                    <a:lnTo>
                      <a:pt x="8" y="8"/>
                    </a:lnTo>
                    <a:lnTo>
                      <a:pt x="7" y="9"/>
                    </a:lnTo>
                    <a:lnTo>
                      <a:pt x="6" y="10"/>
                    </a:lnTo>
                    <a:lnTo>
                      <a:pt x="5" y="11"/>
                    </a:lnTo>
                    <a:lnTo>
                      <a:pt x="4" y="12"/>
                    </a:lnTo>
                    <a:lnTo>
                      <a:pt x="4" y="13"/>
                    </a:lnTo>
                    <a:lnTo>
                      <a:pt x="4" y="14"/>
                    </a:lnTo>
                    <a:lnTo>
                      <a:pt x="3" y="14"/>
                    </a:lnTo>
                    <a:lnTo>
                      <a:pt x="3" y="15"/>
                    </a:lnTo>
                    <a:lnTo>
                      <a:pt x="2" y="16"/>
                    </a:lnTo>
                    <a:lnTo>
                      <a:pt x="2" y="17"/>
                    </a:lnTo>
                    <a:lnTo>
                      <a:pt x="2" y="18"/>
                    </a:lnTo>
                    <a:lnTo>
                      <a:pt x="1" y="19"/>
                    </a:lnTo>
                    <a:lnTo>
                      <a:pt x="1" y="20"/>
                    </a:lnTo>
                    <a:lnTo>
                      <a:pt x="1" y="21"/>
                    </a:lnTo>
                    <a:lnTo>
                      <a:pt x="1" y="22"/>
                    </a:lnTo>
                    <a:lnTo>
                      <a:pt x="1" y="23"/>
                    </a:lnTo>
                    <a:lnTo>
                      <a:pt x="0" y="25"/>
                    </a:lnTo>
                    <a:lnTo>
                      <a:pt x="0" y="26"/>
                    </a:lnTo>
                    <a:lnTo>
                      <a:pt x="0" y="27"/>
                    </a:lnTo>
                    <a:lnTo>
                      <a:pt x="0" y="28"/>
                    </a:lnTo>
                    <a:lnTo>
                      <a:pt x="1" y="29"/>
                    </a:lnTo>
                    <a:lnTo>
                      <a:pt x="1" y="30"/>
                    </a:lnTo>
                    <a:lnTo>
                      <a:pt x="1" y="31"/>
                    </a:lnTo>
                    <a:lnTo>
                      <a:pt x="1" y="32"/>
                    </a:lnTo>
                    <a:lnTo>
                      <a:pt x="1" y="33"/>
                    </a:lnTo>
                    <a:lnTo>
                      <a:pt x="1" y="34"/>
                    </a:lnTo>
                    <a:lnTo>
                      <a:pt x="2" y="35"/>
                    </a:lnTo>
                    <a:lnTo>
                      <a:pt x="2" y="36"/>
                    </a:lnTo>
                    <a:lnTo>
                      <a:pt x="2" y="37"/>
                    </a:lnTo>
                    <a:lnTo>
                      <a:pt x="3" y="38"/>
                    </a:lnTo>
                    <a:lnTo>
                      <a:pt x="3" y="39"/>
                    </a:lnTo>
                    <a:lnTo>
                      <a:pt x="4" y="39"/>
                    </a:lnTo>
                    <a:lnTo>
                      <a:pt x="4" y="40"/>
                    </a:lnTo>
                    <a:lnTo>
                      <a:pt x="4" y="41"/>
                    </a:lnTo>
                    <a:lnTo>
                      <a:pt x="5" y="42"/>
                    </a:lnTo>
                    <a:lnTo>
                      <a:pt x="6" y="43"/>
                    </a:lnTo>
                    <a:lnTo>
                      <a:pt x="7" y="44"/>
                    </a:lnTo>
                    <a:lnTo>
                      <a:pt x="8" y="45"/>
                    </a:lnTo>
                    <a:lnTo>
                      <a:pt x="9" y="46"/>
                    </a:lnTo>
                    <a:lnTo>
                      <a:pt x="10" y="47"/>
                    </a:lnTo>
                    <a:lnTo>
                      <a:pt x="11" y="48"/>
                    </a:lnTo>
                    <a:lnTo>
                      <a:pt x="12" y="48"/>
                    </a:lnTo>
                    <a:lnTo>
                      <a:pt x="13" y="49"/>
                    </a:lnTo>
                    <a:lnTo>
                      <a:pt x="13" y="50"/>
                    </a:lnTo>
                    <a:lnTo>
                      <a:pt x="14" y="50"/>
                    </a:lnTo>
                    <a:lnTo>
                      <a:pt x="15" y="50"/>
                    </a:lnTo>
                    <a:lnTo>
                      <a:pt x="16" y="51"/>
                    </a:lnTo>
                    <a:lnTo>
                      <a:pt x="17" y="51"/>
                    </a:lnTo>
                    <a:lnTo>
                      <a:pt x="18" y="51"/>
                    </a:lnTo>
                    <a:lnTo>
                      <a:pt x="18" y="52"/>
                    </a:lnTo>
                    <a:lnTo>
                      <a:pt x="20" y="52"/>
                    </a:lnTo>
                    <a:lnTo>
                      <a:pt x="21" y="52"/>
                    </a:lnTo>
                    <a:lnTo>
                      <a:pt x="22" y="52"/>
                    </a:lnTo>
                    <a:lnTo>
                      <a:pt x="23" y="53"/>
                    </a:lnTo>
                    <a:lnTo>
                      <a:pt x="24" y="53"/>
                    </a:lnTo>
                    <a:lnTo>
                      <a:pt x="25" y="53"/>
                    </a:lnTo>
                    <a:lnTo>
                      <a:pt x="26" y="53"/>
                    </a:lnTo>
                    <a:lnTo>
                      <a:pt x="27" y="53"/>
                    </a:lnTo>
                    <a:lnTo>
                      <a:pt x="28" y="53"/>
                    </a:lnTo>
                    <a:lnTo>
                      <a:pt x="29" y="53"/>
                    </a:lnTo>
                    <a:lnTo>
                      <a:pt x="30" y="52"/>
                    </a:lnTo>
                    <a:lnTo>
                      <a:pt x="31" y="52"/>
                    </a:lnTo>
                    <a:lnTo>
                      <a:pt x="32" y="52"/>
                    </a:lnTo>
                    <a:lnTo>
                      <a:pt x="33" y="52"/>
                    </a:lnTo>
                    <a:lnTo>
                      <a:pt x="34" y="51"/>
                    </a:lnTo>
                    <a:lnTo>
                      <a:pt x="35" y="51"/>
                    </a:lnTo>
                    <a:lnTo>
                      <a:pt x="36" y="51"/>
                    </a:lnTo>
                    <a:lnTo>
                      <a:pt x="37" y="50"/>
                    </a:lnTo>
                    <a:lnTo>
                      <a:pt x="38" y="50"/>
                    </a:lnTo>
                    <a:lnTo>
                      <a:pt x="39" y="49"/>
                    </a:lnTo>
                    <a:lnTo>
                      <a:pt x="40" y="48"/>
                    </a:lnTo>
                    <a:lnTo>
                      <a:pt x="41" y="48"/>
                    </a:lnTo>
                    <a:lnTo>
                      <a:pt x="42" y="47"/>
                    </a:lnTo>
                    <a:lnTo>
                      <a:pt x="43" y="46"/>
                    </a:lnTo>
                    <a:lnTo>
                      <a:pt x="44" y="45"/>
                    </a:lnTo>
                    <a:lnTo>
                      <a:pt x="45" y="44"/>
                    </a:lnTo>
                    <a:lnTo>
                      <a:pt x="46" y="43"/>
                    </a:lnTo>
                    <a:lnTo>
                      <a:pt x="47" y="42"/>
                    </a:lnTo>
                    <a:lnTo>
                      <a:pt x="47" y="41"/>
                    </a:lnTo>
                    <a:lnTo>
                      <a:pt x="48" y="40"/>
                    </a:lnTo>
                    <a:lnTo>
                      <a:pt x="48" y="39"/>
                    </a:lnTo>
                    <a:lnTo>
                      <a:pt x="49" y="39"/>
                    </a:lnTo>
                    <a:lnTo>
                      <a:pt x="49" y="38"/>
                    </a:lnTo>
                    <a:lnTo>
                      <a:pt x="50" y="37"/>
                    </a:lnTo>
                    <a:lnTo>
                      <a:pt x="50" y="36"/>
                    </a:lnTo>
                    <a:lnTo>
                      <a:pt x="50" y="35"/>
                    </a:lnTo>
                    <a:lnTo>
                      <a:pt x="50" y="34"/>
                    </a:lnTo>
                    <a:lnTo>
                      <a:pt x="51" y="33"/>
                    </a:lnTo>
                    <a:lnTo>
                      <a:pt x="51" y="32"/>
                    </a:lnTo>
                    <a:lnTo>
                      <a:pt x="51" y="31"/>
                    </a:lnTo>
                    <a:lnTo>
                      <a:pt x="51" y="30"/>
                    </a:lnTo>
                    <a:lnTo>
                      <a:pt x="51" y="29"/>
                    </a:lnTo>
                    <a:lnTo>
                      <a:pt x="51" y="28"/>
                    </a:lnTo>
                    <a:lnTo>
                      <a:pt x="52" y="27"/>
                    </a:lnTo>
                    <a:lnTo>
                      <a:pt x="52"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65" name="Freeform 3253"/>
              <p:cNvSpPr>
                <a:spLocks/>
              </p:cNvSpPr>
              <p:nvPr/>
            </p:nvSpPr>
            <p:spPr bwMode="auto">
              <a:xfrm>
                <a:off x="3801" y="1611"/>
                <a:ext cx="16" cy="39"/>
              </a:xfrm>
              <a:custGeom>
                <a:avLst/>
                <a:gdLst/>
                <a:ahLst/>
                <a:cxnLst>
                  <a:cxn ang="0">
                    <a:pos x="16" y="13"/>
                  </a:cxn>
                  <a:cxn ang="0">
                    <a:pos x="15" y="19"/>
                  </a:cxn>
                  <a:cxn ang="0">
                    <a:pos x="13" y="22"/>
                  </a:cxn>
                  <a:cxn ang="0">
                    <a:pos x="9" y="24"/>
                  </a:cxn>
                  <a:cxn ang="0">
                    <a:pos x="7" y="24"/>
                  </a:cxn>
                  <a:cxn ang="0">
                    <a:pos x="4" y="22"/>
                  </a:cxn>
                  <a:cxn ang="0">
                    <a:pos x="1" y="19"/>
                  </a:cxn>
                  <a:cxn ang="0">
                    <a:pos x="0" y="13"/>
                  </a:cxn>
                  <a:cxn ang="0">
                    <a:pos x="0" y="11"/>
                  </a:cxn>
                  <a:cxn ang="0">
                    <a:pos x="1" y="6"/>
                  </a:cxn>
                  <a:cxn ang="0">
                    <a:pos x="4" y="2"/>
                  </a:cxn>
                  <a:cxn ang="0">
                    <a:pos x="7" y="0"/>
                  </a:cxn>
                  <a:cxn ang="0">
                    <a:pos x="9" y="0"/>
                  </a:cxn>
                  <a:cxn ang="0">
                    <a:pos x="13" y="2"/>
                  </a:cxn>
                  <a:cxn ang="0">
                    <a:pos x="15" y="6"/>
                  </a:cxn>
                  <a:cxn ang="0">
                    <a:pos x="16" y="13"/>
                  </a:cxn>
                  <a:cxn ang="0">
                    <a:pos x="16" y="22"/>
                  </a:cxn>
                  <a:cxn ang="0">
                    <a:pos x="15" y="32"/>
                  </a:cxn>
                  <a:cxn ang="0">
                    <a:pos x="13" y="37"/>
                  </a:cxn>
                  <a:cxn ang="0">
                    <a:pos x="9" y="39"/>
                  </a:cxn>
                  <a:cxn ang="0">
                    <a:pos x="6" y="39"/>
                  </a:cxn>
                  <a:cxn ang="0">
                    <a:pos x="3" y="37"/>
                  </a:cxn>
                  <a:cxn ang="0">
                    <a:pos x="1" y="34"/>
                  </a:cxn>
                </a:cxnLst>
                <a:rect l="0" t="0" r="r" b="b"/>
                <a:pathLst>
                  <a:path w="16" h="39">
                    <a:moveTo>
                      <a:pt x="16" y="13"/>
                    </a:moveTo>
                    <a:lnTo>
                      <a:pt x="15" y="19"/>
                    </a:lnTo>
                    <a:lnTo>
                      <a:pt x="13" y="22"/>
                    </a:lnTo>
                    <a:lnTo>
                      <a:pt x="9" y="24"/>
                    </a:lnTo>
                    <a:lnTo>
                      <a:pt x="7" y="24"/>
                    </a:lnTo>
                    <a:lnTo>
                      <a:pt x="4" y="22"/>
                    </a:lnTo>
                    <a:lnTo>
                      <a:pt x="1" y="19"/>
                    </a:lnTo>
                    <a:lnTo>
                      <a:pt x="0" y="13"/>
                    </a:lnTo>
                    <a:lnTo>
                      <a:pt x="0" y="11"/>
                    </a:lnTo>
                    <a:lnTo>
                      <a:pt x="1" y="6"/>
                    </a:lnTo>
                    <a:lnTo>
                      <a:pt x="4" y="2"/>
                    </a:lnTo>
                    <a:lnTo>
                      <a:pt x="7" y="0"/>
                    </a:lnTo>
                    <a:lnTo>
                      <a:pt x="9" y="0"/>
                    </a:lnTo>
                    <a:lnTo>
                      <a:pt x="13" y="2"/>
                    </a:lnTo>
                    <a:lnTo>
                      <a:pt x="15" y="6"/>
                    </a:lnTo>
                    <a:lnTo>
                      <a:pt x="16" y="13"/>
                    </a:lnTo>
                    <a:lnTo>
                      <a:pt x="16" y="22"/>
                    </a:lnTo>
                    <a:lnTo>
                      <a:pt x="15" y="32"/>
                    </a:lnTo>
                    <a:lnTo>
                      <a:pt x="13" y="37"/>
                    </a:lnTo>
                    <a:lnTo>
                      <a:pt x="9" y="39"/>
                    </a:lnTo>
                    <a:lnTo>
                      <a:pt x="6" y="39"/>
                    </a:lnTo>
                    <a:lnTo>
                      <a:pt x="3" y="37"/>
                    </a:lnTo>
                    <a:lnTo>
                      <a:pt x="1" y="3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64" name="Freeform 3252"/>
              <p:cNvSpPr>
                <a:spLocks/>
              </p:cNvSpPr>
              <p:nvPr/>
            </p:nvSpPr>
            <p:spPr bwMode="auto">
              <a:xfrm>
                <a:off x="3784" y="1607"/>
                <a:ext cx="51" cy="52"/>
              </a:xfrm>
              <a:custGeom>
                <a:avLst/>
                <a:gdLst/>
                <a:ahLst/>
                <a:cxnLst>
                  <a:cxn ang="0">
                    <a:pos x="51" y="23"/>
                  </a:cxn>
                  <a:cxn ang="0">
                    <a:pos x="51" y="21"/>
                  </a:cxn>
                  <a:cxn ang="0">
                    <a:pos x="50" y="18"/>
                  </a:cxn>
                  <a:cxn ang="0">
                    <a:pos x="49" y="15"/>
                  </a:cxn>
                  <a:cxn ang="0">
                    <a:pos x="48" y="13"/>
                  </a:cxn>
                  <a:cxn ang="0">
                    <a:pos x="46" y="10"/>
                  </a:cxn>
                  <a:cxn ang="0">
                    <a:pos x="45" y="8"/>
                  </a:cxn>
                  <a:cxn ang="0">
                    <a:pos x="43" y="6"/>
                  </a:cxn>
                  <a:cxn ang="0">
                    <a:pos x="41" y="4"/>
                  </a:cxn>
                  <a:cxn ang="0">
                    <a:pos x="38" y="3"/>
                  </a:cxn>
                  <a:cxn ang="0">
                    <a:pos x="36" y="2"/>
                  </a:cxn>
                  <a:cxn ang="0">
                    <a:pos x="33" y="1"/>
                  </a:cxn>
                  <a:cxn ang="0">
                    <a:pos x="30" y="0"/>
                  </a:cxn>
                  <a:cxn ang="0">
                    <a:pos x="28" y="0"/>
                  </a:cxn>
                  <a:cxn ang="0">
                    <a:pos x="25" y="0"/>
                  </a:cxn>
                  <a:cxn ang="0">
                    <a:pos x="22" y="0"/>
                  </a:cxn>
                  <a:cxn ang="0">
                    <a:pos x="20" y="0"/>
                  </a:cxn>
                  <a:cxn ang="0">
                    <a:pos x="17" y="1"/>
                  </a:cxn>
                  <a:cxn ang="0">
                    <a:pos x="14" y="2"/>
                  </a:cxn>
                  <a:cxn ang="0">
                    <a:pos x="12" y="4"/>
                  </a:cxn>
                  <a:cxn ang="0">
                    <a:pos x="9" y="5"/>
                  </a:cxn>
                  <a:cxn ang="0">
                    <a:pos x="7" y="7"/>
                  </a:cxn>
                  <a:cxn ang="0">
                    <a:pos x="6" y="9"/>
                  </a:cxn>
                  <a:cxn ang="0">
                    <a:pos x="4" y="12"/>
                  </a:cxn>
                  <a:cxn ang="0">
                    <a:pos x="3" y="14"/>
                  </a:cxn>
                  <a:cxn ang="0">
                    <a:pos x="2" y="17"/>
                  </a:cxn>
                  <a:cxn ang="0">
                    <a:pos x="1" y="20"/>
                  </a:cxn>
                  <a:cxn ang="0">
                    <a:pos x="0" y="22"/>
                  </a:cxn>
                  <a:cxn ang="0">
                    <a:pos x="0" y="25"/>
                  </a:cxn>
                  <a:cxn ang="0">
                    <a:pos x="0" y="28"/>
                  </a:cxn>
                  <a:cxn ang="0">
                    <a:pos x="0" y="31"/>
                  </a:cxn>
                  <a:cxn ang="0">
                    <a:pos x="1" y="33"/>
                  </a:cxn>
                  <a:cxn ang="0">
                    <a:pos x="2" y="36"/>
                  </a:cxn>
                  <a:cxn ang="0">
                    <a:pos x="3" y="39"/>
                  </a:cxn>
                  <a:cxn ang="0">
                    <a:pos x="5" y="41"/>
                  </a:cxn>
                  <a:cxn ang="0">
                    <a:pos x="7" y="43"/>
                  </a:cxn>
                  <a:cxn ang="0">
                    <a:pos x="8" y="45"/>
                  </a:cxn>
                  <a:cxn ang="0">
                    <a:pos x="11" y="47"/>
                  </a:cxn>
                  <a:cxn ang="0">
                    <a:pos x="13" y="49"/>
                  </a:cxn>
                  <a:cxn ang="0">
                    <a:pos x="15" y="50"/>
                  </a:cxn>
                  <a:cxn ang="0">
                    <a:pos x="18" y="51"/>
                  </a:cxn>
                  <a:cxn ang="0">
                    <a:pos x="21" y="52"/>
                  </a:cxn>
                  <a:cxn ang="0">
                    <a:pos x="23" y="52"/>
                  </a:cxn>
                  <a:cxn ang="0">
                    <a:pos x="26" y="52"/>
                  </a:cxn>
                  <a:cxn ang="0">
                    <a:pos x="29" y="52"/>
                  </a:cxn>
                  <a:cxn ang="0">
                    <a:pos x="32" y="51"/>
                  </a:cxn>
                  <a:cxn ang="0">
                    <a:pos x="34" y="50"/>
                  </a:cxn>
                  <a:cxn ang="0">
                    <a:pos x="37" y="49"/>
                  </a:cxn>
                  <a:cxn ang="0">
                    <a:pos x="39" y="48"/>
                  </a:cxn>
                  <a:cxn ang="0">
                    <a:pos x="42" y="46"/>
                  </a:cxn>
                  <a:cxn ang="0">
                    <a:pos x="44" y="44"/>
                  </a:cxn>
                  <a:cxn ang="0">
                    <a:pos x="45" y="42"/>
                  </a:cxn>
                  <a:cxn ang="0">
                    <a:pos x="47" y="40"/>
                  </a:cxn>
                  <a:cxn ang="0">
                    <a:pos x="49" y="37"/>
                  </a:cxn>
                  <a:cxn ang="0">
                    <a:pos x="50" y="35"/>
                  </a:cxn>
                  <a:cxn ang="0">
                    <a:pos x="50" y="32"/>
                  </a:cxn>
                  <a:cxn ang="0">
                    <a:pos x="51" y="29"/>
                  </a:cxn>
                  <a:cxn ang="0">
                    <a:pos x="51" y="26"/>
                  </a:cxn>
                </a:cxnLst>
                <a:rect l="0" t="0" r="r" b="b"/>
                <a:pathLst>
                  <a:path w="51" h="52">
                    <a:moveTo>
                      <a:pt x="51" y="26"/>
                    </a:moveTo>
                    <a:lnTo>
                      <a:pt x="51" y="25"/>
                    </a:lnTo>
                    <a:lnTo>
                      <a:pt x="51" y="24"/>
                    </a:lnTo>
                    <a:lnTo>
                      <a:pt x="51" y="23"/>
                    </a:lnTo>
                    <a:lnTo>
                      <a:pt x="51" y="22"/>
                    </a:lnTo>
                    <a:lnTo>
                      <a:pt x="51" y="21"/>
                    </a:lnTo>
                    <a:lnTo>
                      <a:pt x="51" y="20"/>
                    </a:lnTo>
                    <a:lnTo>
                      <a:pt x="50" y="20"/>
                    </a:lnTo>
                    <a:lnTo>
                      <a:pt x="50" y="19"/>
                    </a:lnTo>
                    <a:lnTo>
                      <a:pt x="50" y="18"/>
                    </a:lnTo>
                    <a:lnTo>
                      <a:pt x="50" y="17"/>
                    </a:lnTo>
                    <a:lnTo>
                      <a:pt x="49" y="16"/>
                    </a:lnTo>
                    <a:lnTo>
                      <a:pt x="49" y="15"/>
                    </a:lnTo>
                    <a:lnTo>
                      <a:pt x="49" y="14"/>
                    </a:lnTo>
                    <a:lnTo>
                      <a:pt x="48" y="13"/>
                    </a:lnTo>
                    <a:lnTo>
                      <a:pt x="48" y="12"/>
                    </a:lnTo>
                    <a:lnTo>
                      <a:pt x="47" y="12"/>
                    </a:lnTo>
                    <a:lnTo>
                      <a:pt x="47" y="11"/>
                    </a:lnTo>
                    <a:lnTo>
                      <a:pt x="46" y="10"/>
                    </a:lnTo>
                    <a:lnTo>
                      <a:pt x="45" y="9"/>
                    </a:lnTo>
                    <a:lnTo>
                      <a:pt x="45" y="8"/>
                    </a:lnTo>
                    <a:lnTo>
                      <a:pt x="44" y="8"/>
                    </a:lnTo>
                    <a:lnTo>
                      <a:pt x="44" y="7"/>
                    </a:lnTo>
                    <a:lnTo>
                      <a:pt x="43" y="7"/>
                    </a:lnTo>
                    <a:lnTo>
                      <a:pt x="43" y="6"/>
                    </a:lnTo>
                    <a:lnTo>
                      <a:pt x="42" y="6"/>
                    </a:lnTo>
                    <a:lnTo>
                      <a:pt x="42" y="5"/>
                    </a:lnTo>
                    <a:lnTo>
                      <a:pt x="41" y="5"/>
                    </a:lnTo>
                    <a:lnTo>
                      <a:pt x="41" y="4"/>
                    </a:lnTo>
                    <a:lnTo>
                      <a:pt x="40" y="4"/>
                    </a:lnTo>
                    <a:lnTo>
                      <a:pt x="39" y="4"/>
                    </a:lnTo>
                    <a:lnTo>
                      <a:pt x="39" y="3"/>
                    </a:lnTo>
                    <a:lnTo>
                      <a:pt x="38" y="3"/>
                    </a:lnTo>
                    <a:lnTo>
                      <a:pt x="38" y="2"/>
                    </a:lnTo>
                    <a:lnTo>
                      <a:pt x="37" y="2"/>
                    </a:lnTo>
                    <a:lnTo>
                      <a:pt x="36" y="2"/>
                    </a:lnTo>
                    <a:lnTo>
                      <a:pt x="35" y="1"/>
                    </a:lnTo>
                    <a:lnTo>
                      <a:pt x="34" y="1"/>
                    </a:lnTo>
                    <a:lnTo>
                      <a:pt x="33" y="1"/>
                    </a:lnTo>
                    <a:lnTo>
                      <a:pt x="32" y="0"/>
                    </a:lnTo>
                    <a:lnTo>
                      <a:pt x="31" y="0"/>
                    </a:lnTo>
                    <a:lnTo>
                      <a:pt x="30" y="0"/>
                    </a:lnTo>
                    <a:lnTo>
                      <a:pt x="29" y="0"/>
                    </a:lnTo>
                    <a:lnTo>
                      <a:pt x="28" y="0"/>
                    </a:lnTo>
                    <a:lnTo>
                      <a:pt x="27" y="0"/>
                    </a:lnTo>
                    <a:lnTo>
                      <a:pt x="26" y="0"/>
                    </a:lnTo>
                    <a:lnTo>
                      <a:pt x="25" y="0"/>
                    </a:lnTo>
                    <a:lnTo>
                      <a:pt x="24" y="0"/>
                    </a:lnTo>
                    <a:lnTo>
                      <a:pt x="23" y="0"/>
                    </a:lnTo>
                    <a:lnTo>
                      <a:pt x="22" y="0"/>
                    </a:lnTo>
                    <a:lnTo>
                      <a:pt x="21" y="0"/>
                    </a:lnTo>
                    <a:lnTo>
                      <a:pt x="20" y="0"/>
                    </a:lnTo>
                    <a:lnTo>
                      <a:pt x="19" y="0"/>
                    </a:lnTo>
                    <a:lnTo>
                      <a:pt x="18" y="1"/>
                    </a:lnTo>
                    <a:lnTo>
                      <a:pt x="17" y="1"/>
                    </a:lnTo>
                    <a:lnTo>
                      <a:pt x="16" y="1"/>
                    </a:lnTo>
                    <a:lnTo>
                      <a:pt x="15" y="2"/>
                    </a:lnTo>
                    <a:lnTo>
                      <a:pt x="14" y="2"/>
                    </a:lnTo>
                    <a:lnTo>
                      <a:pt x="13" y="3"/>
                    </a:lnTo>
                    <a:lnTo>
                      <a:pt x="12" y="3"/>
                    </a:lnTo>
                    <a:lnTo>
                      <a:pt x="12" y="4"/>
                    </a:lnTo>
                    <a:lnTo>
                      <a:pt x="11" y="4"/>
                    </a:lnTo>
                    <a:lnTo>
                      <a:pt x="10" y="5"/>
                    </a:lnTo>
                    <a:lnTo>
                      <a:pt x="9" y="5"/>
                    </a:lnTo>
                    <a:lnTo>
                      <a:pt x="9" y="6"/>
                    </a:lnTo>
                    <a:lnTo>
                      <a:pt x="8" y="6"/>
                    </a:lnTo>
                    <a:lnTo>
                      <a:pt x="8" y="7"/>
                    </a:lnTo>
                    <a:lnTo>
                      <a:pt x="7" y="7"/>
                    </a:lnTo>
                    <a:lnTo>
                      <a:pt x="7" y="8"/>
                    </a:lnTo>
                    <a:lnTo>
                      <a:pt x="6" y="9"/>
                    </a:lnTo>
                    <a:lnTo>
                      <a:pt x="5" y="10"/>
                    </a:lnTo>
                    <a:lnTo>
                      <a:pt x="4" y="11"/>
                    </a:lnTo>
                    <a:lnTo>
                      <a:pt x="4" y="12"/>
                    </a:lnTo>
                    <a:lnTo>
                      <a:pt x="3" y="13"/>
                    </a:lnTo>
                    <a:lnTo>
                      <a:pt x="3" y="14"/>
                    </a:lnTo>
                    <a:lnTo>
                      <a:pt x="2" y="15"/>
                    </a:lnTo>
                    <a:lnTo>
                      <a:pt x="2" y="16"/>
                    </a:lnTo>
                    <a:lnTo>
                      <a:pt x="2" y="17"/>
                    </a:lnTo>
                    <a:lnTo>
                      <a:pt x="1" y="17"/>
                    </a:lnTo>
                    <a:lnTo>
                      <a:pt x="1" y="18"/>
                    </a:lnTo>
                    <a:lnTo>
                      <a:pt x="1" y="19"/>
                    </a:lnTo>
                    <a:lnTo>
                      <a:pt x="1" y="20"/>
                    </a:lnTo>
                    <a:lnTo>
                      <a:pt x="0" y="21"/>
                    </a:lnTo>
                    <a:lnTo>
                      <a:pt x="0" y="22"/>
                    </a:lnTo>
                    <a:lnTo>
                      <a:pt x="0" y="23"/>
                    </a:lnTo>
                    <a:lnTo>
                      <a:pt x="0" y="24"/>
                    </a:lnTo>
                    <a:lnTo>
                      <a:pt x="0" y="25"/>
                    </a:lnTo>
                    <a:lnTo>
                      <a:pt x="0" y="26"/>
                    </a:lnTo>
                    <a:lnTo>
                      <a:pt x="0" y="27"/>
                    </a:lnTo>
                    <a:lnTo>
                      <a:pt x="0" y="28"/>
                    </a:lnTo>
                    <a:lnTo>
                      <a:pt x="0" y="29"/>
                    </a:lnTo>
                    <a:lnTo>
                      <a:pt x="0" y="30"/>
                    </a:lnTo>
                    <a:lnTo>
                      <a:pt x="0" y="31"/>
                    </a:lnTo>
                    <a:lnTo>
                      <a:pt x="1" y="31"/>
                    </a:lnTo>
                    <a:lnTo>
                      <a:pt x="1" y="32"/>
                    </a:lnTo>
                    <a:lnTo>
                      <a:pt x="1" y="33"/>
                    </a:lnTo>
                    <a:lnTo>
                      <a:pt x="1" y="34"/>
                    </a:lnTo>
                    <a:lnTo>
                      <a:pt x="2" y="35"/>
                    </a:lnTo>
                    <a:lnTo>
                      <a:pt x="2" y="36"/>
                    </a:lnTo>
                    <a:lnTo>
                      <a:pt x="2" y="37"/>
                    </a:lnTo>
                    <a:lnTo>
                      <a:pt x="3" y="37"/>
                    </a:lnTo>
                    <a:lnTo>
                      <a:pt x="3" y="38"/>
                    </a:lnTo>
                    <a:lnTo>
                      <a:pt x="3" y="39"/>
                    </a:lnTo>
                    <a:lnTo>
                      <a:pt x="4" y="39"/>
                    </a:lnTo>
                    <a:lnTo>
                      <a:pt x="4" y="40"/>
                    </a:lnTo>
                    <a:lnTo>
                      <a:pt x="4" y="41"/>
                    </a:lnTo>
                    <a:lnTo>
                      <a:pt x="5" y="41"/>
                    </a:lnTo>
                    <a:lnTo>
                      <a:pt x="5" y="42"/>
                    </a:lnTo>
                    <a:lnTo>
                      <a:pt x="6" y="42"/>
                    </a:lnTo>
                    <a:lnTo>
                      <a:pt x="6" y="43"/>
                    </a:lnTo>
                    <a:lnTo>
                      <a:pt x="7" y="43"/>
                    </a:lnTo>
                    <a:lnTo>
                      <a:pt x="7" y="44"/>
                    </a:lnTo>
                    <a:lnTo>
                      <a:pt x="8" y="45"/>
                    </a:lnTo>
                    <a:lnTo>
                      <a:pt x="9" y="46"/>
                    </a:lnTo>
                    <a:lnTo>
                      <a:pt x="10" y="47"/>
                    </a:lnTo>
                    <a:lnTo>
                      <a:pt x="11" y="47"/>
                    </a:lnTo>
                    <a:lnTo>
                      <a:pt x="12" y="48"/>
                    </a:lnTo>
                    <a:lnTo>
                      <a:pt x="13" y="49"/>
                    </a:lnTo>
                    <a:lnTo>
                      <a:pt x="14" y="49"/>
                    </a:lnTo>
                    <a:lnTo>
                      <a:pt x="15" y="50"/>
                    </a:lnTo>
                    <a:lnTo>
                      <a:pt x="16" y="50"/>
                    </a:lnTo>
                    <a:lnTo>
                      <a:pt x="17" y="50"/>
                    </a:lnTo>
                    <a:lnTo>
                      <a:pt x="17" y="51"/>
                    </a:lnTo>
                    <a:lnTo>
                      <a:pt x="18" y="51"/>
                    </a:lnTo>
                    <a:lnTo>
                      <a:pt x="19" y="51"/>
                    </a:lnTo>
                    <a:lnTo>
                      <a:pt x="20" y="51"/>
                    </a:lnTo>
                    <a:lnTo>
                      <a:pt x="21" y="52"/>
                    </a:lnTo>
                    <a:lnTo>
                      <a:pt x="22" y="52"/>
                    </a:lnTo>
                    <a:lnTo>
                      <a:pt x="23" y="52"/>
                    </a:lnTo>
                    <a:lnTo>
                      <a:pt x="24" y="52"/>
                    </a:lnTo>
                    <a:lnTo>
                      <a:pt x="25" y="52"/>
                    </a:lnTo>
                    <a:lnTo>
                      <a:pt x="26" y="52"/>
                    </a:lnTo>
                    <a:lnTo>
                      <a:pt x="27" y="52"/>
                    </a:lnTo>
                    <a:lnTo>
                      <a:pt x="28" y="52"/>
                    </a:lnTo>
                    <a:lnTo>
                      <a:pt x="29" y="52"/>
                    </a:lnTo>
                    <a:lnTo>
                      <a:pt x="30" y="52"/>
                    </a:lnTo>
                    <a:lnTo>
                      <a:pt x="31" y="51"/>
                    </a:lnTo>
                    <a:lnTo>
                      <a:pt x="32" y="51"/>
                    </a:lnTo>
                    <a:lnTo>
                      <a:pt x="33" y="51"/>
                    </a:lnTo>
                    <a:lnTo>
                      <a:pt x="34" y="51"/>
                    </a:lnTo>
                    <a:lnTo>
                      <a:pt x="34" y="50"/>
                    </a:lnTo>
                    <a:lnTo>
                      <a:pt x="35" y="50"/>
                    </a:lnTo>
                    <a:lnTo>
                      <a:pt x="36" y="50"/>
                    </a:lnTo>
                    <a:lnTo>
                      <a:pt x="37" y="49"/>
                    </a:lnTo>
                    <a:lnTo>
                      <a:pt x="38" y="49"/>
                    </a:lnTo>
                    <a:lnTo>
                      <a:pt x="39" y="48"/>
                    </a:lnTo>
                    <a:lnTo>
                      <a:pt x="40" y="47"/>
                    </a:lnTo>
                    <a:lnTo>
                      <a:pt x="41" y="47"/>
                    </a:lnTo>
                    <a:lnTo>
                      <a:pt x="42" y="46"/>
                    </a:lnTo>
                    <a:lnTo>
                      <a:pt x="43" y="45"/>
                    </a:lnTo>
                    <a:lnTo>
                      <a:pt x="44" y="44"/>
                    </a:lnTo>
                    <a:lnTo>
                      <a:pt x="45" y="43"/>
                    </a:lnTo>
                    <a:lnTo>
                      <a:pt x="45" y="42"/>
                    </a:lnTo>
                    <a:lnTo>
                      <a:pt x="46" y="42"/>
                    </a:lnTo>
                    <a:lnTo>
                      <a:pt x="46" y="41"/>
                    </a:lnTo>
                    <a:lnTo>
                      <a:pt x="47" y="41"/>
                    </a:lnTo>
                    <a:lnTo>
                      <a:pt x="47" y="40"/>
                    </a:lnTo>
                    <a:lnTo>
                      <a:pt x="48" y="39"/>
                    </a:lnTo>
                    <a:lnTo>
                      <a:pt x="48" y="38"/>
                    </a:lnTo>
                    <a:lnTo>
                      <a:pt x="49" y="37"/>
                    </a:lnTo>
                    <a:lnTo>
                      <a:pt x="49" y="36"/>
                    </a:lnTo>
                    <a:lnTo>
                      <a:pt x="49" y="35"/>
                    </a:lnTo>
                    <a:lnTo>
                      <a:pt x="50" y="35"/>
                    </a:lnTo>
                    <a:lnTo>
                      <a:pt x="50" y="34"/>
                    </a:lnTo>
                    <a:lnTo>
                      <a:pt x="50" y="33"/>
                    </a:lnTo>
                    <a:lnTo>
                      <a:pt x="50" y="32"/>
                    </a:lnTo>
                    <a:lnTo>
                      <a:pt x="51" y="31"/>
                    </a:lnTo>
                    <a:lnTo>
                      <a:pt x="51" y="30"/>
                    </a:lnTo>
                    <a:lnTo>
                      <a:pt x="51" y="29"/>
                    </a:lnTo>
                    <a:lnTo>
                      <a:pt x="51" y="28"/>
                    </a:lnTo>
                    <a:lnTo>
                      <a:pt x="51" y="27"/>
                    </a:lnTo>
                    <a:lnTo>
                      <a:pt x="51" y="26"/>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63" name="Line 3251"/>
              <p:cNvSpPr>
                <a:spLocks noChangeShapeType="1"/>
              </p:cNvSpPr>
              <p:nvPr/>
            </p:nvSpPr>
            <p:spPr bwMode="auto">
              <a:xfrm flipV="1">
                <a:off x="3988" y="1482"/>
                <a:ext cx="1" cy="3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62" name="Line 3250"/>
              <p:cNvSpPr>
                <a:spLocks noChangeShapeType="1"/>
              </p:cNvSpPr>
              <p:nvPr/>
            </p:nvSpPr>
            <p:spPr bwMode="auto">
              <a:xfrm flipV="1">
                <a:off x="2525" y="1482"/>
                <a:ext cx="1" cy="3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61" name="Line 3249"/>
              <p:cNvSpPr>
                <a:spLocks noChangeShapeType="1"/>
              </p:cNvSpPr>
              <p:nvPr/>
            </p:nvSpPr>
            <p:spPr bwMode="auto">
              <a:xfrm flipH="1">
                <a:off x="2526" y="1507"/>
                <a:ext cx="146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60" name="Freeform 3248"/>
              <p:cNvSpPr>
                <a:spLocks/>
              </p:cNvSpPr>
              <p:nvPr/>
            </p:nvSpPr>
            <p:spPr bwMode="auto">
              <a:xfrm>
                <a:off x="3213" y="1476"/>
                <a:ext cx="12" cy="16"/>
              </a:xfrm>
              <a:custGeom>
                <a:avLst/>
                <a:gdLst/>
                <a:ahLst/>
                <a:cxnLst>
                  <a:cxn ang="0">
                    <a:pos x="0" y="16"/>
                  </a:cxn>
                  <a:cxn ang="0">
                    <a:pos x="4" y="16"/>
                  </a:cxn>
                  <a:cxn ang="0">
                    <a:pos x="5" y="16"/>
                  </a:cxn>
                  <a:cxn ang="0">
                    <a:pos x="5" y="16"/>
                  </a:cxn>
                  <a:cxn ang="0">
                    <a:pos x="5" y="16"/>
                  </a:cxn>
                  <a:cxn ang="0">
                    <a:pos x="6" y="16"/>
                  </a:cxn>
                  <a:cxn ang="0">
                    <a:pos x="7" y="16"/>
                  </a:cxn>
                  <a:cxn ang="0">
                    <a:pos x="7" y="16"/>
                  </a:cxn>
                  <a:cxn ang="0">
                    <a:pos x="7" y="16"/>
                  </a:cxn>
                  <a:cxn ang="0">
                    <a:pos x="8" y="16"/>
                  </a:cxn>
                  <a:cxn ang="0">
                    <a:pos x="8" y="15"/>
                  </a:cxn>
                  <a:cxn ang="0">
                    <a:pos x="8" y="15"/>
                  </a:cxn>
                  <a:cxn ang="0">
                    <a:pos x="9" y="15"/>
                  </a:cxn>
                  <a:cxn ang="0">
                    <a:pos x="9" y="15"/>
                  </a:cxn>
                  <a:cxn ang="0">
                    <a:pos x="9" y="14"/>
                  </a:cxn>
                  <a:cxn ang="0">
                    <a:pos x="10" y="14"/>
                  </a:cxn>
                  <a:cxn ang="0">
                    <a:pos x="10" y="14"/>
                  </a:cxn>
                  <a:cxn ang="0">
                    <a:pos x="10" y="13"/>
                  </a:cxn>
                  <a:cxn ang="0">
                    <a:pos x="11" y="13"/>
                  </a:cxn>
                  <a:cxn ang="0">
                    <a:pos x="11" y="13"/>
                  </a:cxn>
                  <a:cxn ang="0">
                    <a:pos x="11" y="12"/>
                  </a:cxn>
                  <a:cxn ang="0">
                    <a:pos x="11" y="12"/>
                  </a:cxn>
                  <a:cxn ang="0">
                    <a:pos x="11" y="12"/>
                  </a:cxn>
                  <a:cxn ang="0">
                    <a:pos x="12" y="11"/>
                  </a:cxn>
                  <a:cxn ang="0">
                    <a:pos x="12" y="11"/>
                  </a:cxn>
                  <a:cxn ang="0">
                    <a:pos x="12" y="11"/>
                  </a:cxn>
                  <a:cxn ang="0">
                    <a:pos x="12" y="10"/>
                  </a:cxn>
                  <a:cxn ang="0">
                    <a:pos x="12" y="9"/>
                  </a:cxn>
                  <a:cxn ang="0">
                    <a:pos x="12" y="9"/>
                  </a:cxn>
                  <a:cxn ang="0">
                    <a:pos x="12" y="9"/>
                  </a:cxn>
                  <a:cxn ang="0">
                    <a:pos x="12" y="8"/>
                  </a:cxn>
                  <a:cxn ang="0">
                    <a:pos x="12" y="8"/>
                  </a:cxn>
                  <a:cxn ang="0">
                    <a:pos x="12" y="7"/>
                  </a:cxn>
                  <a:cxn ang="0">
                    <a:pos x="12" y="7"/>
                  </a:cxn>
                  <a:cxn ang="0">
                    <a:pos x="12" y="7"/>
                  </a:cxn>
                  <a:cxn ang="0">
                    <a:pos x="12" y="6"/>
                  </a:cxn>
                  <a:cxn ang="0">
                    <a:pos x="12" y="6"/>
                  </a:cxn>
                  <a:cxn ang="0">
                    <a:pos x="12" y="5"/>
                  </a:cxn>
                  <a:cxn ang="0">
                    <a:pos x="12" y="5"/>
                  </a:cxn>
                  <a:cxn ang="0">
                    <a:pos x="12" y="4"/>
                  </a:cxn>
                  <a:cxn ang="0">
                    <a:pos x="11" y="4"/>
                  </a:cxn>
                  <a:cxn ang="0">
                    <a:pos x="11" y="4"/>
                  </a:cxn>
                  <a:cxn ang="0">
                    <a:pos x="11" y="3"/>
                  </a:cxn>
                  <a:cxn ang="0">
                    <a:pos x="11" y="3"/>
                  </a:cxn>
                  <a:cxn ang="0">
                    <a:pos x="11" y="3"/>
                  </a:cxn>
                  <a:cxn ang="0">
                    <a:pos x="10" y="2"/>
                  </a:cxn>
                  <a:cxn ang="0">
                    <a:pos x="10" y="2"/>
                  </a:cxn>
                  <a:cxn ang="0">
                    <a:pos x="10" y="2"/>
                  </a:cxn>
                  <a:cxn ang="0">
                    <a:pos x="9" y="1"/>
                  </a:cxn>
                  <a:cxn ang="0">
                    <a:pos x="9" y="1"/>
                  </a:cxn>
                  <a:cxn ang="0">
                    <a:pos x="9" y="1"/>
                  </a:cxn>
                  <a:cxn ang="0">
                    <a:pos x="8" y="1"/>
                  </a:cxn>
                  <a:cxn ang="0">
                    <a:pos x="8" y="0"/>
                  </a:cxn>
                  <a:cxn ang="0">
                    <a:pos x="8" y="0"/>
                  </a:cxn>
                  <a:cxn ang="0">
                    <a:pos x="7" y="0"/>
                  </a:cxn>
                  <a:cxn ang="0">
                    <a:pos x="7" y="0"/>
                  </a:cxn>
                  <a:cxn ang="0">
                    <a:pos x="7" y="0"/>
                  </a:cxn>
                  <a:cxn ang="0">
                    <a:pos x="6" y="0"/>
                  </a:cxn>
                  <a:cxn ang="0">
                    <a:pos x="5" y="0"/>
                  </a:cxn>
                  <a:cxn ang="0">
                    <a:pos x="5" y="0"/>
                  </a:cxn>
                  <a:cxn ang="0">
                    <a:pos x="5" y="0"/>
                  </a:cxn>
                  <a:cxn ang="0">
                    <a:pos x="4" y="0"/>
                  </a:cxn>
                  <a:cxn ang="0">
                    <a:pos x="3" y="0"/>
                  </a:cxn>
                </a:cxnLst>
                <a:rect l="0" t="0" r="r" b="b"/>
                <a:pathLst>
                  <a:path w="12" h="16">
                    <a:moveTo>
                      <a:pt x="0" y="16"/>
                    </a:moveTo>
                    <a:lnTo>
                      <a:pt x="4" y="16"/>
                    </a:lnTo>
                    <a:lnTo>
                      <a:pt x="5" y="16"/>
                    </a:lnTo>
                    <a:lnTo>
                      <a:pt x="6" y="16"/>
                    </a:lnTo>
                    <a:lnTo>
                      <a:pt x="7" y="16"/>
                    </a:lnTo>
                    <a:lnTo>
                      <a:pt x="8" y="16"/>
                    </a:lnTo>
                    <a:lnTo>
                      <a:pt x="8" y="15"/>
                    </a:lnTo>
                    <a:lnTo>
                      <a:pt x="9" y="15"/>
                    </a:lnTo>
                    <a:lnTo>
                      <a:pt x="9" y="14"/>
                    </a:lnTo>
                    <a:lnTo>
                      <a:pt x="10" y="14"/>
                    </a:lnTo>
                    <a:lnTo>
                      <a:pt x="10" y="13"/>
                    </a:lnTo>
                    <a:lnTo>
                      <a:pt x="11" y="13"/>
                    </a:lnTo>
                    <a:lnTo>
                      <a:pt x="11" y="12"/>
                    </a:lnTo>
                    <a:lnTo>
                      <a:pt x="12" y="11"/>
                    </a:lnTo>
                    <a:lnTo>
                      <a:pt x="12" y="10"/>
                    </a:lnTo>
                    <a:lnTo>
                      <a:pt x="12" y="9"/>
                    </a:lnTo>
                    <a:lnTo>
                      <a:pt x="12" y="8"/>
                    </a:lnTo>
                    <a:lnTo>
                      <a:pt x="12" y="7"/>
                    </a:lnTo>
                    <a:lnTo>
                      <a:pt x="12" y="6"/>
                    </a:lnTo>
                    <a:lnTo>
                      <a:pt x="12" y="5"/>
                    </a:lnTo>
                    <a:lnTo>
                      <a:pt x="12" y="4"/>
                    </a:lnTo>
                    <a:lnTo>
                      <a:pt x="11" y="4"/>
                    </a:lnTo>
                    <a:lnTo>
                      <a:pt x="11" y="3"/>
                    </a:lnTo>
                    <a:lnTo>
                      <a:pt x="10" y="2"/>
                    </a:lnTo>
                    <a:lnTo>
                      <a:pt x="9" y="1"/>
                    </a:lnTo>
                    <a:lnTo>
                      <a:pt x="8" y="1"/>
                    </a:lnTo>
                    <a:lnTo>
                      <a:pt x="8" y="0"/>
                    </a:lnTo>
                    <a:lnTo>
                      <a:pt x="7" y="0"/>
                    </a:lnTo>
                    <a:lnTo>
                      <a:pt x="6" y="0"/>
                    </a:lnTo>
                    <a:lnTo>
                      <a:pt x="5" y="0"/>
                    </a:lnTo>
                    <a:lnTo>
                      <a:pt x="4" y="0"/>
                    </a:lnTo>
                    <a:lnTo>
                      <a:pt x="3"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59" name="Freeform 3247"/>
              <p:cNvSpPr>
                <a:spLocks/>
              </p:cNvSpPr>
              <p:nvPr/>
            </p:nvSpPr>
            <p:spPr bwMode="auto">
              <a:xfrm>
                <a:off x="3213" y="1462"/>
                <a:ext cx="12" cy="14"/>
              </a:xfrm>
              <a:custGeom>
                <a:avLst/>
                <a:gdLst/>
                <a:ahLst/>
                <a:cxnLst>
                  <a:cxn ang="0">
                    <a:pos x="6" y="14"/>
                  </a:cxn>
                  <a:cxn ang="0">
                    <a:pos x="6" y="14"/>
                  </a:cxn>
                  <a:cxn ang="0">
                    <a:pos x="7" y="13"/>
                  </a:cxn>
                  <a:cxn ang="0">
                    <a:pos x="7" y="13"/>
                  </a:cxn>
                  <a:cxn ang="0">
                    <a:pos x="7" y="13"/>
                  </a:cxn>
                  <a:cxn ang="0">
                    <a:pos x="8" y="13"/>
                  </a:cxn>
                  <a:cxn ang="0">
                    <a:pos x="8" y="13"/>
                  </a:cxn>
                  <a:cxn ang="0">
                    <a:pos x="9" y="13"/>
                  </a:cxn>
                  <a:cxn ang="0">
                    <a:pos x="9" y="13"/>
                  </a:cxn>
                  <a:cxn ang="0">
                    <a:pos x="9" y="13"/>
                  </a:cxn>
                  <a:cxn ang="0">
                    <a:pos x="9" y="12"/>
                  </a:cxn>
                  <a:cxn ang="0">
                    <a:pos x="10" y="12"/>
                  </a:cxn>
                  <a:cxn ang="0">
                    <a:pos x="10" y="12"/>
                  </a:cxn>
                  <a:cxn ang="0">
                    <a:pos x="10" y="12"/>
                  </a:cxn>
                  <a:cxn ang="0">
                    <a:pos x="11" y="11"/>
                  </a:cxn>
                  <a:cxn ang="0">
                    <a:pos x="11" y="11"/>
                  </a:cxn>
                  <a:cxn ang="0">
                    <a:pos x="11" y="11"/>
                  </a:cxn>
                  <a:cxn ang="0">
                    <a:pos x="11" y="10"/>
                  </a:cxn>
                  <a:cxn ang="0">
                    <a:pos x="11" y="10"/>
                  </a:cxn>
                  <a:cxn ang="0">
                    <a:pos x="12" y="10"/>
                  </a:cxn>
                  <a:cxn ang="0">
                    <a:pos x="12" y="9"/>
                  </a:cxn>
                  <a:cxn ang="0">
                    <a:pos x="12" y="9"/>
                  </a:cxn>
                  <a:cxn ang="0">
                    <a:pos x="12" y="9"/>
                  </a:cxn>
                  <a:cxn ang="0">
                    <a:pos x="12" y="8"/>
                  </a:cxn>
                  <a:cxn ang="0">
                    <a:pos x="12" y="8"/>
                  </a:cxn>
                  <a:cxn ang="0">
                    <a:pos x="12" y="7"/>
                  </a:cxn>
                  <a:cxn ang="0">
                    <a:pos x="12" y="7"/>
                  </a:cxn>
                  <a:cxn ang="0">
                    <a:pos x="12" y="7"/>
                  </a:cxn>
                  <a:cxn ang="0">
                    <a:pos x="12" y="6"/>
                  </a:cxn>
                  <a:cxn ang="0">
                    <a:pos x="12" y="6"/>
                  </a:cxn>
                  <a:cxn ang="0">
                    <a:pos x="12" y="6"/>
                  </a:cxn>
                  <a:cxn ang="0">
                    <a:pos x="12" y="5"/>
                  </a:cxn>
                  <a:cxn ang="0">
                    <a:pos x="12" y="5"/>
                  </a:cxn>
                  <a:cxn ang="0">
                    <a:pos x="12" y="5"/>
                  </a:cxn>
                  <a:cxn ang="0">
                    <a:pos x="12" y="4"/>
                  </a:cxn>
                  <a:cxn ang="0">
                    <a:pos x="12" y="4"/>
                  </a:cxn>
                  <a:cxn ang="0">
                    <a:pos x="11" y="4"/>
                  </a:cxn>
                  <a:cxn ang="0">
                    <a:pos x="11" y="3"/>
                  </a:cxn>
                  <a:cxn ang="0">
                    <a:pos x="11" y="3"/>
                  </a:cxn>
                  <a:cxn ang="0">
                    <a:pos x="11" y="2"/>
                  </a:cxn>
                  <a:cxn ang="0">
                    <a:pos x="11" y="2"/>
                  </a:cxn>
                  <a:cxn ang="0">
                    <a:pos x="10" y="2"/>
                  </a:cxn>
                  <a:cxn ang="0">
                    <a:pos x="10" y="2"/>
                  </a:cxn>
                  <a:cxn ang="0">
                    <a:pos x="10" y="1"/>
                  </a:cxn>
                  <a:cxn ang="0">
                    <a:pos x="9" y="1"/>
                  </a:cxn>
                  <a:cxn ang="0">
                    <a:pos x="9" y="1"/>
                  </a:cxn>
                  <a:cxn ang="0">
                    <a:pos x="9" y="1"/>
                  </a:cxn>
                  <a:cxn ang="0">
                    <a:pos x="9" y="1"/>
                  </a:cxn>
                  <a:cxn ang="0">
                    <a:pos x="8" y="1"/>
                  </a:cxn>
                  <a:cxn ang="0">
                    <a:pos x="8" y="0"/>
                  </a:cxn>
                  <a:cxn ang="0">
                    <a:pos x="7" y="0"/>
                  </a:cxn>
                  <a:cxn ang="0">
                    <a:pos x="7" y="0"/>
                  </a:cxn>
                  <a:cxn ang="0">
                    <a:pos x="7" y="0"/>
                  </a:cxn>
                  <a:cxn ang="0">
                    <a:pos x="6" y="0"/>
                  </a:cxn>
                  <a:cxn ang="0">
                    <a:pos x="6" y="0"/>
                  </a:cxn>
                  <a:cxn ang="0">
                    <a:pos x="0" y="0"/>
                  </a:cxn>
                </a:cxnLst>
                <a:rect l="0" t="0" r="r" b="b"/>
                <a:pathLst>
                  <a:path w="12" h="14">
                    <a:moveTo>
                      <a:pt x="6" y="14"/>
                    </a:moveTo>
                    <a:lnTo>
                      <a:pt x="6" y="14"/>
                    </a:lnTo>
                    <a:lnTo>
                      <a:pt x="7" y="13"/>
                    </a:lnTo>
                    <a:lnTo>
                      <a:pt x="8" y="13"/>
                    </a:lnTo>
                    <a:lnTo>
                      <a:pt x="9" y="13"/>
                    </a:lnTo>
                    <a:lnTo>
                      <a:pt x="9" y="12"/>
                    </a:lnTo>
                    <a:lnTo>
                      <a:pt x="10" y="12"/>
                    </a:lnTo>
                    <a:lnTo>
                      <a:pt x="11" y="11"/>
                    </a:lnTo>
                    <a:lnTo>
                      <a:pt x="11" y="10"/>
                    </a:lnTo>
                    <a:lnTo>
                      <a:pt x="12" y="10"/>
                    </a:lnTo>
                    <a:lnTo>
                      <a:pt x="12" y="9"/>
                    </a:lnTo>
                    <a:lnTo>
                      <a:pt x="12" y="8"/>
                    </a:lnTo>
                    <a:lnTo>
                      <a:pt x="12" y="7"/>
                    </a:lnTo>
                    <a:lnTo>
                      <a:pt x="12" y="6"/>
                    </a:lnTo>
                    <a:lnTo>
                      <a:pt x="12" y="5"/>
                    </a:lnTo>
                    <a:lnTo>
                      <a:pt x="12" y="4"/>
                    </a:lnTo>
                    <a:lnTo>
                      <a:pt x="11" y="4"/>
                    </a:lnTo>
                    <a:lnTo>
                      <a:pt x="11" y="3"/>
                    </a:lnTo>
                    <a:lnTo>
                      <a:pt x="11" y="2"/>
                    </a:lnTo>
                    <a:lnTo>
                      <a:pt x="10" y="2"/>
                    </a:lnTo>
                    <a:lnTo>
                      <a:pt x="10" y="1"/>
                    </a:lnTo>
                    <a:lnTo>
                      <a:pt x="9" y="1"/>
                    </a:lnTo>
                    <a:lnTo>
                      <a:pt x="8" y="1"/>
                    </a:lnTo>
                    <a:lnTo>
                      <a:pt x="8" y="0"/>
                    </a:lnTo>
                    <a:lnTo>
                      <a:pt x="7" y="0"/>
                    </a:lnTo>
                    <a:lnTo>
                      <a:pt x="6" y="0"/>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58" name="Freeform 3246"/>
              <p:cNvSpPr>
                <a:spLocks/>
              </p:cNvSpPr>
              <p:nvPr/>
            </p:nvSpPr>
            <p:spPr bwMode="auto">
              <a:xfrm>
                <a:off x="3235" y="1462"/>
                <a:ext cx="13" cy="30"/>
              </a:xfrm>
              <a:custGeom>
                <a:avLst/>
                <a:gdLst/>
                <a:ahLst/>
                <a:cxnLst>
                  <a:cxn ang="0">
                    <a:pos x="2" y="27"/>
                  </a:cxn>
                  <a:cxn ang="0">
                    <a:pos x="2" y="28"/>
                  </a:cxn>
                  <a:cxn ang="0">
                    <a:pos x="3" y="28"/>
                  </a:cxn>
                  <a:cxn ang="0">
                    <a:pos x="3" y="29"/>
                  </a:cxn>
                  <a:cxn ang="0">
                    <a:pos x="4" y="29"/>
                  </a:cxn>
                  <a:cxn ang="0">
                    <a:pos x="4" y="30"/>
                  </a:cxn>
                  <a:cxn ang="0">
                    <a:pos x="5" y="30"/>
                  </a:cxn>
                  <a:cxn ang="0">
                    <a:pos x="6" y="30"/>
                  </a:cxn>
                  <a:cxn ang="0">
                    <a:pos x="6" y="30"/>
                  </a:cxn>
                  <a:cxn ang="0">
                    <a:pos x="7" y="30"/>
                  </a:cxn>
                  <a:cxn ang="0">
                    <a:pos x="8" y="30"/>
                  </a:cxn>
                  <a:cxn ang="0">
                    <a:pos x="8" y="30"/>
                  </a:cxn>
                  <a:cxn ang="0">
                    <a:pos x="9" y="30"/>
                  </a:cxn>
                  <a:cxn ang="0">
                    <a:pos x="10" y="29"/>
                  </a:cxn>
                  <a:cxn ang="0">
                    <a:pos x="10" y="29"/>
                  </a:cxn>
                  <a:cxn ang="0">
                    <a:pos x="11" y="28"/>
                  </a:cxn>
                  <a:cxn ang="0">
                    <a:pos x="11" y="28"/>
                  </a:cxn>
                  <a:cxn ang="0">
                    <a:pos x="12" y="27"/>
                  </a:cxn>
                  <a:cxn ang="0">
                    <a:pos x="12" y="26"/>
                  </a:cxn>
                  <a:cxn ang="0">
                    <a:pos x="12" y="24"/>
                  </a:cxn>
                  <a:cxn ang="0">
                    <a:pos x="13" y="22"/>
                  </a:cxn>
                  <a:cxn ang="0">
                    <a:pos x="13" y="20"/>
                  </a:cxn>
                  <a:cxn ang="0">
                    <a:pos x="13" y="18"/>
                  </a:cxn>
                  <a:cxn ang="0">
                    <a:pos x="13" y="16"/>
                  </a:cxn>
                  <a:cxn ang="0">
                    <a:pos x="13" y="14"/>
                  </a:cxn>
                  <a:cxn ang="0">
                    <a:pos x="13" y="12"/>
                  </a:cxn>
                  <a:cxn ang="0">
                    <a:pos x="13" y="10"/>
                  </a:cxn>
                  <a:cxn ang="0">
                    <a:pos x="13" y="8"/>
                  </a:cxn>
                  <a:cxn ang="0">
                    <a:pos x="12" y="6"/>
                  </a:cxn>
                  <a:cxn ang="0">
                    <a:pos x="12" y="4"/>
                  </a:cxn>
                  <a:cxn ang="0">
                    <a:pos x="12" y="3"/>
                  </a:cxn>
                  <a:cxn ang="0">
                    <a:pos x="11" y="2"/>
                  </a:cxn>
                  <a:cxn ang="0">
                    <a:pos x="11" y="2"/>
                  </a:cxn>
                  <a:cxn ang="0">
                    <a:pos x="10" y="1"/>
                  </a:cxn>
                  <a:cxn ang="0">
                    <a:pos x="10" y="1"/>
                  </a:cxn>
                  <a:cxn ang="0">
                    <a:pos x="9" y="1"/>
                  </a:cxn>
                  <a:cxn ang="0">
                    <a:pos x="8" y="0"/>
                  </a:cxn>
                  <a:cxn ang="0">
                    <a:pos x="8" y="0"/>
                  </a:cxn>
                  <a:cxn ang="0">
                    <a:pos x="7" y="0"/>
                  </a:cxn>
                  <a:cxn ang="0">
                    <a:pos x="6" y="0"/>
                  </a:cxn>
                  <a:cxn ang="0">
                    <a:pos x="6" y="0"/>
                  </a:cxn>
                  <a:cxn ang="0">
                    <a:pos x="5" y="0"/>
                  </a:cxn>
                  <a:cxn ang="0">
                    <a:pos x="4" y="1"/>
                  </a:cxn>
                  <a:cxn ang="0">
                    <a:pos x="4" y="1"/>
                  </a:cxn>
                  <a:cxn ang="0">
                    <a:pos x="3" y="1"/>
                  </a:cxn>
                  <a:cxn ang="0">
                    <a:pos x="3" y="2"/>
                  </a:cxn>
                  <a:cxn ang="0">
                    <a:pos x="2" y="2"/>
                  </a:cxn>
                  <a:cxn ang="0">
                    <a:pos x="2" y="3"/>
                  </a:cxn>
                  <a:cxn ang="0">
                    <a:pos x="2" y="4"/>
                  </a:cxn>
                  <a:cxn ang="0">
                    <a:pos x="1" y="6"/>
                  </a:cxn>
                  <a:cxn ang="0">
                    <a:pos x="1" y="8"/>
                  </a:cxn>
                  <a:cxn ang="0">
                    <a:pos x="0" y="10"/>
                  </a:cxn>
                  <a:cxn ang="0">
                    <a:pos x="0" y="12"/>
                  </a:cxn>
                  <a:cxn ang="0">
                    <a:pos x="0" y="14"/>
                  </a:cxn>
                  <a:cxn ang="0">
                    <a:pos x="0" y="16"/>
                  </a:cxn>
                  <a:cxn ang="0">
                    <a:pos x="0" y="18"/>
                  </a:cxn>
                  <a:cxn ang="0">
                    <a:pos x="0" y="20"/>
                  </a:cxn>
                  <a:cxn ang="0">
                    <a:pos x="1" y="22"/>
                  </a:cxn>
                  <a:cxn ang="0">
                    <a:pos x="1" y="24"/>
                  </a:cxn>
                  <a:cxn ang="0">
                    <a:pos x="2" y="26"/>
                  </a:cxn>
                </a:cxnLst>
                <a:rect l="0" t="0" r="r" b="b"/>
                <a:pathLst>
                  <a:path w="13" h="30">
                    <a:moveTo>
                      <a:pt x="2" y="27"/>
                    </a:moveTo>
                    <a:lnTo>
                      <a:pt x="2" y="27"/>
                    </a:lnTo>
                    <a:lnTo>
                      <a:pt x="2" y="28"/>
                    </a:lnTo>
                    <a:lnTo>
                      <a:pt x="3" y="28"/>
                    </a:lnTo>
                    <a:lnTo>
                      <a:pt x="3" y="29"/>
                    </a:lnTo>
                    <a:lnTo>
                      <a:pt x="4" y="29"/>
                    </a:lnTo>
                    <a:lnTo>
                      <a:pt x="4" y="30"/>
                    </a:lnTo>
                    <a:lnTo>
                      <a:pt x="5" y="30"/>
                    </a:lnTo>
                    <a:lnTo>
                      <a:pt x="6" y="30"/>
                    </a:lnTo>
                    <a:lnTo>
                      <a:pt x="7" y="30"/>
                    </a:lnTo>
                    <a:lnTo>
                      <a:pt x="8" y="30"/>
                    </a:lnTo>
                    <a:lnTo>
                      <a:pt x="9" y="30"/>
                    </a:lnTo>
                    <a:lnTo>
                      <a:pt x="9" y="29"/>
                    </a:lnTo>
                    <a:lnTo>
                      <a:pt x="10" y="29"/>
                    </a:lnTo>
                    <a:lnTo>
                      <a:pt x="11" y="28"/>
                    </a:lnTo>
                    <a:lnTo>
                      <a:pt x="11" y="27"/>
                    </a:lnTo>
                    <a:lnTo>
                      <a:pt x="12" y="27"/>
                    </a:lnTo>
                    <a:lnTo>
                      <a:pt x="12" y="26"/>
                    </a:lnTo>
                    <a:lnTo>
                      <a:pt x="12" y="25"/>
                    </a:lnTo>
                    <a:lnTo>
                      <a:pt x="12" y="24"/>
                    </a:lnTo>
                    <a:lnTo>
                      <a:pt x="13" y="23"/>
                    </a:lnTo>
                    <a:lnTo>
                      <a:pt x="13" y="22"/>
                    </a:lnTo>
                    <a:lnTo>
                      <a:pt x="13" y="21"/>
                    </a:lnTo>
                    <a:lnTo>
                      <a:pt x="13" y="20"/>
                    </a:lnTo>
                    <a:lnTo>
                      <a:pt x="13" y="19"/>
                    </a:lnTo>
                    <a:lnTo>
                      <a:pt x="13" y="18"/>
                    </a:lnTo>
                    <a:lnTo>
                      <a:pt x="13" y="17"/>
                    </a:lnTo>
                    <a:lnTo>
                      <a:pt x="13" y="16"/>
                    </a:lnTo>
                    <a:lnTo>
                      <a:pt x="13" y="15"/>
                    </a:lnTo>
                    <a:lnTo>
                      <a:pt x="13" y="14"/>
                    </a:lnTo>
                    <a:lnTo>
                      <a:pt x="13" y="13"/>
                    </a:lnTo>
                    <a:lnTo>
                      <a:pt x="13" y="12"/>
                    </a:lnTo>
                    <a:lnTo>
                      <a:pt x="13" y="11"/>
                    </a:lnTo>
                    <a:lnTo>
                      <a:pt x="13" y="10"/>
                    </a:lnTo>
                    <a:lnTo>
                      <a:pt x="13" y="9"/>
                    </a:lnTo>
                    <a:lnTo>
                      <a:pt x="13" y="8"/>
                    </a:lnTo>
                    <a:lnTo>
                      <a:pt x="13" y="7"/>
                    </a:lnTo>
                    <a:lnTo>
                      <a:pt x="12" y="6"/>
                    </a:lnTo>
                    <a:lnTo>
                      <a:pt x="12" y="5"/>
                    </a:lnTo>
                    <a:lnTo>
                      <a:pt x="12" y="4"/>
                    </a:lnTo>
                    <a:lnTo>
                      <a:pt x="12" y="3"/>
                    </a:lnTo>
                    <a:lnTo>
                      <a:pt x="11" y="3"/>
                    </a:lnTo>
                    <a:lnTo>
                      <a:pt x="11" y="2"/>
                    </a:lnTo>
                    <a:lnTo>
                      <a:pt x="10" y="2"/>
                    </a:lnTo>
                    <a:lnTo>
                      <a:pt x="10" y="1"/>
                    </a:lnTo>
                    <a:lnTo>
                      <a:pt x="9" y="1"/>
                    </a:lnTo>
                    <a:lnTo>
                      <a:pt x="8" y="0"/>
                    </a:lnTo>
                    <a:lnTo>
                      <a:pt x="7" y="0"/>
                    </a:lnTo>
                    <a:lnTo>
                      <a:pt x="6" y="0"/>
                    </a:lnTo>
                    <a:lnTo>
                      <a:pt x="5" y="0"/>
                    </a:lnTo>
                    <a:lnTo>
                      <a:pt x="5" y="1"/>
                    </a:lnTo>
                    <a:lnTo>
                      <a:pt x="4" y="1"/>
                    </a:lnTo>
                    <a:lnTo>
                      <a:pt x="3" y="1"/>
                    </a:lnTo>
                    <a:lnTo>
                      <a:pt x="3" y="2"/>
                    </a:lnTo>
                    <a:lnTo>
                      <a:pt x="2" y="2"/>
                    </a:lnTo>
                    <a:lnTo>
                      <a:pt x="2" y="3"/>
                    </a:lnTo>
                    <a:lnTo>
                      <a:pt x="2" y="4"/>
                    </a:lnTo>
                    <a:lnTo>
                      <a:pt x="1" y="5"/>
                    </a:lnTo>
                    <a:lnTo>
                      <a:pt x="1" y="6"/>
                    </a:lnTo>
                    <a:lnTo>
                      <a:pt x="1" y="7"/>
                    </a:lnTo>
                    <a:lnTo>
                      <a:pt x="1" y="8"/>
                    </a:lnTo>
                    <a:lnTo>
                      <a:pt x="1" y="9"/>
                    </a:lnTo>
                    <a:lnTo>
                      <a:pt x="0" y="10"/>
                    </a:lnTo>
                    <a:lnTo>
                      <a:pt x="0" y="11"/>
                    </a:lnTo>
                    <a:lnTo>
                      <a:pt x="0" y="12"/>
                    </a:lnTo>
                    <a:lnTo>
                      <a:pt x="0" y="13"/>
                    </a:lnTo>
                    <a:lnTo>
                      <a:pt x="0" y="14"/>
                    </a:lnTo>
                    <a:lnTo>
                      <a:pt x="0" y="15"/>
                    </a:lnTo>
                    <a:lnTo>
                      <a:pt x="0" y="16"/>
                    </a:lnTo>
                    <a:lnTo>
                      <a:pt x="0" y="17"/>
                    </a:lnTo>
                    <a:lnTo>
                      <a:pt x="0" y="18"/>
                    </a:lnTo>
                    <a:lnTo>
                      <a:pt x="0" y="19"/>
                    </a:lnTo>
                    <a:lnTo>
                      <a:pt x="0" y="20"/>
                    </a:lnTo>
                    <a:lnTo>
                      <a:pt x="1" y="21"/>
                    </a:lnTo>
                    <a:lnTo>
                      <a:pt x="1" y="22"/>
                    </a:lnTo>
                    <a:lnTo>
                      <a:pt x="1" y="23"/>
                    </a:lnTo>
                    <a:lnTo>
                      <a:pt x="1" y="24"/>
                    </a:lnTo>
                    <a:lnTo>
                      <a:pt x="1" y="25"/>
                    </a:lnTo>
                    <a:lnTo>
                      <a:pt x="2" y="26"/>
                    </a:lnTo>
                    <a:lnTo>
                      <a:pt x="2" y="27"/>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57" name="Freeform 3245"/>
              <p:cNvSpPr>
                <a:spLocks/>
              </p:cNvSpPr>
              <p:nvPr/>
            </p:nvSpPr>
            <p:spPr bwMode="auto">
              <a:xfrm>
                <a:off x="3258" y="1462"/>
                <a:ext cx="13" cy="30"/>
              </a:xfrm>
              <a:custGeom>
                <a:avLst/>
                <a:gdLst/>
                <a:ahLst/>
                <a:cxnLst>
                  <a:cxn ang="0">
                    <a:pos x="2" y="27"/>
                  </a:cxn>
                  <a:cxn ang="0">
                    <a:pos x="2" y="28"/>
                  </a:cxn>
                  <a:cxn ang="0">
                    <a:pos x="3" y="28"/>
                  </a:cxn>
                  <a:cxn ang="0">
                    <a:pos x="3" y="29"/>
                  </a:cxn>
                  <a:cxn ang="0">
                    <a:pos x="4" y="29"/>
                  </a:cxn>
                  <a:cxn ang="0">
                    <a:pos x="4" y="30"/>
                  </a:cxn>
                  <a:cxn ang="0">
                    <a:pos x="5" y="30"/>
                  </a:cxn>
                  <a:cxn ang="0">
                    <a:pos x="5" y="30"/>
                  </a:cxn>
                  <a:cxn ang="0">
                    <a:pos x="6" y="30"/>
                  </a:cxn>
                  <a:cxn ang="0">
                    <a:pos x="7" y="30"/>
                  </a:cxn>
                  <a:cxn ang="0">
                    <a:pos x="7" y="30"/>
                  </a:cxn>
                  <a:cxn ang="0">
                    <a:pos x="8" y="30"/>
                  </a:cxn>
                  <a:cxn ang="0">
                    <a:pos x="9" y="30"/>
                  </a:cxn>
                  <a:cxn ang="0">
                    <a:pos x="9" y="29"/>
                  </a:cxn>
                  <a:cxn ang="0">
                    <a:pos x="10" y="29"/>
                  </a:cxn>
                  <a:cxn ang="0">
                    <a:pos x="10" y="28"/>
                  </a:cxn>
                  <a:cxn ang="0">
                    <a:pos x="11" y="28"/>
                  </a:cxn>
                  <a:cxn ang="0">
                    <a:pos x="11" y="27"/>
                  </a:cxn>
                  <a:cxn ang="0">
                    <a:pos x="12" y="26"/>
                  </a:cxn>
                  <a:cxn ang="0">
                    <a:pos x="12" y="24"/>
                  </a:cxn>
                  <a:cxn ang="0">
                    <a:pos x="12" y="22"/>
                  </a:cxn>
                  <a:cxn ang="0">
                    <a:pos x="13" y="20"/>
                  </a:cxn>
                  <a:cxn ang="0">
                    <a:pos x="13" y="18"/>
                  </a:cxn>
                  <a:cxn ang="0">
                    <a:pos x="13" y="16"/>
                  </a:cxn>
                  <a:cxn ang="0">
                    <a:pos x="13" y="14"/>
                  </a:cxn>
                  <a:cxn ang="0">
                    <a:pos x="13" y="12"/>
                  </a:cxn>
                  <a:cxn ang="0">
                    <a:pos x="13" y="10"/>
                  </a:cxn>
                  <a:cxn ang="0">
                    <a:pos x="12" y="8"/>
                  </a:cxn>
                  <a:cxn ang="0">
                    <a:pos x="12" y="6"/>
                  </a:cxn>
                  <a:cxn ang="0">
                    <a:pos x="12" y="4"/>
                  </a:cxn>
                  <a:cxn ang="0">
                    <a:pos x="11" y="3"/>
                  </a:cxn>
                  <a:cxn ang="0">
                    <a:pos x="11" y="2"/>
                  </a:cxn>
                  <a:cxn ang="0">
                    <a:pos x="10" y="2"/>
                  </a:cxn>
                  <a:cxn ang="0">
                    <a:pos x="10" y="1"/>
                  </a:cxn>
                  <a:cxn ang="0">
                    <a:pos x="9" y="1"/>
                  </a:cxn>
                  <a:cxn ang="0">
                    <a:pos x="9" y="1"/>
                  </a:cxn>
                  <a:cxn ang="0">
                    <a:pos x="8" y="0"/>
                  </a:cxn>
                  <a:cxn ang="0">
                    <a:pos x="7" y="0"/>
                  </a:cxn>
                  <a:cxn ang="0">
                    <a:pos x="7" y="0"/>
                  </a:cxn>
                  <a:cxn ang="0">
                    <a:pos x="6" y="0"/>
                  </a:cxn>
                  <a:cxn ang="0">
                    <a:pos x="5" y="0"/>
                  </a:cxn>
                  <a:cxn ang="0">
                    <a:pos x="5" y="0"/>
                  </a:cxn>
                  <a:cxn ang="0">
                    <a:pos x="4" y="1"/>
                  </a:cxn>
                  <a:cxn ang="0">
                    <a:pos x="4" y="1"/>
                  </a:cxn>
                  <a:cxn ang="0">
                    <a:pos x="3" y="1"/>
                  </a:cxn>
                  <a:cxn ang="0">
                    <a:pos x="3" y="2"/>
                  </a:cxn>
                  <a:cxn ang="0">
                    <a:pos x="2" y="2"/>
                  </a:cxn>
                  <a:cxn ang="0">
                    <a:pos x="2" y="3"/>
                  </a:cxn>
                  <a:cxn ang="0">
                    <a:pos x="1" y="4"/>
                  </a:cxn>
                  <a:cxn ang="0">
                    <a:pos x="1" y="6"/>
                  </a:cxn>
                  <a:cxn ang="0">
                    <a:pos x="0" y="8"/>
                  </a:cxn>
                  <a:cxn ang="0">
                    <a:pos x="0" y="10"/>
                  </a:cxn>
                  <a:cxn ang="0">
                    <a:pos x="0" y="12"/>
                  </a:cxn>
                  <a:cxn ang="0">
                    <a:pos x="0" y="14"/>
                  </a:cxn>
                  <a:cxn ang="0">
                    <a:pos x="0" y="16"/>
                  </a:cxn>
                  <a:cxn ang="0">
                    <a:pos x="0" y="18"/>
                  </a:cxn>
                  <a:cxn ang="0">
                    <a:pos x="0" y="20"/>
                  </a:cxn>
                  <a:cxn ang="0">
                    <a:pos x="0" y="22"/>
                  </a:cxn>
                  <a:cxn ang="0">
                    <a:pos x="1" y="24"/>
                  </a:cxn>
                  <a:cxn ang="0">
                    <a:pos x="1" y="26"/>
                  </a:cxn>
                </a:cxnLst>
                <a:rect l="0" t="0" r="r" b="b"/>
                <a:pathLst>
                  <a:path w="13" h="30">
                    <a:moveTo>
                      <a:pt x="1" y="27"/>
                    </a:moveTo>
                    <a:lnTo>
                      <a:pt x="2" y="27"/>
                    </a:lnTo>
                    <a:lnTo>
                      <a:pt x="2" y="28"/>
                    </a:lnTo>
                    <a:lnTo>
                      <a:pt x="3" y="28"/>
                    </a:lnTo>
                    <a:lnTo>
                      <a:pt x="3" y="29"/>
                    </a:lnTo>
                    <a:lnTo>
                      <a:pt x="4" y="29"/>
                    </a:lnTo>
                    <a:lnTo>
                      <a:pt x="4" y="30"/>
                    </a:lnTo>
                    <a:lnTo>
                      <a:pt x="5" y="30"/>
                    </a:lnTo>
                    <a:lnTo>
                      <a:pt x="6" y="30"/>
                    </a:lnTo>
                    <a:lnTo>
                      <a:pt x="7" y="30"/>
                    </a:lnTo>
                    <a:lnTo>
                      <a:pt x="8" y="30"/>
                    </a:lnTo>
                    <a:lnTo>
                      <a:pt x="9" y="30"/>
                    </a:lnTo>
                    <a:lnTo>
                      <a:pt x="9" y="29"/>
                    </a:lnTo>
                    <a:lnTo>
                      <a:pt x="10" y="29"/>
                    </a:lnTo>
                    <a:lnTo>
                      <a:pt x="10" y="28"/>
                    </a:lnTo>
                    <a:lnTo>
                      <a:pt x="11" y="28"/>
                    </a:lnTo>
                    <a:lnTo>
                      <a:pt x="11" y="27"/>
                    </a:lnTo>
                    <a:lnTo>
                      <a:pt x="12" y="26"/>
                    </a:lnTo>
                    <a:lnTo>
                      <a:pt x="12" y="25"/>
                    </a:lnTo>
                    <a:lnTo>
                      <a:pt x="12" y="24"/>
                    </a:lnTo>
                    <a:lnTo>
                      <a:pt x="12" y="23"/>
                    </a:lnTo>
                    <a:lnTo>
                      <a:pt x="12" y="22"/>
                    </a:lnTo>
                    <a:lnTo>
                      <a:pt x="13" y="21"/>
                    </a:lnTo>
                    <a:lnTo>
                      <a:pt x="13" y="20"/>
                    </a:lnTo>
                    <a:lnTo>
                      <a:pt x="13" y="19"/>
                    </a:lnTo>
                    <a:lnTo>
                      <a:pt x="13" y="18"/>
                    </a:lnTo>
                    <a:lnTo>
                      <a:pt x="13" y="17"/>
                    </a:lnTo>
                    <a:lnTo>
                      <a:pt x="13" y="16"/>
                    </a:lnTo>
                    <a:lnTo>
                      <a:pt x="13" y="15"/>
                    </a:lnTo>
                    <a:lnTo>
                      <a:pt x="13" y="14"/>
                    </a:lnTo>
                    <a:lnTo>
                      <a:pt x="13" y="13"/>
                    </a:lnTo>
                    <a:lnTo>
                      <a:pt x="13" y="12"/>
                    </a:lnTo>
                    <a:lnTo>
                      <a:pt x="13" y="11"/>
                    </a:lnTo>
                    <a:lnTo>
                      <a:pt x="13" y="10"/>
                    </a:lnTo>
                    <a:lnTo>
                      <a:pt x="13" y="9"/>
                    </a:lnTo>
                    <a:lnTo>
                      <a:pt x="12" y="8"/>
                    </a:lnTo>
                    <a:lnTo>
                      <a:pt x="12" y="7"/>
                    </a:lnTo>
                    <a:lnTo>
                      <a:pt x="12" y="6"/>
                    </a:lnTo>
                    <a:lnTo>
                      <a:pt x="12" y="5"/>
                    </a:lnTo>
                    <a:lnTo>
                      <a:pt x="12" y="4"/>
                    </a:lnTo>
                    <a:lnTo>
                      <a:pt x="11" y="4"/>
                    </a:lnTo>
                    <a:lnTo>
                      <a:pt x="11" y="3"/>
                    </a:lnTo>
                    <a:lnTo>
                      <a:pt x="11" y="2"/>
                    </a:lnTo>
                    <a:lnTo>
                      <a:pt x="10" y="2"/>
                    </a:lnTo>
                    <a:lnTo>
                      <a:pt x="10" y="1"/>
                    </a:lnTo>
                    <a:lnTo>
                      <a:pt x="9" y="1"/>
                    </a:lnTo>
                    <a:lnTo>
                      <a:pt x="8" y="1"/>
                    </a:lnTo>
                    <a:lnTo>
                      <a:pt x="8" y="0"/>
                    </a:lnTo>
                    <a:lnTo>
                      <a:pt x="7" y="0"/>
                    </a:lnTo>
                    <a:lnTo>
                      <a:pt x="6" y="0"/>
                    </a:lnTo>
                    <a:lnTo>
                      <a:pt x="5" y="0"/>
                    </a:lnTo>
                    <a:lnTo>
                      <a:pt x="4" y="1"/>
                    </a:lnTo>
                    <a:lnTo>
                      <a:pt x="3" y="1"/>
                    </a:lnTo>
                    <a:lnTo>
                      <a:pt x="3" y="2"/>
                    </a:lnTo>
                    <a:lnTo>
                      <a:pt x="2" y="2"/>
                    </a:lnTo>
                    <a:lnTo>
                      <a:pt x="2" y="3"/>
                    </a:lnTo>
                    <a:lnTo>
                      <a:pt x="1" y="4"/>
                    </a:lnTo>
                    <a:lnTo>
                      <a:pt x="1" y="5"/>
                    </a:lnTo>
                    <a:lnTo>
                      <a:pt x="1" y="6"/>
                    </a:lnTo>
                    <a:lnTo>
                      <a:pt x="1" y="7"/>
                    </a:lnTo>
                    <a:lnTo>
                      <a:pt x="0" y="8"/>
                    </a:lnTo>
                    <a:lnTo>
                      <a:pt x="0" y="9"/>
                    </a:lnTo>
                    <a:lnTo>
                      <a:pt x="0" y="10"/>
                    </a:lnTo>
                    <a:lnTo>
                      <a:pt x="0" y="11"/>
                    </a:lnTo>
                    <a:lnTo>
                      <a:pt x="0" y="12"/>
                    </a:lnTo>
                    <a:lnTo>
                      <a:pt x="0" y="13"/>
                    </a:lnTo>
                    <a:lnTo>
                      <a:pt x="0" y="14"/>
                    </a:lnTo>
                    <a:lnTo>
                      <a:pt x="0" y="15"/>
                    </a:lnTo>
                    <a:lnTo>
                      <a:pt x="0" y="16"/>
                    </a:lnTo>
                    <a:lnTo>
                      <a:pt x="0" y="17"/>
                    </a:lnTo>
                    <a:lnTo>
                      <a:pt x="0" y="18"/>
                    </a:lnTo>
                    <a:lnTo>
                      <a:pt x="0" y="19"/>
                    </a:lnTo>
                    <a:lnTo>
                      <a:pt x="0" y="20"/>
                    </a:lnTo>
                    <a:lnTo>
                      <a:pt x="0" y="21"/>
                    </a:lnTo>
                    <a:lnTo>
                      <a:pt x="0" y="22"/>
                    </a:lnTo>
                    <a:lnTo>
                      <a:pt x="1" y="23"/>
                    </a:lnTo>
                    <a:lnTo>
                      <a:pt x="1" y="24"/>
                    </a:lnTo>
                    <a:lnTo>
                      <a:pt x="1" y="25"/>
                    </a:lnTo>
                    <a:lnTo>
                      <a:pt x="1" y="26"/>
                    </a:lnTo>
                    <a:lnTo>
                      <a:pt x="1" y="27"/>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56" name="Freeform 3244"/>
              <p:cNvSpPr>
                <a:spLocks/>
              </p:cNvSpPr>
              <p:nvPr/>
            </p:nvSpPr>
            <p:spPr bwMode="auto">
              <a:xfrm>
                <a:off x="3281" y="1472"/>
                <a:ext cx="14" cy="20"/>
              </a:xfrm>
              <a:custGeom>
                <a:avLst/>
                <a:gdLst/>
                <a:ahLst/>
                <a:cxnLst>
                  <a:cxn ang="0">
                    <a:pos x="0" y="20"/>
                  </a:cxn>
                  <a:cxn ang="0">
                    <a:pos x="0" y="0"/>
                  </a:cxn>
                  <a:cxn ang="0">
                    <a:pos x="14" y="0"/>
                  </a:cxn>
                </a:cxnLst>
                <a:rect l="0" t="0" r="r" b="b"/>
                <a:pathLst>
                  <a:path w="14" h="20">
                    <a:moveTo>
                      <a:pt x="0" y="20"/>
                    </a:moveTo>
                    <a:lnTo>
                      <a:pt x="0" y="0"/>
                    </a:lnTo>
                    <a:lnTo>
                      <a:pt x="14"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55" name="Freeform 3243"/>
              <p:cNvSpPr>
                <a:spLocks/>
              </p:cNvSpPr>
              <p:nvPr/>
            </p:nvSpPr>
            <p:spPr bwMode="auto">
              <a:xfrm>
                <a:off x="3295" y="1472"/>
                <a:ext cx="5" cy="5"/>
              </a:xfrm>
              <a:custGeom>
                <a:avLst/>
                <a:gdLst/>
                <a:ahLst/>
                <a:cxnLst>
                  <a:cxn ang="0">
                    <a:pos x="5" y="5"/>
                  </a:cxn>
                  <a:cxn ang="0">
                    <a:pos x="5" y="5"/>
                  </a:cxn>
                  <a:cxn ang="0">
                    <a:pos x="5" y="4"/>
                  </a:cxn>
                  <a:cxn ang="0">
                    <a:pos x="5" y="4"/>
                  </a:cxn>
                  <a:cxn ang="0">
                    <a:pos x="5" y="4"/>
                  </a:cxn>
                  <a:cxn ang="0">
                    <a:pos x="5" y="4"/>
                  </a:cxn>
                  <a:cxn ang="0">
                    <a:pos x="5" y="3"/>
                  </a:cxn>
                  <a:cxn ang="0">
                    <a:pos x="5" y="3"/>
                  </a:cxn>
                  <a:cxn ang="0">
                    <a:pos x="4" y="3"/>
                  </a:cxn>
                  <a:cxn ang="0">
                    <a:pos x="4" y="2"/>
                  </a:cxn>
                  <a:cxn ang="0">
                    <a:pos x="4" y="2"/>
                  </a:cxn>
                  <a:cxn ang="0">
                    <a:pos x="4" y="2"/>
                  </a:cxn>
                  <a:cxn ang="0">
                    <a:pos x="4" y="1"/>
                  </a:cxn>
                  <a:cxn ang="0">
                    <a:pos x="3" y="1"/>
                  </a:cxn>
                  <a:cxn ang="0">
                    <a:pos x="3" y="1"/>
                  </a:cxn>
                  <a:cxn ang="0">
                    <a:pos x="3" y="1"/>
                  </a:cxn>
                  <a:cxn ang="0">
                    <a:pos x="3" y="1"/>
                  </a:cxn>
                  <a:cxn ang="0">
                    <a:pos x="2" y="1"/>
                  </a:cxn>
                  <a:cxn ang="0">
                    <a:pos x="2" y="0"/>
                  </a:cxn>
                  <a:cxn ang="0">
                    <a:pos x="2" y="0"/>
                  </a:cxn>
                  <a:cxn ang="0">
                    <a:pos x="1" y="0"/>
                  </a:cxn>
                  <a:cxn ang="0">
                    <a:pos x="1" y="0"/>
                  </a:cxn>
                  <a:cxn ang="0">
                    <a:pos x="1" y="0"/>
                  </a:cxn>
                  <a:cxn ang="0">
                    <a:pos x="0" y="0"/>
                  </a:cxn>
                </a:cxnLst>
                <a:rect l="0" t="0" r="r" b="b"/>
                <a:pathLst>
                  <a:path w="5" h="5">
                    <a:moveTo>
                      <a:pt x="5" y="5"/>
                    </a:moveTo>
                    <a:lnTo>
                      <a:pt x="5" y="5"/>
                    </a:lnTo>
                    <a:lnTo>
                      <a:pt x="5" y="4"/>
                    </a:lnTo>
                    <a:lnTo>
                      <a:pt x="5" y="3"/>
                    </a:lnTo>
                    <a:lnTo>
                      <a:pt x="4" y="3"/>
                    </a:lnTo>
                    <a:lnTo>
                      <a:pt x="4" y="2"/>
                    </a:lnTo>
                    <a:lnTo>
                      <a:pt x="4" y="1"/>
                    </a:lnTo>
                    <a:lnTo>
                      <a:pt x="3" y="1"/>
                    </a:lnTo>
                    <a:lnTo>
                      <a:pt x="2" y="1"/>
                    </a:lnTo>
                    <a:lnTo>
                      <a:pt x="2" y="0"/>
                    </a:lnTo>
                    <a:lnTo>
                      <a:pt x="1" y="0"/>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54" name="Line 3242"/>
              <p:cNvSpPr>
                <a:spLocks noChangeShapeType="1"/>
              </p:cNvSpPr>
              <p:nvPr/>
            </p:nvSpPr>
            <p:spPr bwMode="auto">
              <a:xfrm>
                <a:off x="3300" y="1477"/>
                <a:ext cx="1" cy="1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53" name="Line 3241"/>
              <p:cNvSpPr>
                <a:spLocks noChangeShapeType="1"/>
              </p:cNvSpPr>
              <p:nvPr/>
            </p:nvSpPr>
            <p:spPr bwMode="auto">
              <a:xfrm flipV="1">
                <a:off x="3290" y="1472"/>
                <a:ext cx="1" cy="2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52" name="Line 3240"/>
              <p:cNvSpPr>
                <a:spLocks noChangeShapeType="1"/>
              </p:cNvSpPr>
              <p:nvPr/>
            </p:nvSpPr>
            <p:spPr bwMode="auto">
              <a:xfrm flipH="1">
                <a:off x="2511" y="1507"/>
                <a:ext cx="29"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51" name="Freeform 3239"/>
              <p:cNvSpPr>
                <a:spLocks/>
              </p:cNvSpPr>
              <p:nvPr/>
            </p:nvSpPr>
            <p:spPr bwMode="auto">
              <a:xfrm>
                <a:off x="2520" y="1499"/>
                <a:ext cx="14" cy="17"/>
              </a:xfrm>
              <a:custGeom>
                <a:avLst/>
                <a:gdLst/>
                <a:ahLst/>
                <a:cxnLst>
                  <a:cxn ang="0">
                    <a:pos x="14" y="3"/>
                  </a:cxn>
                  <a:cxn ang="0">
                    <a:pos x="10" y="0"/>
                  </a:cxn>
                  <a:cxn ang="0">
                    <a:pos x="0" y="17"/>
                  </a:cxn>
                  <a:cxn ang="0">
                    <a:pos x="14" y="3"/>
                  </a:cxn>
                </a:cxnLst>
                <a:rect l="0" t="0" r="r" b="b"/>
                <a:pathLst>
                  <a:path w="14" h="17">
                    <a:moveTo>
                      <a:pt x="14" y="3"/>
                    </a:moveTo>
                    <a:lnTo>
                      <a:pt x="10" y="0"/>
                    </a:lnTo>
                    <a:lnTo>
                      <a:pt x="0" y="17"/>
                    </a:lnTo>
                    <a:lnTo>
                      <a:pt x="14" y="3"/>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50" name="Freeform 3238"/>
              <p:cNvSpPr>
                <a:spLocks/>
              </p:cNvSpPr>
              <p:nvPr/>
            </p:nvSpPr>
            <p:spPr bwMode="auto">
              <a:xfrm>
                <a:off x="2517" y="1499"/>
                <a:ext cx="13" cy="17"/>
              </a:xfrm>
              <a:custGeom>
                <a:avLst/>
                <a:gdLst/>
                <a:ahLst/>
                <a:cxnLst>
                  <a:cxn ang="0">
                    <a:pos x="13" y="0"/>
                  </a:cxn>
                  <a:cxn ang="0">
                    <a:pos x="3" y="17"/>
                  </a:cxn>
                  <a:cxn ang="0">
                    <a:pos x="0" y="13"/>
                  </a:cxn>
                  <a:cxn ang="0">
                    <a:pos x="13" y="0"/>
                  </a:cxn>
                </a:cxnLst>
                <a:rect l="0" t="0" r="r" b="b"/>
                <a:pathLst>
                  <a:path w="13" h="17">
                    <a:moveTo>
                      <a:pt x="13" y="0"/>
                    </a:moveTo>
                    <a:lnTo>
                      <a:pt x="3" y="17"/>
                    </a:lnTo>
                    <a:lnTo>
                      <a:pt x="0" y="13"/>
                    </a:lnTo>
                    <a:lnTo>
                      <a:pt x="13" y="0"/>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49" name="Freeform 3237"/>
              <p:cNvSpPr>
                <a:spLocks/>
              </p:cNvSpPr>
              <p:nvPr/>
            </p:nvSpPr>
            <p:spPr bwMode="auto">
              <a:xfrm>
                <a:off x="2517" y="1499"/>
                <a:ext cx="17" cy="17"/>
              </a:xfrm>
              <a:custGeom>
                <a:avLst/>
                <a:gdLst/>
                <a:ahLst/>
                <a:cxnLst>
                  <a:cxn ang="0">
                    <a:pos x="17" y="3"/>
                  </a:cxn>
                  <a:cxn ang="0">
                    <a:pos x="13" y="0"/>
                  </a:cxn>
                  <a:cxn ang="0">
                    <a:pos x="0" y="13"/>
                  </a:cxn>
                  <a:cxn ang="0">
                    <a:pos x="3" y="17"/>
                  </a:cxn>
                  <a:cxn ang="0">
                    <a:pos x="17" y="3"/>
                  </a:cxn>
                </a:cxnLst>
                <a:rect l="0" t="0" r="r" b="b"/>
                <a:pathLst>
                  <a:path w="17" h="17">
                    <a:moveTo>
                      <a:pt x="17" y="3"/>
                    </a:moveTo>
                    <a:lnTo>
                      <a:pt x="13" y="0"/>
                    </a:lnTo>
                    <a:lnTo>
                      <a:pt x="0" y="13"/>
                    </a:lnTo>
                    <a:lnTo>
                      <a:pt x="3" y="17"/>
                    </a:lnTo>
                    <a:lnTo>
                      <a:pt x="17" y="3"/>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48" name="Line 3236"/>
              <p:cNvSpPr>
                <a:spLocks noChangeShapeType="1"/>
              </p:cNvSpPr>
              <p:nvPr/>
            </p:nvSpPr>
            <p:spPr bwMode="auto">
              <a:xfrm>
                <a:off x="3974" y="1507"/>
                <a:ext cx="29"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47" name="Freeform 3235"/>
              <p:cNvSpPr>
                <a:spLocks/>
              </p:cNvSpPr>
              <p:nvPr/>
            </p:nvSpPr>
            <p:spPr bwMode="auto">
              <a:xfrm>
                <a:off x="3980" y="1499"/>
                <a:ext cx="13" cy="17"/>
              </a:xfrm>
              <a:custGeom>
                <a:avLst/>
                <a:gdLst/>
                <a:ahLst/>
                <a:cxnLst>
                  <a:cxn ang="0">
                    <a:pos x="0" y="13"/>
                  </a:cxn>
                  <a:cxn ang="0">
                    <a:pos x="3" y="17"/>
                  </a:cxn>
                  <a:cxn ang="0">
                    <a:pos x="13" y="0"/>
                  </a:cxn>
                  <a:cxn ang="0">
                    <a:pos x="0" y="13"/>
                  </a:cxn>
                </a:cxnLst>
                <a:rect l="0" t="0" r="r" b="b"/>
                <a:pathLst>
                  <a:path w="13" h="17">
                    <a:moveTo>
                      <a:pt x="0" y="13"/>
                    </a:moveTo>
                    <a:lnTo>
                      <a:pt x="3" y="17"/>
                    </a:lnTo>
                    <a:lnTo>
                      <a:pt x="13" y="0"/>
                    </a:lnTo>
                    <a:lnTo>
                      <a:pt x="0" y="13"/>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46" name="Freeform 3234"/>
              <p:cNvSpPr>
                <a:spLocks/>
              </p:cNvSpPr>
              <p:nvPr/>
            </p:nvSpPr>
            <p:spPr bwMode="auto">
              <a:xfrm>
                <a:off x="3983" y="1499"/>
                <a:ext cx="14" cy="17"/>
              </a:xfrm>
              <a:custGeom>
                <a:avLst/>
                <a:gdLst/>
                <a:ahLst/>
                <a:cxnLst>
                  <a:cxn ang="0">
                    <a:pos x="0" y="17"/>
                  </a:cxn>
                  <a:cxn ang="0">
                    <a:pos x="10" y="0"/>
                  </a:cxn>
                  <a:cxn ang="0">
                    <a:pos x="14" y="3"/>
                  </a:cxn>
                  <a:cxn ang="0">
                    <a:pos x="0" y="17"/>
                  </a:cxn>
                </a:cxnLst>
                <a:rect l="0" t="0" r="r" b="b"/>
                <a:pathLst>
                  <a:path w="14" h="17">
                    <a:moveTo>
                      <a:pt x="0" y="17"/>
                    </a:moveTo>
                    <a:lnTo>
                      <a:pt x="10" y="0"/>
                    </a:lnTo>
                    <a:lnTo>
                      <a:pt x="14" y="3"/>
                    </a:lnTo>
                    <a:lnTo>
                      <a:pt x="0" y="17"/>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45" name="Freeform 3233"/>
              <p:cNvSpPr>
                <a:spLocks/>
              </p:cNvSpPr>
              <p:nvPr/>
            </p:nvSpPr>
            <p:spPr bwMode="auto">
              <a:xfrm>
                <a:off x="3980" y="1499"/>
                <a:ext cx="17" cy="17"/>
              </a:xfrm>
              <a:custGeom>
                <a:avLst/>
                <a:gdLst/>
                <a:ahLst/>
                <a:cxnLst>
                  <a:cxn ang="0">
                    <a:pos x="0" y="13"/>
                  </a:cxn>
                  <a:cxn ang="0">
                    <a:pos x="3" y="17"/>
                  </a:cxn>
                  <a:cxn ang="0">
                    <a:pos x="17" y="3"/>
                  </a:cxn>
                  <a:cxn ang="0">
                    <a:pos x="13" y="0"/>
                  </a:cxn>
                  <a:cxn ang="0">
                    <a:pos x="0" y="13"/>
                  </a:cxn>
                </a:cxnLst>
                <a:rect l="0" t="0" r="r" b="b"/>
                <a:pathLst>
                  <a:path w="17" h="17">
                    <a:moveTo>
                      <a:pt x="0" y="13"/>
                    </a:moveTo>
                    <a:lnTo>
                      <a:pt x="3" y="17"/>
                    </a:lnTo>
                    <a:lnTo>
                      <a:pt x="17" y="3"/>
                    </a:lnTo>
                    <a:lnTo>
                      <a:pt x="13" y="0"/>
                    </a:lnTo>
                    <a:lnTo>
                      <a:pt x="0" y="13"/>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44" name="Line 3232"/>
              <p:cNvSpPr>
                <a:spLocks noChangeShapeType="1"/>
              </p:cNvSpPr>
              <p:nvPr/>
            </p:nvSpPr>
            <p:spPr bwMode="auto">
              <a:xfrm>
                <a:off x="3988" y="1512"/>
                <a:ext cx="1" cy="3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43" name="Line 3231"/>
              <p:cNvSpPr>
                <a:spLocks noChangeShapeType="1"/>
              </p:cNvSpPr>
              <p:nvPr/>
            </p:nvSpPr>
            <p:spPr bwMode="auto">
              <a:xfrm>
                <a:off x="2525" y="1512"/>
                <a:ext cx="1" cy="3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42" name="Line 3230"/>
              <p:cNvSpPr>
                <a:spLocks noChangeShapeType="1"/>
              </p:cNvSpPr>
              <p:nvPr/>
            </p:nvSpPr>
            <p:spPr bwMode="auto">
              <a:xfrm flipH="1">
                <a:off x="2470" y="1542"/>
                <a:ext cx="49"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41" name="Line 3229"/>
              <p:cNvSpPr>
                <a:spLocks noChangeShapeType="1"/>
              </p:cNvSpPr>
              <p:nvPr/>
            </p:nvSpPr>
            <p:spPr bwMode="auto">
              <a:xfrm flipH="1">
                <a:off x="2471" y="2743"/>
                <a:ext cx="6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40" name="Line 3228"/>
              <p:cNvSpPr>
                <a:spLocks noChangeShapeType="1"/>
              </p:cNvSpPr>
              <p:nvPr/>
            </p:nvSpPr>
            <p:spPr bwMode="auto">
              <a:xfrm>
                <a:off x="2487" y="1542"/>
                <a:ext cx="1" cy="120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39" name="Freeform 3227"/>
              <p:cNvSpPr>
                <a:spLocks/>
              </p:cNvSpPr>
              <p:nvPr/>
            </p:nvSpPr>
            <p:spPr bwMode="auto">
              <a:xfrm>
                <a:off x="2438" y="2176"/>
                <a:ext cx="30" cy="14"/>
              </a:xfrm>
              <a:custGeom>
                <a:avLst/>
                <a:gdLst/>
                <a:ahLst/>
                <a:cxnLst>
                  <a:cxn ang="0">
                    <a:pos x="30" y="14"/>
                  </a:cxn>
                  <a:cxn ang="0">
                    <a:pos x="12" y="2"/>
                  </a:cxn>
                  <a:cxn ang="0">
                    <a:pos x="11" y="2"/>
                  </a:cxn>
                  <a:cxn ang="0">
                    <a:pos x="11" y="2"/>
                  </a:cxn>
                  <a:cxn ang="0">
                    <a:pos x="11" y="1"/>
                  </a:cxn>
                  <a:cxn ang="0">
                    <a:pos x="10" y="1"/>
                  </a:cxn>
                  <a:cxn ang="0">
                    <a:pos x="9" y="1"/>
                  </a:cxn>
                  <a:cxn ang="0">
                    <a:pos x="9" y="1"/>
                  </a:cxn>
                  <a:cxn ang="0">
                    <a:pos x="9" y="1"/>
                  </a:cxn>
                  <a:cxn ang="0">
                    <a:pos x="8" y="1"/>
                  </a:cxn>
                  <a:cxn ang="0">
                    <a:pos x="8" y="0"/>
                  </a:cxn>
                  <a:cxn ang="0">
                    <a:pos x="7" y="0"/>
                  </a:cxn>
                  <a:cxn ang="0">
                    <a:pos x="7" y="0"/>
                  </a:cxn>
                  <a:cxn ang="0">
                    <a:pos x="6" y="0"/>
                  </a:cxn>
                  <a:cxn ang="0">
                    <a:pos x="6" y="0"/>
                  </a:cxn>
                  <a:cxn ang="0">
                    <a:pos x="5" y="1"/>
                  </a:cxn>
                  <a:cxn ang="0">
                    <a:pos x="5" y="1"/>
                  </a:cxn>
                  <a:cxn ang="0">
                    <a:pos x="4" y="1"/>
                  </a:cxn>
                  <a:cxn ang="0">
                    <a:pos x="4" y="1"/>
                  </a:cxn>
                  <a:cxn ang="0">
                    <a:pos x="3" y="2"/>
                  </a:cxn>
                  <a:cxn ang="0">
                    <a:pos x="3" y="2"/>
                  </a:cxn>
                  <a:cxn ang="0">
                    <a:pos x="2" y="2"/>
                  </a:cxn>
                  <a:cxn ang="0">
                    <a:pos x="2" y="3"/>
                  </a:cxn>
                  <a:cxn ang="0">
                    <a:pos x="2" y="3"/>
                  </a:cxn>
                  <a:cxn ang="0">
                    <a:pos x="1" y="3"/>
                  </a:cxn>
                  <a:cxn ang="0">
                    <a:pos x="1" y="4"/>
                  </a:cxn>
                  <a:cxn ang="0">
                    <a:pos x="1" y="4"/>
                  </a:cxn>
                  <a:cxn ang="0">
                    <a:pos x="1" y="5"/>
                  </a:cxn>
                  <a:cxn ang="0">
                    <a:pos x="1" y="5"/>
                  </a:cxn>
                  <a:cxn ang="0">
                    <a:pos x="1" y="6"/>
                  </a:cxn>
                  <a:cxn ang="0">
                    <a:pos x="1" y="6"/>
                  </a:cxn>
                  <a:cxn ang="0">
                    <a:pos x="0" y="7"/>
                  </a:cxn>
                  <a:cxn ang="0">
                    <a:pos x="0" y="7"/>
                  </a:cxn>
                  <a:cxn ang="0">
                    <a:pos x="0" y="8"/>
                  </a:cxn>
                  <a:cxn ang="0">
                    <a:pos x="1" y="8"/>
                  </a:cxn>
                  <a:cxn ang="0">
                    <a:pos x="1" y="9"/>
                  </a:cxn>
                  <a:cxn ang="0">
                    <a:pos x="1" y="9"/>
                  </a:cxn>
                  <a:cxn ang="0">
                    <a:pos x="1" y="10"/>
                  </a:cxn>
                  <a:cxn ang="0">
                    <a:pos x="1" y="10"/>
                  </a:cxn>
                  <a:cxn ang="0">
                    <a:pos x="1" y="11"/>
                  </a:cxn>
                  <a:cxn ang="0">
                    <a:pos x="2" y="11"/>
                  </a:cxn>
                  <a:cxn ang="0">
                    <a:pos x="2" y="11"/>
                  </a:cxn>
                  <a:cxn ang="0">
                    <a:pos x="2" y="12"/>
                  </a:cxn>
                  <a:cxn ang="0">
                    <a:pos x="3" y="13"/>
                  </a:cxn>
                  <a:cxn ang="0">
                    <a:pos x="4" y="13"/>
                  </a:cxn>
                  <a:cxn ang="0">
                    <a:pos x="4" y="13"/>
                  </a:cxn>
                  <a:cxn ang="0">
                    <a:pos x="4" y="13"/>
                  </a:cxn>
                  <a:cxn ang="0">
                    <a:pos x="5" y="14"/>
                  </a:cxn>
                  <a:cxn ang="0">
                    <a:pos x="5" y="14"/>
                  </a:cxn>
                  <a:cxn ang="0">
                    <a:pos x="5" y="14"/>
                  </a:cxn>
                </a:cxnLst>
                <a:rect l="0" t="0" r="r" b="b"/>
                <a:pathLst>
                  <a:path w="30" h="14">
                    <a:moveTo>
                      <a:pt x="30" y="1"/>
                    </a:moveTo>
                    <a:lnTo>
                      <a:pt x="30" y="14"/>
                    </a:lnTo>
                    <a:lnTo>
                      <a:pt x="12" y="2"/>
                    </a:lnTo>
                    <a:lnTo>
                      <a:pt x="11" y="2"/>
                    </a:lnTo>
                    <a:lnTo>
                      <a:pt x="11" y="1"/>
                    </a:lnTo>
                    <a:lnTo>
                      <a:pt x="10" y="1"/>
                    </a:lnTo>
                    <a:lnTo>
                      <a:pt x="9" y="1"/>
                    </a:lnTo>
                    <a:lnTo>
                      <a:pt x="8" y="1"/>
                    </a:lnTo>
                    <a:lnTo>
                      <a:pt x="8" y="0"/>
                    </a:lnTo>
                    <a:lnTo>
                      <a:pt x="7" y="0"/>
                    </a:lnTo>
                    <a:lnTo>
                      <a:pt x="6" y="0"/>
                    </a:lnTo>
                    <a:lnTo>
                      <a:pt x="5" y="1"/>
                    </a:lnTo>
                    <a:lnTo>
                      <a:pt x="4" y="1"/>
                    </a:lnTo>
                    <a:lnTo>
                      <a:pt x="3" y="1"/>
                    </a:lnTo>
                    <a:lnTo>
                      <a:pt x="3" y="2"/>
                    </a:lnTo>
                    <a:lnTo>
                      <a:pt x="2" y="2"/>
                    </a:lnTo>
                    <a:lnTo>
                      <a:pt x="2" y="3"/>
                    </a:lnTo>
                    <a:lnTo>
                      <a:pt x="1" y="3"/>
                    </a:lnTo>
                    <a:lnTo>
                      <a:pt x="1" y="4"/>
                    </a:lnTo>
                    <a:lnTo>
                      <a:pt x="1" y="5"/>
                    </a:lnTo>
                    <a:lnTo>
                      <a:pt x="1" y="6"/>
                    </a:lnTo>
                    <a:lnTo>
                      <a:pt x="0" y="6"/>
                    </a:lnTo>
                    <a:lnTo>
                      <a:pt x="0" y="7"/>
                    </a:lnTo>
                    <a:lnTo>
                      <a:pt x="0" y="8"/>
                    </a:lnTo>
                    <a:lnTo>
                      <a:pt x="1" y="8"/>
                    </a:lnTo>
                    <a:lnTo>
                      <a:pt x="1" y="9"/>
                    </a:lnTo>
                    <a:lnTo>
                      <a:pt x="1" y="10"/>
                    </a:lnTo>
                    <a:lnTo>
                      <a:pt x="1" y="11"/>
                    </a:lnTo>
                    <a:lnTo>
                      <a:pt x="2" y="11"/>
                    </a:lnTo>
                    <a:lnTo>
                      <a:pt x="2" y="12"/>
                    </a:lnTo>
                    <a:lnTo>
                      <a:pt x="3" y="12"/>
                    </a:lnTo>
                    <a:lnTo>
                      <a:pt x="3" y="13"/>
                    </a:lnTo>
                    <a:lnTo>
                      <a:pt x="4" y="13"/>
                    </a:lnTo>
                    <a:lnTo>
                      <a:pt x="5" y="14"/>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38" name="Line 3226"/>
              <p:cNvSpPr>
                <a:spLocks noChangeShapeType="1"/>
              </p:cNvSpPr>
              <p:nvPr/>
            </p:nvSpPr>
            <p:spPr bwMode="auto">
              <a:xfrm flipH="1">
                <a:off x="2455" y="2155"/>
                <a:ext cx="1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37" name="Freeform 3225"/>
              <p:cNvSpPr>
                <a:spLocks/>
              </p:cNvSpPr>
              <p:nvPr/>
            </p:nvSpPr>
            <p:spPr bwMode="auto">
              <a:xfrm>
                <a:off x="2438" y="2150"/>
                <a:ext cx="23" cy="16"/>
              </a:xfrm>
              <a:custGeom>
                <a:avLst/>
                <a:gdLst/>
                <a:ahLst/>
                <a:cxnLst>
                  <a:cxn ang="0">
                    <a:pos x="0" y="10"/>
                  </a:cxn>
                  <a:cxn ang="0">
                    <a:pos x="23" y="16"/>
                  </a:cxn>
                  <a:cxn ang="0">
                    <a:pos x="23" y="0"/>
                  </a:cxn>
                </a:cxnLst>
                <a:rect l="0" t="0" r="r" b="b"/>
                <a:pathLst>
                  <a:path w="23" h="16">
                    <a:moveTo>
                      <a:pt x="0" y="10"/>
                    </a:moveTo>
                    <a:lnTo>
                      <a:pt x="23" y="16"/>
                    </a:lnTo>
                    <a:lnTo>
                      <a:pt x="23"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36" name="Freeform 3224"/>
              <p:cNvSpPr>
                <a:spLocks/>
              </p:cNvSpPr>
              <p:nvPr/>
            </p:nvSpPr>
            <p:spPr bwMode="auto">
              <a:xfrm>
                <a:off x="2438" y="2126"/>
                <a:ext cx="30" cy="14"/>
              </a:xfrm>
              <a:custGeom>
                <a:avLst/>
                <a:gdLst/>
                <a:ahLst/>
                <a:cxnLst>
                  <a:cxn ang="0">
                    <a:pos x="27" y="12"/>
                  </a:cxn>
                  <a:cxn ang="0">
                    <a:pos x="28" y="11"/>
                  </a:cxn>
                  <a:cxn ang="0">
                    <a:pos x="29" y="10"/>
                  </a:cxn>
                  <a:cxn ang="0">
                    <a:pos x="29" y="9"/>
                  </a:cxn>
                  <a:cxn ang="0">
                    <a:pos x="30" y="8"/>
                  </a:cxn>
                  <a:cxn ang="0">
                    <a:pos x="30" y="7"/>
                  </a:cxn>
                  <a:cxn ang="0">
                    <a:pos x="30" y="6"/>
                  </a:cxn>
                  <a:cxn ang="0">
                    <a:pos x="29" y="5"/>
                  </a:cxn>
                  <a:cxn ang="0">
                    <a:pos x="29" y="4"/>
                  </a:cxn>
                  <a:cxn ang="0">
                    <a:pos x="28" y="3"/>
                  </a:cxn>
                  <a:cxn ang="0">
                    <a:pos x="27" y="3"/>
                  </a:cxn>
                  <a:cxn ang="0">
                    <a:pos x="27" y="2"/>
                  </a:cxn>
                  <a:cxn ang="0">
                    <a:pos x="25" y="2"/>
                  </a:cxn>
                  <a:cxn ang="0">
                    <a:pos x="23" y="1"/>
                  </a:cxn>
                  <a:cxn ang="0">
                    <a:pos x="21" y="1"/>
                  </a:cxn>
                  <a:cxn ang="0">
                    <a:pos x="20" y="1"/>
                  </a:cxn>
                  <a:cxn ang="0">
                    <a:pos x="18" y="1"/>
                  </a:cxn>
                  <a:cxn ang="0">
                    <a:pos x="16" y="1"/>
                  </a:cxn>
                  <a:cxn ang="0">
                    <a:pos x="15" y="0"/>
                  </a:cxn>
                  <a:cxn ang="0">
                    <a:pos x="13" y="1"/>
                  </a:cxn>
                  <a:cxn ang="0">
                    <a:pos x="11" y="1"/>
                  </a:cxn>
                  <a:cxn ang="0">
                    <a:pos x="9" y="1"/>
                  </a:cxn>
                  <a:cxn ang="0">
                    <a:pos x="8" y="1"/>
                  </a:cxn>
                  <a:cxn ang="0">
                    <a:pos x="6" y="1"/>
                  </a:cxn>
                  <a:cxn ang="0">
                    <a:pos x="5" y="2"/>
                  </a:cxn>
                  <a:cxn ang="0">
                    <a:pos x="3" y="2"/>
                  </a:cxn>
                  <a:cxn ang="0">
                    <a:pos x="2" y="3"/>
                  </a:cxn>
                  <a:cxn ang="0">
                    <a:pos x="2" y="3"/>
                  </a:cxn>
                  <a:cxn ang="0">
                    <a:pos x="1" y="4"/>
                  </a:cxn>
                  <a:cxn ang="0">
                    <a:pos x="1" y="5"/>
                  </a:cxn>
                  <a:cxn ang="0">
                    <a:pos x="1" y="6"/>
                  </a:cxn>
                  <a:cxn ang="0">
                    <a:pos x="0" y="7"/>
                  </a:cxn>
                  <a:cxn ang="0">
                    <a:pos x="1" y="8"/>
                  </a:cxn>
                  <a:cxn ang="0">
                    <a:pos x="1" y="9"/>
                  </a:cxn>
                  <a:cxn ang="0">
                    <a:pos x="1" y="10"/>
                  </a:cxn>
                  <a:cxn ang="0">
                    <a:pos x="2" y="11"/>
                  </a:cxn>
                  <a:cxn ang="0">
                    <a:pos x="3" y="11"/>
                  </a:cxn>
                  <a:cxn ang="0">
                    <a:pos x="4" y="12"/>
                  </a:cxn>
                  <a:cxn ang="0">
                    <a:pos x="5" y="13"/>
                  </a:cxn>
                  <a:cxn ang="0">
                    <a:pos x="7" y="13"/>
                  </a:cxn>
                  <a:cxn ang="0">
                    <a:pos x="8" y="13"/>
                  </a:cxn>
                  <a:cxn ang="0">
                    <a:pos x="10" y="13"/>
                  </a:cxn>
                  <a:cxn ang="0">
                    <a:pos x="12" y="14"/>
                  </a:cxn>
                  <a:cxn ang="0">
                    <a:pos x="13" y="14"/>
                  </a:cxn>
                  <a:cxn ang="0">
                    <a:pos x="15" y="14"/>
                  </a:cxn>
                  <a:cxn ang="0">
                    <a:pos x="17" y="14"/>
                  </a:cxn>
                  <a:cxn ang="0">
                    <a:pos x="19" y="14"/>
                  </a:cxn>
                  <a:cxn ang="0">
                    <a:pos x="20" y="13"/>
                  </a:cxn>
                  <a:cxn ang="0">
                    <a:pos x="22" y="13"/>
                  </a:cxn>
                  <a:cxn ang="0">
                    <a:pos x="23" y="13"/>
                  </a:cxn>
                  <a:cxn ang="0">
                    <a:pos x="25" y="13"/>
                  </a:cxn>
                </a:cxnLst>
                <a:rect l="0" t="0" r="r" b="b"/>
                <a:pathLst>
                  <a:path w="30" h="14">
                    <a:moveTo>
                      <a:pt x="27" y="12"/>
                    </a:moveTo>
                    <a:lnTo>
                      <a:pt x="27" y="12"/>
                    </a:lnTo>
                    <a:lnTo>
                      <a:pt x="27" y="11"/>
                    </a:lnTo>
                    <a:lnTo>
                      <a:pt x="28" y="11"/>
                    </a:lnTo>
                    <a:lnTo>
                      <a:pt x="29" y="10"/>
                    </a:lnTo>
                    <a:lnTo>
                      <a:pt x="29" y="9"/>
                    </a:lnTo>
                    <a:lnTo>
                      <a:pt x="29" y="8"/>
                    </a:lnTo>
                    <a:lnTo>
                      <a:pt x="30" y="8"/>
                    </a:lnTo>
                    <a:lnTo>
                      <a:pt x="30" y="7"/>
                    </a:lnTo>
                    <a:lnTo>
                      <a:pt x="30" y="6"/>
                    </a:lnTo>
                    <a:lnTo>
                      <a:pt x="29" y="6"/>
                    </a:lnTo>
                    <a:lnTo>
                      <a:pt x="29" y="5"/>
                    </a:lnTo>
                    <a:lnTo>
                      <a:pt x="29" y="4"/>
                    </a:lnTo>
                    <a:lnTo>
                      <a:pt x="28" y="3"/>
                    </a:lnTo>
                    <a:lnTo>
                      <a:pt x="27" y="3"/>
                    </a:lnTo>
                    <a:lnTo>
                      <a:pt x="27" y="2"/>
                    </a:lnTo>
                    <a:lnTo>
                      <a:pt x="26" y="2"/>
                    </a:lnTo>
                    <a:lnTo>
                      <a:pt x="25" y="2"/>
                    </a:lnTo>
                    <a:lnTo>
                      <a:pt x="24" y="1"/>
                    </a:lnTo>
                    <a:lnTo>
                      <a:pt x="23" y="1"/>
                    </a:lnTo>
                    <a:lnTo>
                      <a:pt x="22" y="1"/>
                    </a:lnTo>
                    <a:lnTo>
                      <a:pt x="21" y="1"/>
                    </a:lnTo>
                    <a:lnTo>
                      <a:pt x="20" y="1"/>
                    </a:lnTo>
                    <a:lnTo>
                      <a:pt x="19" y="1"/>
                    </a:lnTo>
                    <a:lnTo>
                      <a:pt x="18" y="1"/>
                    </a:lnTo>
                    <a:lnTo>
                      <a:pt x="17" y="1"/>
                    </a:lnTo>
                    <a:lnTo>
                      <a:pt x="16" y="1"/>
                    </a:lnTo>
                    <a:lnTo>
                      <a:pt x="15" y="0"/>
                    </a:lnTo>
                    <a:lnTo>
                      <a:pt x="14" y="1"/>
                    </a:lnTo>
                    <a:lnTo>
                      <a:pt x="13" y="1"/>
                    </a:lnTo>
                    <a:lnTo>
                      <a:pt x="12" y="1"/>
                    </a:lnTo>
                    <a:lnTo>
                      <a:pt x="11" y="1"/>
                    </a:lnTo>
                    <a:lnTo>
                      <a:pt x="10" y="1"/>
                    </a:lnTo>
                    <a:lnTo>
                      <a:pt x="9" y="1"/>
                    </a:lnTo>
                    <a:lnTo>
                      <a:pt x="8" y="1"/>
                    </a:lnTo>
                    <a:lnTo>
                      <a:pt x="7" y="1"/>
                    </a:lnTo>
                    <a:lnTo>
                      <a:pt x="6" y="1"/>
                    </a:lnTo>
                    <a:lnTo>
                      <a:pt x="6" y="2"/>
                    </a:lnTo>
                    <a:lnTo>
                      <a:pt x="5" y="2"/>
                    </a:lnTo>
                    <a:lnTo>
                      <a:pt x="4" y="2"/>
                    </a:lnTo>
                    <a:lnTo>
                      <a:pt x="3" y="2"/>
                    </a:lnTo>
                    <a:lnTo>
                      <a:pt x="3" y="3"/>
                    </a:lnTo>
                    <a:lnTo>
                      <a:pt x="2" y="3"/>
                    </a:lnTo>
                    <a:lnTo>
                      <a:pt x="2" y="4"/>
                    </a:lnTo>
                    <a:lnTo>
                      <a:pt x="1" y="4"/>
                    </a:lnTo>
                    <a:lnTo>
                      <a:pt x="1" y="5"/>
                    </a:lnTo>
                    <a:lnTo>
                      <a:pt x="1" y="6"/>
                    </a:lnTo>
                    <a:lnTo>
                      <a:pt x="0" y="6"/>
                    </a:lnTo>
                    <a:lnTo>
                      <a:pt x="0" y="7"/>
                    </a:lnTo>
                    <a:lnTo>
                      <a:pt x="0" y="8"/>
                    </a:lnTo>
                    <a:lnTo>
                      <a:pt x="1" y="8"/>
                    </a:lnTo>
                    <a:lnTo>
                      <a:pt x="1" y="9"/>
                    </a:lnTo>
                    <a:lnTo>
                      <a:pt x="1" y="10"/>
                    </a:lnTo>
                    <a:lnTo>
                      <a:pt x="2" y="10"/>
                    </a:lnTo>
                    <a:lnTo>
                      <a:pt x="2" y="11"/>
                    </a:lnTo>
                    <a:lnTo>
                      <a:pt x="3" y="11"/>
                    </a:lnTo>
                    <a:lnTo>
                      <a:pt x="3" y="12"/>
                    </a:lnTo>
                    <a:lnTo>
                      <a:pt x="4" y="12"/>
                    </a:lnTo>
                    <a:lnTo>
                      <a:pt x="5" y="12"/>
                    </a:lnTo>
                    <a:lnTo>
                      <a:pt x="5" y="13"/>
                    </a:lnTo>
                    <a:lnTo>
                      <a:pt x="6" y="13"/>
                    </a:lnTo>
                    <a:lnTo>
                      <a:pt x="7" y="13"/>
                    </a:lnTo>
                    <a:lnTo>
                      <a:pt x="8" y="13"/>
                    </a:lnTo>
                    <a:lnTo>
                      <a:pt x="9" y="13"/>
                    </a:lnTo>
                    <a:lnTo>
                      <a:pt x="10" y="13"/>
                    </a:lnTo>
                    <a:lnTo>
                      <a:pt x="11" y="14"/>
                    </a:lnTo>
                    <a:lnTo>
                      <a:pt x="12" y="14"/>
                    </a:lnTo>
                    <a:lnTo>
                      <a:pt x="13" y="14"/>
                    </a:lnTo>
                    <a:lnTo>
                      <a:pt x="14" y="14"/>
                    </a:lnTo>
                    <a:lnTo>
                      <a:pt x="15" y="14"/>
                    </a:lnTo>
                    <a:lnTo>
                      <a:pt x="16" y="14"/>
                    </a:lnTo>
                    <a:lnTo>
                      <a:pt x="17" y="14"/>
                    </a:lnTo>
                    <a:lnTo>
                      <a:pt x="18" y="14"/>
                    </a:lnTo>
                    <a:lnTo>
                      <a:pt x="19" y="14"/>
                    </a:lnTo>
                    <a:lnTo>
                      <a:pt x="20" y="14"/>
                    </a:lnTo>
                    <a:lnTo>
                      <a:pt x="20" y="13"/>
                    </a:lnTo>
                    <a:lnTo>
                      <a:pt x="21" y="13"/>
                    </a:lnTo>
                    <a:lnTo>
                      <a:pt x="22" y="13"/>
                    </a:lnTo>
                    <a:lnTo>
                      <a:pt x="23" y="13"/>
                    </a:lnTo>
                    <a:lnTo>
                      <a:pt x="24" y="13"/>
                    </a:lnTo>
                    <a:lnTo>
                      <a:pt x="25" y="13"/>
                    </a:lnTo>
                    <a:lnTo>
                      <a:pt x="26" y="12"/>
                    </a:lnTo>
                    <a:lnTo>
                      <a:pt x="27" y="12"/>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35" name="Freeform 3223"/>
              <p:cNvSpPr>
                <a:spLocks/>
              </p:cNvSpPr>
              <p:nvPr/>
            </p:nvSpPr>
            <p:spPr bwMode="auto">
              <a:xfrm>
                <a:off x="2448" y="2101"/>
                <a:ext cx="20" cy="15"/>
              </a:xfrm>
              <a:custGeom>
                <a:avLst/>
                <a:gdLst/>
                <a:ahLst/>
                <a:cxnLst>
                  <a:cxn ang="0">
                    <a:pos x="20" y="15"/>
                  </a:cxn>
                  <a:cxn ang="0">
                    <a:pos x="0" y="15"/>
                  </a:cxn>
                  <a:cxn ang="0">
                    <a:pos x="0" y="0"/>
                  </a:cxn>
                </a:cxnLst>
                <a:rect l="0" t="0" r="r" b="b"/>
                <a:pathLst>
                  <a:path w="20" h="15">
                    <a:moveTo>
                      <a:pt x="20" y="15"/>
                    </a:moveTo>
                    <a:lnTo>
                      <a:pt x="0" y="15"/>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34" name="Freeform 3222"/>
              <p:cNvSpPr>
                <a:spLocks/>
              </p:cNvSpPr>
              <p:nvPr/>
            </p:nvSpPr>
            <p:spPr bwMode="auto">
              <a:xfrm>
                <a:off x="2448" y="2096"/>
                <a:ext cx="5" cy="5"/>
              </a:xfrm>
              <a:custGeom>
                <a:avLst/>
                <a:gdLst/>
                <a:ahLst/>
                <a:cxnLst>
                  <a:cxn ang="0">
                    <a:pos x="5" y="0"/>
                  </a:cxn>
                  <a:cxn ang="0">
                    <a:pos x="5" y="0"/>
                  </a:cxn>
                  <a:cxn ang="0">
                    <a:pos x="5" y="0"/>
                  </a:cxn>
                  <a:cxn ang="0">
                    <a:pos x="4" y="0"/>
                  </a:cxn>
                  <a:cxn ang="0">
                    <a:pos x="4" y="0"/>
                  </a:cxn>
                  <a:cxn ang="0">
                    <a:pos x="4" y="0"/>
                  </a:cxn>
                  <a:cxn ang="0">
                    <a:pos x="4" y="0"/>
                  </a:cxn>
                  <a:cxn ang="0">
                    <a:pos x="4" y="1"/>
                  </a:cxn>
                  <a:cxn ang="0">
                    <a:pos x="3" y="1"/>
                  </a:cxn>
                  <a:cxn ang="0">
                    <a:pos x="3" y="1"/>
                  </a:cxn>
                  <a:cxn ang="0">
                    <a:pos x="3" y="1"/>
                  </a:cxn>
                  <a:cxn ang="0">
                    <a:pos x="3" y="1"/>
                  </a:cxn>
                  <a:cxn ang="0">
                    <a:pos x="3" y="1"/>
                  </a:cxn>
                  <a:cxn ang="0">
                    <a:pos x="2" y="1"/>
                  </a:cxn>
                  <a:cxn ang="0">
                    <a:pos x="2" y="2"/>
                  </a:cxn>
                  <a:cxn ang="0">
                    <a:pos x="2" y="2"/>
                  </a:cxn>
                  <a:cxn ang="0">
                    <a:pos x="2" y="2"/>
                  </a:cxn>
                  <a:cxn ang="0">
                    <a:pos x="2" y="2"/>
                  </a:cxn>
                  <a:cxn ang="0">
                    <a:pos x="2" y="2"/>
                  </a:cxn>
                  <a:cxn ang="0">
                    <a:pos x="1" y="2"/>
                  </a:cxn>
                  <a:cxn ang="0">
                    <a:pos x="1" y="2"/>
                  </a:cxn>
                  <a:cxn ang="0">
                    <a:pos x="1" y="3"/>
                  </a:cxn>
                  <a:cxn ang="0">
                    <a:pos x="1" y="3"/>
                  </a:cxn>
                  <a:cxn ang="0">
                    <a:pos x="1" y="3"/>
                  </a:cxn>
                  <a:cxn ang="0">
                    <a:pos x="1" y="3"/>
                  </a:cxn>
                  <a:cxn ang="0">
                    <a:pos x="1" y="3"/>
                  </a:cxn>
                  <a:cxn ang="0">
                    <a:pos x="1" y="3"/>
                  </a:cxn>
                  <a:cxn ang="0">
                    <a:pos x="1" y="4"/>
                  </a:cxn>
                  <a:cxn ang="0">
                    <a:pos x="1" y="4"/>
                  </a:cxn>
                  <a:cxn ang="0">
                    <a:pos x="0" y="4"/>
                  </a:cxn>
                  <a:cxn ang="0">
                    <a:pos x="0" y="4"/>
                  </a:cxn>
                  <a:cxn ang="0">
                    <a:pos x="0" y="5"/>
                  </a:cxn>
                  <a:cxn ang="0">
                    <a:pos x="0" y="5"/>
                  </a:cxn>
                  <a:cxn ang="0">
                    <a:pos x="0" y="5"/>
                  </a:cxn>
                </a:cxnLst>
                <a:rect l="0" t="0" r="r" b="b"/>
                <a:pathLst>
                  <a:path w="5" h="5">
                    <a:moveTo>
                      <a:pt x="5" y="0"/>
                    </a:moveTo>
                    <a:lnTo>
                      <a:pt x="5" y="0"/>
                    </a:lnTo>
                    <a:lnTo>
                      <a:pt x="4" y="0"/>
                    </a:lnTo>
                    <a:lnTo>
                      <a:pt x="4" y="1"/>
                    </a:lnTo>
                    <a:lnTo>
                      <a:pt x="3" y="1"/>
                    </a:lnTo>
                    <a:lnTo>
                      <a:pt x="2" y="1"/>
                    </a:lnTo>
                    <a:lnTo>
                      <a:pt x="2" y="2"/>
                    </a:lnTo>
                    <a:lnTo>
                      <a:pt x="1" y="2"/>
                    </a:lnTo>
                    <a:lnTo>
                      <a:pt x="1" y="3"/>
                    </a:lnTo>
                    <a:lnTo>
                      <a:pt x="1" y="4"/>
                    </a:lnTo>
                    <a:lnTo>
                      <a:pt x="0" y="4"/>
                    </a:lnTo>
                    <a:lnTo>
                      <a:pt x="0" y="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33" name="Line 3221"/>
              <p:cNvSpPr>
                <a:spLocks noChangeShapeType="1"/>
              </p:cNvSpPr>
              <p:nvPr/>
            </p:nvSpPr>
            <p:spPr bwMode="auto">
              <a:xfrm>
                <a:off x="2453" y="2096"/>
                <a:ext cx="15"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32" name="Line 3220"/>
              <p:cNvSpPr>
                <a:spLocks noChangeShapeType="1"/>
              </p:cNvSpPr>
              <p:nvPr/>
            </p:nvSpPr>
            <p:spPr bwMode="auto">
              <a:xfrm flipH="1">
                <a:off x="2448" y="2106"/>
                <a:ext cx="20"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31" name="Line 3219"/>
              <p:cNvSpPr>
                <a:spLocks noChangeShapeType="1"/>
              </p:cNvSpPr>
              <p:nvPr/>
            </p:nvSpPr>
            <p:spPr bwMode="auto">
              <a:xfrm flipV="1">
                <a:off x="2487" y="1527"/>
                <a:ext cx="1" cy="3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30" name="Freeform 3218"/>
              <p:cNvSpPr>
                <a:spLocks/>
              </p:cNvSpPr>
              <p:nvPr/>
            </p:nvSpPr>
            <p:spPr bwMode="auto">
              <a:xfrm>
                <a:off x="2478" y="1536"/>
                <a:ext cx="17" cy="14"/>
              </a:xfrm>
              <a:custGeom>
                <a:avLst/>
                <a:gdLst/>
                <a:ahLst/>
                <a:cxnLst>
                  <a:cxn ang="0">
                    <a:pos x="14" y="14"/>
                  </a:cxn>
                  <a:cxn ang="0">
                    <a:pos x="17" y="11"/>
                  </a:cxn>
                  <a:cxn ang="0">
                    <a:pos x="0" y="0"/>
                  </a:cxn>
                  <a:cxn ang="0">
                    <a:pos x="14" y="14"/>
                  </a:cxn>
                </a:cxnLst>
                <a:rect l="0" t="0" r="r" b="b"/>
                <a:pathLst>
                  <a:path w="17" h="14">
                    <a:moveTo>
                      <a:pt x="14" y="14"/>
                    </a:moveTo>
                    <a:lnTo>
                      <a:pt x="17" y="11"/>
                    </a:lnTo>
                    <a:lnTo>
                      <a:pt x="0" y="0"/>
                    </a:lnTo>
                    <a:lnTo>
                      <a:pt x="14" y="14"/>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29" name="Freeform 3217"/>
              <p:cNvSpPr>
                <a:spLocks/>
              </p:cNvSpPr>
              <p:nvPr/>
            </p:nvSpPr>
            <p:spPr bwMode="auto">
              <a:xfrm>
                <a:off x="2478" y="1533"/>
                <a:ext cx="17" cy="14"/>
              </a:xfrm>
              <a:custGeom>
                <a:avLst/>
                <a:gdLst/>
                <a:ahLst/>
                <a:cxnLst>
                  <a:cxn ang="0">
                    <a:pos x="17" y="14"/>
                  </a:cxn>
                  <a:cxn ang="0">
                    <a:pos x="0" y="3"/>
                  </a:cxn>
                  <a:cxn ang="0">
                    <a:pos x="3" y="0"/>
                  </a:cxn>
                  <a:cxn ang="0">
                    <a:pos x="17" y="14"/>
                  </a:cxn>
                </a:cxnLst>
                <a:rect l="0" t="0" r="r" b="b"/>
                <a:pathLst>
                  <a:path w="17" h="14">
                    <a:moveTo>
                      <a:pt x="17" y="14"/>
                    </a:moveTo>
                    <a:lnTo>
                      <a:pt x="0" y="3"/>
                    </a:lnTo>
                    <a:lnTo>
                      <a:pt x="3" y="0"/>
                    </a:lnTo>
                    <a:lnTo>
                      <a:pt x="17" y="14"/>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28" name="Freeform 3216"/>
              <p:cNvSpPr>
                <a:spLocks/>
              </p:cNvSpPr>
              <p:nvPr/>
            </p:nvSpPr>
            <p:spPr bwMode="auto">
              <a:xfrm>
                <a:off x="2478" y="1533"/>
                <a:ext cx="17" cy="17"/>
              </a:xfrm>
              <a:custGeom>
                <a:avLst/>
                <a:gdLst/>
                <a:ahLst/>
                <a:cxnLst>
                  <a:cxn ang="0">
                    <a:pos x="14" y="17"/>
                  </a:cxn>
                  <a:cxn ang="0">
                    <a:pos x="17" y="14"/>
                  </a:cxn>
                  <a:cxn ang="0">
                    <a:pos x="3" y="0"/>
                  </a:cxn>
                  <a:cxn ang="0">
                    <a:pos x="0" y="3"/>
                  </a:cxn>
                  <a:cxn ang="0">
                    <a:pos x="14" y="17"/>
                  </a:cxn>
                </a:cxnLst>
                <a:rect l="0" t="0" r="r" b="b"/>
                <a:pathLst>
                  <a:path w="17" h="17">
                    <a:moveTo>
                      <a:pt x="14" y="17"/>
                    </a:moveTo>
                    <a:lnTo>
                      <a:pt x="17" y="14"/>
                    </a:lnTo>
                    <a:lnTo>
                      <a:pt x="3" y="0"/>
                    </a:lnTo>
                    <a:lnTo>
                      <a:pt x="0" y="3"/>
                    </a:lnTo>
                    <a:lnTo>
                      <a:pt x="14" y="17"/>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27" name="Line 3215"/>
              <p:cNvSpPr>
                <a:spLocks noChangeShapeType="1"/>
              </p:cNvSpPr>
              <p:nvPr/>
            </p:nvSpPr>
            <p:spPr bwMode="auto">
              <a:xfrm>
                <a:off x="2487" y="2728"/>
                <a:ext cx="1" cy="3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26" name="Freeform 3214"/>
              <p:cNvSpPr>
                <a:spLocks/>
              </p:cNvSpPr>
              <p:nvPr/>
            </p:nvSpPr>
            <p:spPr bwMode="auto">
              <a:xfrm>
                <a:off x="2478" y="2735"/>
                <a:ext cx="17" cy="14"/>
              </a:xfrm>
              <a:custGeom>
                <a:avLst/>
                <a:gdLst/>
                <a:ahLst/>
                <a:cxnLst>
                  <a:cxn ang="0">
                    <a:pos x="3" y="0"/>
                  </a:cxn>
                  <a:cxn ang="0">
                    <a:pos x="0" y="3"/>
                  </a:cxn>
                  <a:cxn ang="0">
                    <a:pos x="17" y="14"/>
                  </a:cxn>
                  <a:cxn ang="0">
                    <a:pos x="3" y="0"/>
                  </a:cxn>
                </a:cxnLst>
                <a:rect l="0" t="0" r="r" b="b"/>
                <a:pathLst>
                  <a:path w="17" h="14">
                    <a:moveTo>
                      <a:pt x="3" y="0"/>
                    </a:moveTo>
                    <a:lnTo>
                      <a:pt x="0" y="3"/>
                    </a:lnTo>
                    <a:lnTo>
                      <a:pt x="17" y="14"/>
                    </a:lnTo>
                    <a:lnTo>
                      <a:pt x="3" y="0"/>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25" name="Freeform 3213"/>
              <p:cNvSpPr>
                <a:spLocks/>
              </p:cNvSpPr>
              <p:nvPr/>
            </p:nvSpPr>
            <p:spPr bwMode="auto">
              <a:xfrm>
                <a:off x="2478" y="2738"/>
                <a:ext cx="17" cy="14"/>
              </a:xfrm>
              <a:custGeom>
                <a:avLst/>
                <a:gdLst/>
                <a:ahLst/>
                <a:cxnLst>
                  <a:cxn ang="0">
                    <a:pos x="0" y="0"/>
                  </a:cxn>
                  <a:cxn ang="0">
                    <a:pos x="17" y="11"/>
                  </a:cxn>
                  <a:cxn ang="0">
                    <a:pos x="14" y="14"/>
                  </a:cxn>
                  <a:cxn ang="0">
                    <a:pos x="0" y="0"/>
                  </a:cxn>
                </a:cxnLst>
                <a:rect l="0" t="0" r="r" b="b"/>
                <a:pathLst>
                  <a:path w="17" h="14">
                    <a:moveTo>
                      <a:pt x="0" y="0"/>
                    </a:moveTo>
                    <a:lnTo>
                      <a:pt x="17" y="11"/>
                    </a:lnTo>
                    <a:lnTo>
                      <a:pt x="14" y="14"/>
                    </a:lnTo>
                    <a:lnTo>
                      <a:pt x="0" y="0"/>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24" name="Rectangle 3212"/>
              <p:cNvSpPr>
                <a:spLocks noChangeArrowheads="1"/>
              </p:cNvSpPr>
              <p:nvPr/>
            </p:nvSpPr>
            <p:spPr bwMode="auto">
              <a:xfrm>
                <a:off x="2955" y="2811"/>
                <a:ext cx="901" cy="312"/>
              </a:xfrm>
              <a:prstGeom prst="rect">
                <a:avLst/>
              </a:prstGeom>
              <a:noFill/>
              <a:ln w="6350">
                <a:solidFill>
                  <a:schemeClr val="tx1"/>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000000"/>
                    </a:solidFill>
                    <a:effectLst/>
                    <a:latin typeface="Calibri" pitchFamily="34" charset="0"/>
                    <a:ea typeface="宋体" pitchFamily="2" charset="-122"/>
                    <a:cs typeface="黑体" pitchFamily="49" charset="-122"/>
                  </a:rPr>
                  <a:t>2000t/d  MBC</a:t>
                </a:r>
                <a:r>
                  <a:rPr kumimoji="0" lang="zh-CN" altLang="en-US" sz="1400" b="0" i="0" u="none" strike="noStrike" cap="none" normalizeH="0" baseline="0" smtClean="0">
                    <a:ln>
                      <a:noFill/>
                    </a:ln>
                    <a:solidFill>
                      <a:srgbClr val="000000"/>
                    </a:solidFill>
                    <a:effectLst/>
                    <a:latin typeface="Calibri" pitchFamily="34" charset="0"/>
                    <a:ea typeface="宋体" pitchFamily="2" charset="-122"/>
                    <a:cs typeface="黑体" pitchFamily="49" charset="-122"/>
                  </a:rPr>
                  <a:t>工厂示意图</a:t>
                </a:r>
                <a:endParaRPr kumimoji="0" lang="zh-CN" altLang="en-US"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42123" name="Freeform 3211"/>
              <p:cNvSpPr>
                <a:spLocks/>
              </p:cNvSpPr>
              <p:nvPr/>
            </p:nvSpPr>
            <p:spPr bwMode="auto">
              <a:xfrm>
                <a:off x="2478" y="2735"/>
                <a:ext cx="17" cy="17"/>
              </a:xfrm>
              <a:custGeom>
                <a:avLst/>
                <a:gdLst/>
                <a:ahLst/>
                <a:cxnLst>
                  <a:cxn ang="0">
                    <a:pos x="3" y="0"/>
                  </a:cxn>
                  <a:cxn ang="0">
                    <a:pos x="0" y="3"/>
                  </a:cxn>
                  <a:cxn ang="0">
                    <a:pos x="14" y="17"/>
                  </a:cxn>
                  <a:cxn ang="0">
                    <a:pos x="17" y="14"/>
                  </a:cxn>
                  <a:cxn ang="0">
                    <a:pos x="3" y="0"/>
                  </a:cxn>
                </a:cxnLst>
                <a:rect l="0" t="0" r="r" b="b"/>
                <a:pathLst>
                  <a:path w="17" h="17">
                    <a:moveTo>
                      <a:pt x="3" y="0"/>
                    </a:moveTo>
                    <a:lnTo>
                      <a:pt x="0" y="3"/>
                    </a:lnTo>
                    <a:lnTo>
                      <a:pt x="14" y="17"/>
                    </a:lnTo>
                    <a:lnTo>
                      <a:pt x="17" y="14"/>
                    </a:lnTo>
                    <a:lnTo>
                      <a:pt x="3"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22" name="Line 3210"/>
              <p:cNvSpPr>
                <a:spLocks noChangeShapeType="1"/>
              </p:cNvSpPr>
              <p:nvPr/>
            </p:nvSpPr>
            <p:spPr bwMode="auto">
              <a:xfrm flipV="1">
                <a:off x="2948"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21" name="Line 3209"/>
              <p:cNvSpPr>
                <a:spLocks noChangeShapeType="1"/>
              </p:cNvSpPr>
              <p:nvPr/>
            </p:nvSpPr>
            <p:spPr bwMode="auto">
              <a:xfrm flipV="1">
                <a:off x="2948"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20" name="Line 3208"/>
              <p:cNvSpPr>
                <a:spLocks noChangeShapeType="1"/>
              </p:cNvSpPr>
              <p:nvPr/>
            </p:nvSpPr>
            <p:spPr bwMode="auto">
              <a:xfrm flipV="1">
                <a:off x="2958"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19" name="Line 3207"/>
              <p:cNvSpPr>
                <a:spLocks noChangeShapeType="1"/>
              </p:cNvSpPr>
              <p:nvPr/>
            </p:nvSpPr>
            <p:spPr bwMode="auto">
              <a:xfrm flipV="1">
                <a:off x="2958"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18" name="Line 3206"/>
              <p:cNvSpPr>
                <a:spLocks noChangeShapeType="1"/>
              </p:cNvSpPr>
              <p:nvPr/>
            </p:nvSpPr>
            <p:spPr bwMode="auto">
              <a:xfrm flipV="1">
                <a:off x="2958"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17" name="Line 3205"/>
              <p:cNvSpPr>
                <a:spLocks noChangeShapeType="1"/>
              </p:cNvSpPr>
              <p:nvPr/>
            </p:nvSpPr>
            <p:spPr bwMode="auto">
              <a:xfrm flipV="1">
                <a:off x="2958"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16" name="Line 3204"/>
              <p:cNvSpPr>
                <a:spLocks noChangeShapeType="1"/>
              </p:cNvSpPr>
              <p:nvPr/>
            </p:nvSpPr>
            <p:spPr bwMode="auto">
              <a:xfrm flipV="1">
                <a:off x="2969"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15" name="Line 3203"/>
              <p:cNvSpPr>
                <a:spLocks noChangeShapeType="1"/>
              </p:cNvSpPr>
              <p:nvPr/>
            </p:nvSpPr>
            <p:spPr bwMode="auto">
              <a:xfrm flipV="1">
                <a:off x="2969"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14" name="Line 3202"/>
              <p:cNvSpPr>
                <a:spLocks noChangeShapeType="1"/>
              </p:cNvSpPr>
              <p:nvPr/>
            </p:nvSpPr>
            <p:spPr bwMode="auto">
              <a:xfrm flipV="1">
                <a:off x="2969"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13" name="Line 3201"/>
              <p:cNvSpPr>
                <a:spLocks noChangeShapeType="1"/>
              </p:cNvSpPr>
              <p:nvPr/>
            </p:nvSpPr>
            <p:spPr bwMode="auto">
              <a:xfrm flipV="1">
                <a:off x="2969"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12" name="Line 3200"/>
              <p:cNvSpPr>
                <a:spLocks noChangeShapeType="1"/>
              </p:cNvSpPr>
              <p:nvPr/>
            </p:nvSpPr>
            <p:spPr bwMode="auto">
              <a:xfrm flipV="1">
                <a:off x="2979"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11" name="Line 3199"/>
              <p:cNvSpPr>
                <a:spLocks noChangeShapeType="1"/>
              </p:cNvSpPr>
              <p:nvPr/>
            </p:nvSpPr>
            <p:spPr bwMode="auto">
              <a:xfrm flipV="1">
                <a:off x="2979"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10" name="Line 3198"/>
              <p:cNvSpPr>
                <a:spLocks noChangeShapeType="1"/>
              </p:cNvSpPr>
              <p:nvPr/>
            </p:nvSpPr>
            <p:spPr bwMode="auto">
              <a:xfrm>
                <a:off x="2979" y="1590"/>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09" name="Line 3197"/>
              <p:cNvSpPr>
                <a:spLocks noChangeShapeType="1"/>
              </p:cNvSpPr>
              <p:nvPr/>
            </p:nvSpPr>
            <p:spPr bwMode="auto">
              <a:xfrm flipV="1">
                <a:off x="2979"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08" name="Line 3196"/>
              <p:cNvSpPr>
                <a:spLocks noChangeShapeType="1"/>
              </p:cNvSpPr>
              <p:nvPr/>
            </p:nvSpPr>
            <p:spPr bwMode="auto">
              <a:xfrm flipV="1">
                <a:off x="2979"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07" name="Line 3195"/>
              <p:cNvSpPr>
                <a:spLocks noChangeShapeType="1"/>
              </p:cNvSpPr>
              <p:nvPr/>
            </p:nvSpPr>
            <p:spPr bwMode="auto">
              <a:xfrm flipV="1">
                <a:off x="2989"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06" name="Line 3194"/>
              <p:cNvSpPr>
                <a:spLocks noChangeShapeType="1"/>
              </p:cNvSpPr>
              <p:nvPr/>
            </p:nvSpPr>
            <p:spPr bwMode="auto">
              <a:xfrm flipV="1">
                <a:off x="2989"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05" name="Line 3193"/>
              <p:cNvSpPr>
                <a:spLocks noChangeShapeType="1"/>
              </p:cNvSpPr>
              <p:nvPr/>
            </p:nvSpPr>
            <p:spPr bwMode="auto">
              <a:xfrm flipV="1">
                <a:off x="2989"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04" name="Line 3192"/>
              <p:cNvSpPr>
                <a:spLocks noChangeShapeType="1"/>
              </p:cNvSpPr>
              <p:nvPr/>
            </p:nvSpPr>
            <p:spPr bwMode="auto">
              <a:xfrm flipV="1">
                <a:off x="2989"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03" name="Line 3191"/>
              <p:cNvSpPr>
                <a:spLocks noChangeShapeType="1"/>
              </p:cNvSpPr>
              <p:nvPr/>
            </p:nvSpPr>
            <p:spPr bwMode="auto">
              <a:xfrm flipV="1">
                <a:off x="3000"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02" name="Line 3190"/>
              <p:cNvSpPr>
                <a:spLocks noChangeShapeType="1"/>
              </p:cNvSpPr>
              <p:nvPr/>
            </p:nvSpPr>
            <p:spPr bwMode="auto">
              <a:xfrm flipV="1">
                <a:off x="3000"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01" name="Line 3189"/>
              <p:cNvSpPr>
                <a:spLocks noChangeShapeType="1"/>
              </p:cNvSpPr>
              <p:nvPr/>
            </p:nvSpPr>
            <p:spPr bwMode="auto">
              <a:xfrm flipV="1">
                <a:off x="3000"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00" name="Line 3188"/>
              <p:cNvSpPr>
                <a:spLocks noChangeShapeType="1"/>
              </p:cNvSpPr>
              <p:nvPr/>
            </p:nvSpPr>
            <p:spPr bwMode="auto">
              <a:xfrm flipV="1">
                <a:off x="3000"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99" name="Line 3187"/>
              <p:cNvSpPr>
                <a:spLocks noChangeShapeType="1"/>
              </p:cNvSpPr>
              <p:nvPr/>
            </p:nvSpPr>
            <p:spPr bwMode="auto">
              <a:xfrm flipV="1">
                <a:off x="3000"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98" name="Line 3186"/>
              <p:cNvSpPr>
                <a:spLocks noChangeShapeType="1"/>
              </p:cNvSpPr>
              <p:nvPr/>
            </p:nvSpPr>
            <p:spPr bwMode="auto">
              <a:xfrm flipV="1">
                <a:off x="3010"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97" name="Line 3185"/>
              <p:cNvSpPr>
                <a:spLocks noChangeShapeType="1"/>
              </p:cNvSpPr>
              <p:nvPr/>
            </p:nvSpPr>
            <p:spPr bwMode="auto">
              <a:xfrm flipV="1">
                <a:off x="3010"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96" name="Line 3184"/>
              <p:cNvSpPr>
                <a:spLocks noChangeShapeType="1"/>
              </p:cNvSpPr>
              <p:nvPr/>
            </p:nvSpPr>
            <p:spPr bwMode="auto">
              <a:xfrm flipV="1">
                <a:off x="3010"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95" name="Line 3183"/>
              <p:cNvSpPr>
                <a:spLocks noChangeShapeType="1"/>
              </p:cNvSpPr>
              <p:nvPr/>
            </p:nvSpPr>
            <p:spPr bwMode="auto">
              <a:xfrm flipV="1">
                <a:off x="3010"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94" name="Line 3182"/>
              <p:cNvSpPr>
                <a:spLocks noChangeShapeType="1"/>
              </p:cNvSpPr>
              <p:nvPr/>
            </p:nvSpPr>
            <p:spPr bwMode="auto">
              <a:xfrm flipV="1">
                <a:off x="3020"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93" name="Line 3181"/>
              <p:cNvSpPr>
                <a:spLocks noChangeShapeType="1"/>
              </p:cNvSpPr>
              <p:nvPr/>
            </p:nvSpPr>
            <p:spPr bwMode="auto">
              <a:xfrm flipV="1">
                <a:off x="3020"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92" name="Line 3180"/>
              <p:cNvSpPr>
                <a:spLocks noChangeShapeType="1"/>
              </p:cNvSpPr>
              <p:nvPr/>
            </p:nvSpPr>
            <p:spPr bwMode="auto">
              <a:xfrm flipV="1">
                <a:off x="3020"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91" name="Line 3179"/>
              <p:cNvSpPr>
                <a:spLocks noChangeShapeType="1"/>
              </p:cNvSpPr>
              <p:nvPr/>
            </p:nvSpPr>
            <p:spPr bwMode="auto">
              <a:xfrm flipV="1">
                <a:off x="3020"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90" name="Line 3178"/>
              <p:cNvSpPr>
                <a:spLocks noChangeShapeType="1"/>
              </p:cNvSpPr>
              <p:nvPr/>
            </p:nvSpPr>
            <p:spPr bwMode="auto">
              <a:xfrm flipV="1">
                <a:off x="3020"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89" name="Line 3177"/>
              <p:cNvSpPr>
                <a:spLocks noChangeShapeType="1"/>
              </p:cNvSpPr>
              <p:nvPr/>
            </p:nvSpPr>
            <p:spPr bwMode="auto">
              <a:xfrm flipV="1">
                <a:off x="3031"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88" name="Line 3176"/>
              <p:cNvSpPr>
                <a:spLocks noChangeShapeType="1"/>
              </p:cNvSpPr>
              <p:nvPr/>
            </p:nvSpPr>
            <p:spPr bwMode="auto">
              <a:xfrm flipV="1">
                <a:off x="3031"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87" name="Line 3175"/>
              <p:cNvSpPr>
                <a:spLocks noChangeShapeType="1"/>
              </p:cNvSpPr>
              <p:nvPr/>
            </p:nvSpPr>
            <p:spPr bwMode="auto">
              <a:xfrm flipV="1">
                <a:off x="3031"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86" name="Line 3174"/>
              <p:cNvSpPr>
                <a:spLocks noChangeShapeType="1"/>
              </p:cNvSpPr>
              <p:nvPr/>
            </p:nvSpPr>
            <p:spPr bwMode="auto">
              <a:xfrm flipV="1">
                <a:off x="3031"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85" name="Line 3173"/>
              <p:cNvSpPr>
                <a:spLocks noChangeShapeType="1"/>
              </p:cNvSpPr>
              <p:nvPr/>
            </p:nvSpPr>
            <p:spPr bwMode="auto">
              <a:xfrm flipV="1">
                <a:off x="3041"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84" name="Line 3172"/>
              <p:cNvSpPr>
                <a:spLocks noChangeShapeType="1"/>
              </p:cNvSpPr>
              <p:nvPr/>
            </p:nvSpPr>
            <p:spPr bwMode="auto">
              <a:xfrm flipV="1">
                <a:off x="3041"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83" name="Line 3171"/>
              <p:cNvSpPr>
                <a:spLocks noChangeShapeType="1"/>
              </p:cNvSpPr>
              <p:nvPr/>
            </p:nvSpPr>
            <p:spPr bwMode="auto">
              <a:xfrm flipV="1">
                <a:off x="3041"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82" name="Line 3170"/>
              <p:cNvSpPr>
                <a:spLocks noChangeShapeType="1"/>
              </p:cNvSpPr>
              <p:nvPr/>
            </p:nvSpPr>
            <p:spPr bwMode="auto">
              <a:xfrm flipV="1">
                <a:off x="3041"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81" name="Line 3169"/>
              <p:cNvSpPr>
                <a:spLocks noChangeShapeType="1"/>
              </p:cNvSpPr>
              <p:nvPr/>
            </p:nvSpPr>
            <p:spPr bwMode="auto">
              <a:xfrm flipV="1">
                <a:off x="3041"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80" name="Line 3168"/>
              <p:cNvSpPr>
                <a:spLocks noChangeShapeType="1"/>
              </p:cNvSpPr>
              <p:nvPr/>
            </p:nvSpPr>
            <p:spPr bwMode="auto">
              <a:xfrm flipV="1">
                <a:off x="3051"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79" name="Line 3167"/>
              <p:cNvSpPr>
                <a:spLocks noChangeShapeType="1"/>
              </p:cNvSpPr>
              <p:nvPr/>
            </p:nvSpPr>
            <p:spPr bwMode="auto">
              <a:xfrm flipV="1">
                <a:off x="3051"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78" name="Line 3166"/>
              <p:cNvSpPr>
                <a:spLocks noChangeShapeType="1"/>
              </p:cNvSpPr>
              <p:nvPr/>
            </p:nvSpPr>
            <p:spPr bwMode="auto">
              <a:xfrm flipV="1">
                <a:off x="3051"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77" name="Line 3165"/>
              <p:cNvSpPr>
                <a:spLocks noChangeShapeType="1"/>
              </p:cNvSpPr>
              <p:nvPr/>
            </p:nvSpPr>
            <p:spPr bwMode="auto">
              <a:xfrm flipV="1">
                <a:off x="3051"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76" name="Line 3164"/>
              <p:cNvSpPr>
                <a:spLocks noChangeShapeType="1"/>
              </p:cNvSpPr>
              <p:nvPr/>
            </p:nvSpPr>
            <p:spPr bwMode="auto">
              <a:xfrm flipV="1">
                <a:off x="3062"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75" name="Line 3163"/>
              <p:cNvSpPr>
                <a:spLocks noChangeShapeType="1"/>
              </p:cNvSpPr>
              <p:nvPr/>
            </p:nvSpPr>
            <p:spPr bwMode="auto">
              <a:xfrm flipV="1">
                <a:off x="3062"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74" name="Line 3162"/>
              <p:cNvSpPr>
                <a:spLocks noChangeShapeType="1"/>
              </p:cNvSpPr>
              <p:nvPr/>
            </p:nvSpPr>
            <p:spPr bwMode="auto">
              <a:xfrm flipV="1">
                <a:off x="3062"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73" name="Line 3161"/>
              <p:cNvSpPr>
                <a:spLocks noChangeShapeType="1"/>
              </p:cNvSpPr>
              <p:nvPr/>
            </p:nvSpPr>
            <p:spPr bwMode="auto">
              <a:xfrm flipV="1">
                <a:off x="3062"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72" name="Line 3160"/>
              <p:cNvSpPr>
                <a:spLocks noChangeShapeType="1"/>
              </p:cNvSpPr>
              <p:nvPr/>
            </p:nvSpPr>
            <p:spPr bwMode="auto">
              <a:xfrm flipV="1">
                <a:off x="3062"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71" name="Line 3159"/>
              <p:cNvSpPr>
                <a:spLocks noChangeShapeType="1"/>
              </p:cNvSpPr>
              <p:nvPr/>
            </p:nvSpPr>
            <p:spPr bwMode="auto">
              <a:xfrm flipV="1">
                <a:off x="3072"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70" name="Line 3158"/>
              <p:cNvSpPr>
                <a:spLocks noChangeShapeType="1"/>
              </p:cNvSpPr>
              <p:nvPr/>
            </p:nvSpPr>
            <p:spPr bwMode="auto">
              <a:xfrm flipV="1">
                <a:off x="3072"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69" name="Line 3157"/>
              <p:cNvSpPr>
                <a:spLocks noChangeShapeType="1"/>
              </p:cNvSpPr>
              <p:nvPr/>
            </p:nvSpPr>
            <p:spPr bwMode="auto">
              <a:xfrm flipV="1">
                <a:off x="3072"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68" name="Line 3156"/>
              <p:cNvSpPr>
                <a:spLocks noChangeShapeType="1"/>
              </p:cNvSpPr>
              <p:nvPr/>
            </p:nvSpPr>
            <p:spPr bwMode="auto">
              <a:xfrm flipV="1">
                <a:off x="3072"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67" name="Line 3155"/>
              <p:cNvSpPr>
                <a:spLocks noChangeShapeType="1"/>
              </p:cNvSpPr>
              <p:nvPr/>
            </p:nvSpPr>
            <p:spPr bwMode="auto">
              <a:xfrm flipV="1">
                <a:off x="3082"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66" name="Line 3154"/>
              <p:cNvSpPr>
                <a:spLocks noChangeShapeType="1"/>
              </p:cNvSpPr>
              <p:nvPr/>
            </p:nvSpPr>
            <p:spPr bwMode="auto">
              <a:xfrm flipV="1">
                <a:off x="3082"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65" name="Line 3153"/>
              <p:cNvSpPr>
                <a:spLocks noChangeShapeType="1"/>
              </p:cNvSpPr>
              <p:nvPr/>
            </p:nvSpPr>
            <p:spPr bwMode="auto">
              <a:xfrm flipV="1">
                <a:off x="3082"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64" name="Line 3152"/>
              <p:cNvSpPr>
                <a:spLocks noChangeShapeType="1"/>
              </p:cNvSpPr>
              <p:nvPr/>
            </p:nvSpPr>
            <p:spPr bwMode="auto">
              <a:xfrm flipV="1">
                <a:off x="3082"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63" name="Line 3151"/>
              <p:cNvSpPr>
                <a:spLocks noChangeShapeType="1"/>
              </p:cNvSpPr>
              <p:nvPr/>
            </p:nvSpPr>
            <p:spPr bwMode="auto">
              <a:xfrm flipV="1">
                <a:off x="3082"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62" name="Line 3150"/>
              <p:cNvSpPr>
                <a:spLocks noChangeShapeType="1"/>
              </p:cNvSpPr>
              <p:nvPr/>
            </p:nvSpPr>
            <p:spPr bwMode="auto">
              <a:xfrm flipV="1">
                <a:off x="3093"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61" name="Line 3149"/>
              <p:cNvSpPr>
                <a:spLocks noChangeShapeType="1"/>
              </p:cNvSpPr>
              <p:nvPr/>
            </p:nvSpPr>
            <p:spPr bwMode="auto">
              <a:xfrm flipV="1">
                <a:off x="3093"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60" name="Line 3148"/>
              <p:cNvSpPr>
                <a:spLocks noChangeShapeType="1"/>
              </p:cNvSpPr>
              <p:nvPr/>
            </p:nvSpPr>
            <p:spPr bwMode="auto">
              <a:xfrm flipV="1">
                <a:off x="3093"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59" name="Line 3147"/>
              <p:cNvSpPr>
                <a:spLocks noChangeShapeType="1"/>
              </p:cNvSpPr>
              <p:nvPr/>
            </p:nvSpPr>
            <p:spPr bwMode="auto">
              <a:xfrm flipV="1">
                <a:off x="3093"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58" name="Line 3146"/>
              <p:cNvSpPr>
                <a:spLocks noChangeShapeType="1"/>
              </p:cNvSpPr>
              <p:nvPr/>
            </p:nvSpPr>
            <p:spPr bwMode="auto">
              <a:xfrm flipV="1">
                <a:off x="3103"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57" name="Line 3145"/>
              <p:cNvSpPr>
                <a:spLocks noChangeShapeType="1"/>
              </p:cNvSpPr>
              <p:nvPr/>
            </p:nvSpPr>
            <p:spPr bwMode="auto">
              <a:xfrm flipV="1">
                <a:off x="3103"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56" name="Line 3144"/>
              <p:cNvSpPr>
                <a:spLocks noChangeShapeType="1"/>
              </p:cNvSpPr>
              <p:nvPr/>
            </p:nvSpPr>
            <p:spPr bwMode="auto">
              <a:xfrm flipV="1">
                <a:off x="3103"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55" name="Line 3143"/>
              <p:cNvSpPr>
                <a:spLocks noChangeShapeType="1"/>
              </p:cNvSpPr>
              <p:nvPr/>
            </p:nvSpPr>
            <p:spPr bwMode="auto">
              <a:xfrm flipV="1">
                <a:off x="3103"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54" name="Line 3142"/>
              <p:cNvSpPr>
                <a:spLocks noChangeShapeType="1"/>
              </p:cNvSpPr>
              <p:nvPr/>
            </p:nvSpPr>
            <p:spPr bwMode="auto">
              <a:xfrm flipV="1">
                <a:off x="3103"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53" name="Line 3141"/>
              <p:cNvSpPr>
                <a:spLocks noChangeShapeType="1"/>
              </p:cNvSpPr>
              <p:nvPr/>
            </p:nvSpPr>
            <p:spPr bwMode="auto">
              <a:xfrm flipV="1">
                <a:off x="3113"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52" name="Line 3140"/>
              <p:cNvSpPr>
                <a:spLocks noChangeShapeType="1"/>
              </p:cNvSpPr>
              <p:nvPr/>
            </p:nvSpPr>
            <p:spPr bwMode="auto">
              <a:xfrm flipV="1">
                <a:off x="3113"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51" name="Line 3139"/>
              <p:cNvSpPr>
                <a:spLocks noChangeShapeType="1"/>
              </p:cNvSpPr>
              <p:nvPr/>
            </p:nvSpPr>
            <p:spPr bwMode="auto">
              <a:xfrm flipV="1">
                <a:off x="3113"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50" name="Line 3138"/>
              <p:cNvSpPr>
                <a:spLocks noChangeShapeType="1"/>
              </p:cNvSpPr>
              <p:nvPr/>
            </p:nvSpPr>
            <p:spPr bwMode="auto">
              <a:xfrm flipV="1">
                <a:off x="3113"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49" name="Line 3137"/>
              <p:cNvSpPr>
                <a:spLocks noChangeShapeType="1"/>
              </p:cNvSpPr>
              <p:nvPr/>
            </p:nvSpPr>
            <p:spPr bwMode="auto">
              <a:xfrm flipV="1">
                <a:off x="3124"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48" name="Line 3136"/>
              <p:cNvSpPr>
                <a:spLocks noChangeShapeType="1"/>
              </p:cNvSpPr>
              <p:nvPr/>
            </p:nvSpPr>
            <p:spPr bwMode="auto">
              <a:xfrm flipV="1">
                <a:off x="3124"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47" name="Line 3135"/>
              <p:cNvSpPr>
                <a:spLocks noChangeShapeType="1"/>
              </p:cNvSpPr>
              <p:nvPr/>
            </p:nvSpPr>
            <p:spPr bwMode="auto">
              <a:xfrm flipV="1">
                <a:off x="3124"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46" name="Line 3134"/>
              <p:cNvSpPr>
                <a:spLocks noChangeShapeType="1"/>
              </p:cNvSpPr>
              <p:nvPr/>
            </p:nvSpPr>
            <p:spPr bwMode="auto">
              <a:xfrm flipV="1">
                <a:off x="3124"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45" name="Line 3133"/>
              <p:cNvSpPr>
                <a:spLocks noChangeShapeType="1"/>
              </p:cNvSpPr>
              <p:nvPr/>
            </p:nvSpPr>
            <p:spPr bwMode="auto">
              <a:xfrm flipV="1">
                <a:off x="3124"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1843" name="Group 2931"/>
            <p:cNvGrpSpPr>
              <a:grpSpLocks/>
            </p:cNvGrpSpPr>
            <p:nvPr/>
          </p:nvGrpSpPr>
          <p:grpSpPr bwMode="auto">
            <a:xfrm>
              <a:off x="3134" y="1547"/>
              <a:ext cx="467" cy="152"/>
              <a:chOff x="3134" y="1547"/>
              <a:chExt cx="467" cy="152"/>
            </a:xfrm>
          </p:grpSpPr>
          <p:sp>
            <p:nvSpPr>
              <p:cNvPr id="42043" name="Line 3131"/>
              <p:cNvSpPr>
                <a:spLocks noChangeShapeType="1"/>
              </p:cNvSpPr>
              <p:nvPr/>
            </p:nvSpPr>
            <p:spPr bwMode="auto">
              <a:xfrm flipV="1">
                <a:off x="3134"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42" name="Line 3130"/>
              <p:cNvSpPr>
                <a:spLocks noChangeShapeType="1"/>
              </p:cNvSpPr>
              <p:nvPr/>
            </p:nvSpPr>
            <p:spPr bwMode="auto">
              <a:xfrm flipV="1">
                <a:off x="3134"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41" name="Line 3129"/>
              <p:cNvSpPr>
                <a:spLocks noChangeShapeType="1"/>
              </p:cNvSpPr>
              <p:nvPr/>
            </p:nvSpPr>
            <p:spPr bwMode="auto">
              <a:xfrm flipV="1">
                <a:off x="3134"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40" name="Line 3128"/>
              <p:cNvSpPr>
                <a:spLocks noChangeShapeType="1"/>
              </p:cNvSpPr>
              <p:nvPr/>
            </p:nvSpPr>
            <p:spPr bwMode="auto">
              <a:xfrm flipV="1">
                <a:off x="3134"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39" name="Line 3127"/>
              <p:cNvSpPr>
                <a:spLocks noChangeShapeType="1"/>
              </p:cNvSpPr>
              <p:nvPr/>
            </p:nvSpPr>
            <p:spPr bwMode="auto">
              <a:xfrm flipV="1">
                <a:off x="3144"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38" name="Line 3126"/>
              <p:cNvSpPr>
                <a:spLocks noChangeShapeType="1"/>
              </p:cNvSpPr>
              <p:nvPr/>
            </p:nvSpPr>
            <p:spPr bwMode="auto">
              <a:xfrm flipV="1">
                <a:off x="3144"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37" name="Line 3125"/>
              <p:cNvSpPr>
                <a:spLocks noChangeShapeType="1"/>
              </p:cNvSpPr>
              <p:nvPr/>
            </p:nvSpPr>
            <p:spPr bwMode="auto">
              <a:xfrm flipV="1">
                <a:off x="3144"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36" name="Line 3124"/>
              <p:cNvSpPr>
                <a:spLocks noChangeShapeType="1"/>
              </p:cNvSpPr>
              <p:nvPr/>
            </p:nvSpPr>
            <p:spPr bwMode="auto">
              <a:xfrm flipV="1">
                <a:off x="3144"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35" name="Line 3123"/>
              <p:cNvSpPr>
                <a:spLocks noChangeShapeType="1"/>
              </p:cNvSpPr>
              <p:nvPr/>
            </p:nvSpPr>
            <p:spPr bwMode="auto">
              <a:xfrm flipV="1">
                <a:off x="3144"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34" name="Line 3122"/>
              <p:cNvSpPr>
                <a:spLocks noChangeShapeType="1"/>
              </p:cNvSpPr>
              <p:nvPr/>
            </p:nvSpPr>
            <p:spPr bwMode="auto">
              <a:xfrm flipV="1">
                <a:off x="3155"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33" name="Line 3121"/>
              <p:cNvSpPr>
                <a:spLocks noChangeShapeType="1"/>
              </p:cNvSpPr>
              <p:nvPr/>
            </p:nvSpPr>
            <p:spPr bwMode="auto">
              <a:xfrm flipV="1">
                <a:off x="3155"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32" name="Line 3120"/>
              <p:cNvSpPr>
                <a:spLocks noChangeShapeType="1"/>
              </p:cNvSpPr>
              <p:nvPr/>
            </p:nvSpPr>
            <p:spPr bwMode="auto">
              <a:xfrm flipV="1">
                <a:off x="3155"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31" name="Line 3119"/>
              <p:cNvSpPr>
                <a:spLocks noChangeShapeType="1"/>
              </p:cNvSpPr>
              <p:nvPr/>
            </p:nvSpPr>
            <p:spPr bwMode="auto">
              <a:xfrm flipV="1">
                <a:off x="3155"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30" name="Line 3118"/>
              <p:cNvSpPr>
                <a:spLocks noChangeShapeType="1"/>
              </p:cNvSpPr>
              <p:nvPr/>
            </p:nvSpPr>
            <p:spPr bwMode="auto">
              <a:xfrm flipV="1">
                <a:off x="3165"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29" name="Line 3117"/>
              <p:cNvSpPr>
                <a:spLocks noChangeShapeType="1"/>
              </p:cNvSpPr>
              <p:nvPr/>
            </p:nvSpPr>
            <p:spPr bwMode="auto">
              <a:xfrm flipV="1">
                <a:off x="3165"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28" name="Line 3116"/>
              <p:cNvSpPr>
                <a:spLocks noChangeShapeType="1"/>
              </p:cNvSpPr>
              <p:nvPr/>
            </p:nvSpPr>
            <p:spPr bwMode="auto">
              <a:xfrm flipV="1">
                <a:off x="3165"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27" name="Line 3115"/>
              <p:cNvSpPr>
                <a:spLocks noChangeShapeType="1"/>
              </p:cNvSpPr>
              <p:nvPr/>
            </p:nvSpPr>
            <p:spPr bwMode="auto">
              <a:xfrm flipV="1">
                <a:off x="3165"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26" name="Line 3114"/>
              <p:cNvSpPr>
                <a:spLocks noChangeShapeType="1"/>
              </p:cNvSpPr>
              <p:nvPr/>
            </p:nvSpPr>
            <p:spPr bwMode="auto">
              <a:xfrm flipV="1">
                <a:off x="3165"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25" name="Line 3113"/>
              <p:cNvSpPr>
                <a:spLocks noChangeShapeType="1"/>
              </p:cNvSpPr>
              <p:nvPr/>
            </p:nvSpPr>
            <p:spPr bwMode="auto">
              <a:xfrm flipV="1">
                <a:off x="3175"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24" name="Line 3112"/>
              <p:cNvSpPr>
                <a:spLocks noChangeShapeType="1"/>
              </p:cNvSpPr>
              <p:nvPr/>
            </p:nvSpPr>
            <p:spPr bwMode="auto">
              <a:xfrm flipV="1">
                <a:off x="3175"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23" name="Line 3111"/>
              <p:cNvSpPr>
                <a:spLocks noChangeShapeType="1"/>
              </p:cNvSpPr>
              <p:nvPr/>
            </p:nvSpPr>
            <p:spPr bwMode="auto">
              <a:xfrm flipV="1">
                <a:off x="3175"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22" name="Line 3110"/>
              <p:cNvSpPr>
                <a:spLocks noChangeShapeType="1"/>
              </p:cNvSpPr>
              <p:nvPr/>
            </p:nvSpPr>
            <p:spPr bwMode="auto">
              <a:xfrm flipV="1">
                <a:off x="3175"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21" name="Line 3109"/>
              <p:cNvSpPr>
                <a:spLocks noChangeShapeType="1"/>
              </p:cNvSpPr>
              <p:nvPr/>
            </p:nvSpPr>
            <p:spPr bwMode="auto">
              <a:xfrm flipV="1">
                <a:off x="3186"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20" name="Line 3108"/>
              <p:cNvSpPr>
                <a:spLocks noChangeShapeType="1"/>
              </p:cNvSpPr>
              <p:nvPr/>
            </p:nvSpPr>
            <p:spPr bwMode="auto">
              <a:xfrm flipV="1">
                <a:off x="3186"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19" name="Line 3107"/>
              <p:cNvSpPr>
                <a:spLocks noChangeShapeType="1"/>
              </p:cNvSpPr>
              <p:nvPr/>
            </p:nvSpPr>
            <p:spPr bwMode="auto">
              <a:xfrm flipV="1">
                <a:off x="3186"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18" name="Line 3106"/>
              <p:cNvSpPr>
                <a:spLocks noChangeShapeType="1"/>
              </p:cNvSpPr>
              <p:nvPr/>
            </p:nvSpPr>
            <p:spPr bwMode="auto">
              <a:xfrm flipV="1">
                <a:off x="3186"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17" name="Line 3105"/>
              <p:cNvSpPr>
                <a:spLocks noChangeShapeType="1"/>
              </p:cNvSpPr>
              <p:nvPr/>
            </p:nvSpPr>
            <p:spPr bwMode="auto">
              <a:xfrm flipV="1">
                <a:off x="3186"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16" name="Line 3104"/>
              <p:cNvSpPr>
                <a:spLocks noChangeShapeType="1"/>
              </p:cNvSpPr>
              <p:nvPr/>
            </p:nvSpPr>
            <p:spPr bwMode="auto">
              <a:xfrm flipV="1">
                <a:off x="3196"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15" name="Line 3103"/>
              <p:cNvSpPr>
                <a:spLocks noChangeShapeType="1"/>
              </p:cNvSpPr>
              <p:nvPr/>
            </p:nvSpPr>
            <p:spPr bwMode="auto">
              <a:xfrm flipV="1">
                <a:off x="3196"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14" name="Line 3102"/>
              <p:cNvSpPr>
                <a:spLocks noChangeShapeType="1"/>
              </p:cNvSpPr>
              <p:nvPr/>
            </p:nvSpPr>
            <p:spPr bwMode="auto">
              <a:xfrm flipV="1">
                <a:off x="3196"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13" name="Line 3101"/>
              <p:cNvSpPr>
                <a:spLocks noChangeShapeType="1"/>
              </p:cNvSpPr>
              <p:nvPr/>
            </p:nvSpPr>
            <p:spPr bwMode="auto">
              <a:xfrm flipV="1">
                <a:off x="3196"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12" name="Line 3100"/>
              <p:cNvSpPr>
                <a:spLocks noChangeShapeType="1"/>
              </p:cNvSpPr>
              <p:nvPr/>
            </p:nvSpPr>
            <p:spPr bwMode="auto">
              <a:xfrm flipV="1">
                <a:off x="3207"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11" name="Line 3099"/>
              <p:cNvSpPr>
                <a:spLocks noChangeShapeType="1"/>
              </p:cNvSpPr>
              <p:nvPr/>
            </p:nvSpPr>
            <p:spPr bwMode="auto">
              <a:xfrm flipV="1">
                <a:off x="3207"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10" name="Line 3098"/>
              <p:cNvSpPr>
                <a:spLocks noChangeShapeType="1"/>
              </p:cNvSpPr>
              <p:nvPr/>
            </p:nvSpPr>
            <p:spPr bwMode="auto">
              <a:xfrm flipV="1">
                <a:off x="3207"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09" name="Line 3097"/>
              <p:cNvSpPr>
                <a:spLocks noChangeShapeType="1"/>
              </p:cNvSpPr>
              <p:nvPr/>
            </p:nvSpPr>
            <p:spPr bwMode="auto">
              <a:xfrm flipV="1">
                <a:off x="3207"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08" name="Line 3096"/>
              <p:cNvSpPr>
                <a:spLocks noChangeShapeType="1"/>
              </p:cNvSpPr>
              <p:nvPr/>
            </p:nvSpPr>
            <p:spPr bwMode="auto">
              <a:xfrm flipV="1">
                <a:off x="3207"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07" name="Line 3095"/>
              <p:cNvSpPr>
                <a:spLocks noChangeShapeType="1"/>
              </p:cNvSpPr>
              <p:nvPr/>
            </p:nvSpPr>
            <p:spPr bwMode="auto">
              <a:xfrm flipV="1">
                <a:off x="3217"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06" name="Line 3094"/>
              <p:cNvSpPr>
                <a:spLocks noChangeShapeType="1"/>
              </p:cNvSpPr>
              <p:nvPr/>
            </p:nvSpPr>
            <p:spPr bwMode="auto">
              <a:xfrm flipV="1">
                <a:off x="3217"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05" name="Line 3093"/>
              <p:cNvSpPr>
                <a:spLocks noChangeShapeType="1"/>
              </p:cNvSpPr>
              <p:nvPr/>
            </p:nvSpPr>
            <p:spPr bwMode="auto">
              <a:xfrm flipV="1">
                <a:off x="3217"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04" name="Line 3092"/>
              <p:cNvSpPr>
                <a:spLocks noChangeShapeType="1"/>
              </p:cNvSpPr>
              <p:nvPr/>
            </p:nvSpPr>
            <p:spPr bwMode="auto">
              <a:xfrm flipV="1">
                <a:off x="3217"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03" name="Line 3091"/>
              <p:cNvSpPr>
                <a:spLocks noChangeShapeType="1"/>
              </p:cNvSpPr>
              <p:nvPr/>
            </p:nvSpPr>
            <p:spPr bwMode="auto">
              <a:xfrm flipV="1">
                <a:off x="3227"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02" name="Line 3090"/>
              <p:cNvSpPr>
                <a:spLocks noChangeShapeType="1"/>
              </p:cNvSpPr>
              <p:nvPr/>
            </p:nvSpPr>
            <p:spPr bwMode="auto">
              <a:xfrm flipV="1">
                <a:off x="3227"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01" name="Line 3089"/>
              <p:cNvSpPr>
                <a:spLocks noChangeShapeType="1"/>
              </p:cNvSpPr>
              <p:nvPr/>
            </p:nvSpPr>
            <p:spPr bwMode="auto">
              <a:xfrm flipV="1">
                <a:off x="3227"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00" name="Line 3088"/>
              <p:cNvSpPr>
                <a:spLocks noChangeShapeType="1"/>
              </p:cNvSpPr>
              <p:nvPr/>
            </p:nvSpPr>
            <p:spPr bwMode="auto">
              <a:xfrm flipV="1">
                <a:off x="3227"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99" name="Line 3087"/>
              <p:cNvSpPr>
                <a:spLocks noChangeShapeType="1"/>
              </p:cNvSpPr>
              <p:nvPr/>
            </p:nvSpPr>
            <p:spPr bwMode="auto">
              <a:xfrm flipV="1">
                <a:off x="3227"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98" name="Line 3086"/>
              <p:cNvSpPr>
                <a:spLocks noChangeShapeType="1"/>
              </p:cNvSpPr>
              <p:nvPr/>
            </p:nvSpPr>
            <p:spPr bwMode="auto">
              <a:xfrm flipV="1">
                <a:off x="3237"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97" name="Line 3085"/>
              <p:cNvSpPr>
                <a:spLocks noChangeShapeType="1"/>
              </p:cNvSpPr>
              <p:nvPr/>
            </p:nvSpPr>
            <p:spPr bwMode="auto">
              <a:xfrm flipV="1">
                <a:off x="3237"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96" name="Line 3084"/>
              <p:cNvSpPr>
                <a:spLocks noChangeShapeType="1"/>
              </p:cNvSpPr>
              <p:nvPr/>
            </p:nvSpPr>
            <p:spPr bwMode="auto">
              <a:xfrm flipV="1">
                <a:off x="3237"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95" name="Line 3083"/>
              <p:cNvSpPr>
                <a:spLocks noChangeShapeType="1"/>
              </p:cNvSpPr>
              <p:nvPr/>
            </p:nvSpPr>
            <p:spPr bwMode="auto">
              <a:xfrm flipV="1">
                <a:off x="3237"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94" name="Line 3082"/>
              <p:cNvSpPr>
                <a:spLocks noChangeShapeType="1"/>
              </p:cNvSpPr>
              <p:nvPr/>
            </p:nvSpPr>
            <p:spPr bwMode="auto">
              <a:xfrm flipV="1">
                <a:off x="3248"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93" name="Line 3081"/>
              <p:cNvSpPr>
                <a:spLocks noChangeShapeType="1"/>
              </p:cNvSpPr>
              <p:nvPr/>
            </p:nvSpPr>
            <p:spPr bwMode="auto">
              <a:xfrm flipV="1">
                <a:off x="3248"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92" name="Line 3080"/>
              <p:cNvSpPr>
                <a:spLocks noChangeShapeType="1"/>
              </p:cNvSpPr>
              <p:nvPr/>
            </p:nvSpPr>
            <p:spPr bwMode="auto">
              <a:xfrm flipV="1">
                <a:off x="3248"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91" name="Line 3079"/>
              <p:cNvSpPr>
                <a:spLocks noChangeShapeType="1"/>
              </p:cNvSpPr>
              <p:nvPr/>
            </p:nvSpPr>
            <p:spPr bwMode="auto">
              <a:xfrm flipV="1">
                <a:off x="3248"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90" name="Line 3078"/>
              <p:cNvSpPr>
                <a:spLocks noChangeShapeType="1"/>
              </p:cNvSpPr>
              <p:nvPr/>
            </p:nvSpPr>
            <p:spPr bwMode="auto">
              <a:xfrm flipV="1">
                <a:off x="3248"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89" name="Line 3077"/>
              <p:cNvSpPr>
                <a:spLocks noChangeShapeType="1"/>
              </p:cNvSpPr>
              <p:nvPr/>
            </p:nvSpPr>
            <p:spPr bwMode="auto">
              <a:xfrm flipV="1">
                <a:off x="3258"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88" name="Line 3076"/>
              <p:cNvSpPr>
                <a:spLocks noChangeShapeType="1"/>
              </p:cNvSpPr>
              <p:nvPr/>
            </p:nvSpPr>
            <p:spPr bwMode="auto">
              <a:xfrm flipV="1">
                <a:off x="3258"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87" name="Line 3075"/>
              <p:cNvSpPr>
                <a:spLocks noChangeShapeType="1"/>
              </p:cNvSpPr>
              <p:nvPr/>
            </p:nvSpPr>
            <p:spPr bwMode="auto">
              <a:xfrm flipV="1">
                <a:off x="3258"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86" name="Line 3074"/>
              <p:cNvSpPr>
                <a:spLocks noChangeShapeType="1"/>
              </p:cNvSpPr>
              <p:nvPr/>
            </p:nvSpPr>
            <p:spPr bwMode="auto">
              <a:xfrm flipV="1">
                <a:off x="3258"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85" name="Line 3073"/>
              <p:cNvSpPr>
                <a:spLocks noChangeShapeType="1"/>
              </p:cNvSpPr>
              <p:nvPr/>
            </p:nvSpPr>
            <p:spPr bwMode="auto">
              <a:xfrm flipV="1">
                <a:off x="3269"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84" name="Line 3072"/>
              <p:cNvSpPr>
                <a:spLocks noChangeShapeType="1"/>
              </p:cNvSpPr>
              <p:nvPr/>
            </p:nvSpPr>
            <p:spPr bwMode="auto">
              <a:xfrm flipV="1">
                <a:off x="3269"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83" name="Line 3071"/>
              <p:cNvSpPr>
                <a:spLocks noChangeShapeType="1"/>
              </p:cNvSpPr>
              <p:nvPr/>
            </p:nvSpPr>
            <p:spPr bwMode="auto">
              <a:xfrm flipV="1">
                <a:off x="3269"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82" name="Line 3070"/>
              <p:cNvSpPr>
                <a:spLocks noChangeShapeType="1"/>
              </p:cNvSpPr>
              <p:nvPr/>
            </p:nvSpPr>
            <p:spPr bwMode="auto">
              <a:xfrm flipV="1">
                <a:off x="3269"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81" name="Line 3069"/>
              <p:cNvSpPr>
                <a:spLocks noChangeShapeType="1"/>
              </p:cNvSpPr>
              <p:nvPr/>
            </p:nvSpPr>
            <p:spPr bwMode="auto">
              <a:xfrm flipV="1">
                <a:off x="3269"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80" name="Line 3068"/>
              <p:cNvSpPr>
                <a:spLocks noChangeShapeType="1"/>
              </p:cNvSpPr>
              <p:nvPr/>
            </p:nvSpPr>
            <p:spPr bwMode="auto">
              <a:xfrm flipV="1">
                <a:off x="3279"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79" name="Line 3067"/>
              <p:cNvSpPr>
                <a:spLocks noChangeShapeType="1"/>
              </p:cNvSpPr>
              <p:nvPr/>
            </p:nvSpPr>
            <p:spPr bwMode="auto">
              <a:xfrm flipV="1">
                <a:off x="3279"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78" name="Line 3066"/>
              <p:cNvSpPr>
                <a:spLocks noChangeShapeType="1"/>
              </p:cNvSpPr>
              <p:nvPr/>
            </p:nvSpPr>
            <p:spPr bwMode="auto">
              <a:xfrm flipV="1">
                <a:off x="3279"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77" name="Line 3065"/>
              <p:cNvSpPr>
                <a:spLocks noChangeShapeType="1"/>
              </p:cNvSpPr>
              <p:nvPr/>
            </p:nvSpPr>
            <p:spPr bwMode="auto">
              <a:xfrm flipV="1">
                <a:off x="3279"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76" name="Line 3064"/>
              <p:cNvSpPr>
                <a:spLocks noChangeShapeType="1"/>
              </p:cNvSpPr>
              <p:nvPr/>
            </p:nvSpPr>
            <p:spPr bwMode="auto">
              <a:xfrm flipV="1">
                <a:off x="3289"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75" name="Line 3063"/>
              <p:cNvSpPr>
                <a:spLocks noChangeShapeType="1"/>
              </p:cNvSpPr>
              <p:nvPr/>
            </p:nvSpPr>
            <p:spPr bwMode="auto">
              <a:xfrm flipV="1">
                <a:off x="3289"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74" name="Line 3062"/>
              <p:cNvSpPr>
                <a:spLocks noChangeShapeType="1"/>
              </p:cNvSpPr>
              <p:nvPr/>
            </p:nvSpPr>
            <p:spPr bwMode="auto">
              <a:xfrm flipV="1">
                <a:off x="3289"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73" name="Line 3061"/>
              <p:cNvSpPr>
                <a:spLocks noChangeShapeType="1"/>
              </p:cNvSpPr>
              <p:nvPr/>
            </p:nvSpPr>
            <p:spPr bwMode="auto">
              <a:xfrm flipV="1">
                <a:off x="3289"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72" name="Line 3060"/>
              <p:cNvSpPr>
                <a:spLocks noChangeShapeType="1"/>
              </p:cNvSpPr>
              <p:nvPr/>
            </p:nvSpPr>
            <p:spPr bwMode="auto">
              <a:xfrm flipV="1">
                <a:off x="3289"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71" name="Line 3059"/>
              <p:cNvSpPr>
                <a:spLocks noChangeShapeType="1"/>
              </p:cNvSpPr>
              <p:nvPr/>
            </p:nvSpPr>
            <p:spPr bwMode="auto">
              <a:xfrm flipV="1">
                <a:off x="3299"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70" name="Line 3058"/>
              <p:cNvSpPr>
                <a:spLocks noChangeShapeType="1"/>
              </p:cNvSpPr>
              <p:nvPr/>
            </p:nvSpPr>
            <p:spPr bwMode="auto">
              <a:xfrm flipV="1">
                <a:off x="3299"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69" name="Line 3057"/>
              <p:cNvSpPr>
                <a:spLocks noChangeShapeType="1"/>
              </p:cNvSpPr>
              <p:nvPr/>
            </p:nvSpPr>
            <p:spPr bwMode="auto">
              <a:xfrm flipV="1">
                <a:off x="3299"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68" name="Line 3056"/>
              <p:cNvSpPr>
                <a:spLocks noChangeShapeType="1"/>
              </p:cNvSpPr>
              <p:nvPr/>
            </p:nvSpPr>
            <p:spPr bwMode="auto">
              <a:xfrm flipV="1">
                <a:off x="3299"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67" name="Line 3055"/>
              <p:cNvSpPr>
                <a:spLocks noChangeShapeType="1"/>
              </p:cNvSpPr>
              <p:nvPr/>
            </p:nvSpPr>
            <p:spPr bwMode="auto">
              <a:xfrm flipV="1">
                <a:off x="3310"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66" name="Line 3054"/>
              <p:cNvSpPr>
                <a:spLocks noChangeShapeType="1"/>
              </p:cNvSpPr>
              <p:nvPr/>
            </p:nvSpPr>
            <p:spPr bwMode="auto">
              <a:xfrm flipV="1">
                <a:off x="3310"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65" name="Line 3053"/>
              <p:cNvSpPr>
                <a:spLocks noChangeShapeType="1"/>
              </p:cNvSpPr>
              <p:nvPr/>
            </p:nvSpPr>
            <p:spPr bwMode="auto">
              <a:xfrm flipV="1">
                <a:off x="3310"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64" name="Line 3052"/>
              <p:cNvSpPr>
                <a:spLocks noChangeShapeType="1"/>
              </p:cNvSpPr>
              <p:nvPr/>
            </p:nvSpPr>
            <p:spPr bwMode="auto">
              <a:xfrm flipV="1">
                <a:off x="3310"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63" name="Line 3051"/>
              <p:cNvSpPr>
                <a:spLocks noChangeShapeType="1"/>
              </p:cNvSpPr>
              <p:nvPr/>
            </p:nvSpPr>
            <p:spPr bwMode="auto">
              <a:xfrm flipV="1">
                <a:off x="3310"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62" name="Line 3050"/>
              <p:cNvSpPr>
                <a:spLocks noChangeShapeType="1"/>
              </p:cNvSpPr>
              <p:nvPr/>
            </p:nvSpPr>
            <p:spPr bwMode="auto">
              <a:xfrm flipV="1">
                <a:off x="3320"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61" name="Line 3049"/>
              <p:cNvSpPr>
                <a:spLocks noChangeShapeType="1"/>
              </p:cNvSpPr>
              <p:nvPr/>
            </p:nvSpPr>
            <p:spPr bwMode="auto">
              <a:xfrm flipV="1">
                <a:off x="3320"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60" name="Line 3048"/>
              <p:cNvSpPr>
                <a:spLocks noChangeShapeType="1"/>
              </p:cNvSpPr>
              <p:nvPr/>
            </p:nvSpPr>
            <p:spPr bwMode="auto">
              <a:xfrm flipV="1">
                <a:off x="3320"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59" name="Line 3047"/>
              <p:cNvSpPr>
                <a:spLocks noChangeShapeType="1"/>
              </p:cNvSpPr>
              <p:nvPr/>
            </p:nvSpPr>
            <p:spPr bwMode="auto">
              <a:xfrm flipV="1">
                <a:off x="3320"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58" name="Line 3046"/>
              <p:cNvSpPr>
                <a:spLocks noChangeShapeType="1"/>
              </p:cNvSpPr>
              <p:nvPr/>
            </p:nvSpPr>
            <p:spPr bwMode="auto">
              <a:xfrm flipV="1">
                <a:off x="3331"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57" name="Line 3045"/>
              <p:cNvSpPr>
                <a:spLocks noChangeShapeType="1"/>
              </p:cNvSpPr>
              <p:nvPr/>
            </p:nvSpPr>
            <p:spPr bwMode="auto">
              <a:xfrm flipV="1">
                <a:off x="3331"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56" name="Line 3044"/>
              <p:cNvSpPr>
                <a:spLocks noChangeShapeType="1"/>
              </p:cNvSpPr>
              <p:nvPr/>
            </p:nvSpPr>
            <p:spPr bwMode="auto">
              <a:xfrm flipV="1">
                <a:off x="3331"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55" name="Line 3043"/>
              <p:cNvSpPr>
                <a:spLocks noChangeShapeType="1"/>
              </p:cNvSpPr>
              <p:nvPr/>
            </p:nvSpPr>
            <p:spPr bwMode="auto">
              <a:xfrm flipV="1">
                <a:off x="3331"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54" name="Line 3042"/>
              <p:cNvSpPr>
                <a:spLocks noChangeShapeType="1"/>
              </p:cNvSpPr>
              <p:nvPr/>
            </p:nvSpPr>
            <p:spPr bwMode="auto">
              <a:xfrm flipV="1">
                <a:off x="3331"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53" name="Line 3041"/>
              <p:cNvSpPr>
                <a:spLocks noChangeShapeType="1"/>
              </p:cNvSpPr>
              <p:nvPr/>
            </p:nvSpPr>
            <p:spPr bwMode="auto">
              <a:xfrm flipV="1">
                <a:off x="3341"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52" name="Line 3040"/>
              <p:cNvSpPr>
                <a:spLocks noChangeShapeType="1"/>
              </p:cNvSpPr>
              <p:nvPr/>
            </p:nvSpPr>
            <p:spPr bwMode="auto">
              <a:xfrm flipV="1">
                <a:off x="3341"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51" name="Line 3039"/>
              <p:cNvSpPr>
                <a:spLocks noChangeShapeType="1"/>
              </p:cNvSpPr>
              <p:nvPr/>
            </p:nvSpPr>
            <p:spPr bwMode="auto">
              <a:xfrm flipV="1">
                <a:off x="3341"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50" name="Line 3038"/>
              <p:cNvSpPr>
                <a:spLocks noChangeShapeType="1"/>
              </p:cNvSpPr>
              <p:nvPr/>
            </p:nvSpPr>
            <p:spPr bwMode="auto">
              <a:xfrm flipV="1">
                <a:off x="3341"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49" name="Line 3037"/>
              <p:cNvSpPr>
                <a:spLocks noChangeShapeType="1"/>
              </p:cNvSpPr>
              <p:nvPr/>
            </p:nvSpPr>
            <p:spPr bwMode="auto">
              <a:xfrm flipV="1">
                <a:off x="3351"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48" name="Line 3036"/>
              <p:cNvSpPr>
                <a:spLocks noChangeShapeType="1"/>
              </p:cNvSpPr>
              <p:nvPr/>
            </p:nvSpPr>
            <p:spPr bwMode="auto">
              <a:xfrm flipV="1">
                <a:off x="3351"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47" name="Line 3035"/>
              <p:cNvSpPr>
                <a:spLocks noChangeShapeType="1"/>
              </p:cNvSpPr>
              <p:nvPr/>
            </p:nvSpPr>
            <p:spPr bwMode="auto">
              <a:xfrm flipV="1">
                <a:off x="3351"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46" name="Line 3034"/>
              <p:cNvSpPr>
                <a:spLocks noChangeShapeType="1"/>
              </p:cNvSpPr>
              <p:nvPr/>
            </p:nvSpPr>
            <p:spPr bwMode="auto">
              <a:xfrm flipV="1">
                <a:off x="3351"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45" name="Line 3033"/>
              <p:cNvSpPr>
                <a:spLocks noChangeShapeType="1"/>
              </p:cNvSpPr>
              <p:nvPr/>
            </p:nvSpPr>
            <p:spPr bwMode="auto">
              <a:xfrm flipV="1">
                <a:off x="3351"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44" name="Line 3032"/>
              <p:cNvSpPr>
                <a:spLocks noChangeShapeType="1"/>
              </p:cNvSpPr>
              <p:nvPr/>
            </p:nvSpPr>
            <p:spPr bwMode="auto">
              <a:xfrm flipV="1">
                <a:off x="3362"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43" name="Line 3031"/>
              <p:cNvSpPr>
                <a:spLocks noChangeShapeType="1"/>
              </p:cNvSpPr>
              <p:nvPr/>
            </p:nvSpPr>
            <p:spPr bwMode="auto">
              <a:xfrm flipV="1">
                <a:off x="3362"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42" name="Line 3030"/>
              <p:cNvSpPr>
                <a:spLocks noChangeShapeType="1"/>
              </p:cNvSpPr>
              <p:nvPr/>
            </p:nvSpPr>
            <p:spPr bwMode="auto">
              <a:xfrm flipV="1">
                <a:off x="3362"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41" name="Line 3029"/>
              <p:cNvSpPr>
                <a:spLocks noChangeShapeType="1"/>
              </p:cNvSpPr>
              <p:nvPr/>
            </p:nvSpPr>
            <p:spPr bwMode="auto">
              <a:xfrm flipV="1">
                <a:off x="3362"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40" name="Line 3028"/>
              <p:cNvSpPr>
                <a:spLocks noChangeShapeType="1"/>
              </p:cNvSpPr>
              <p:nvPr/>
            </p:nvSpPr>
            <p:spPr bwMode="auto">
              <a:xfrm flipV="1">
                <a:off x="3372"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39" name="Line 3027"/>
              <p:cNvSpPr>
                <a:spLocks noChangeShapeType="1"/>
              </p:cNvSpPr>
              <p:nvPr/>
            </p:nvSpPr>
            <p:spPr bwMode="auto">
              <a:xfrm flipV="1">
                <a:off x="3372"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38" name="Line 3026"/>
              <p:cNvSpPr>
                <a:spLocks noChangeShapeType="1"/>
              </p:cNvSpPr>
              <p:nvPr/>
            </p:nvSpPr>
            <p:spPr bwMode="auto">
              <a:xfrm flipV="1">
                <a:off x="3372"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37" name="Line 3025"/>
              <p:cNvSpPr>
                <a:spLocks noChangeShapeType="1"/>
              </p:cNvSpPr>
              <p:nvPr/>
            </p:nvSpPr>
            <p:spPr bwMode="auto">
              <a:xfrm flipV="1">
                <a:off x="3372"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36" name="Line 3024"/>
              <p:cNvSpPr>
                <a:spLocks noChangeShapeType="1"/>
              </p:cNvSpPr>
              <p:nvPr/>
            </p:nvSpPr>
            <p:spPr bwMode="auto">
              <a:xfrm flipV="1">
                <a:off x="3372"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35" name="Line 3023"/>
              <p:cNvSpPr>
                <a:spLocks noChangeShapeType="1"/>
              </p:cNvSpPr>
              <p:nvPr/>
            </p:nvSpPr>
            <p:spPr bwMode="auto">
              <a:xfrm flipV="1">
                <a:off x="3382"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34" name="Line 3022"/>
              <p:cNvSpPr>
                <a:spLocks noChangeShapeType="1"/>
              </p:cNvSpPr>
              <p:nvPr/>
            </p:nvSpPr>
            <p:spPr bwMode="auto">
              <a:xfrm flipV="1">
                <a:off x="3382"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33" name="Line 3021"/>
              <p:cNvSpPr>
                <a:spLocks noChangeShapeType="1"/>
              </p:cNvSpPr>
              <p:nvPr/>
            </p:nvSpPr>
            <p:spPr bwMode="auto">
              <a:xfrm flipV="1">
                <a:off x="3382"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32" name="Line 3020"/>
              <p:cNvSpPr>
                <a:spLocks noChangeShapeType="1"/>
              </p:cNvSpPr>
              <p:nvPr/>
            </p:nvSpPr>
            <p:spPr bwMode="auto">
              <a:xfrm flipV="1">
                <a:off x="3382"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31" name="Line 3019"/>
              <p:cNvSpPr>
                <a:spLocks noChangeShapeType="1"/>
              </p:cNvSpPr>
              <p:nvPr/>
            </p:nvSpPr>
            <p:spPr bwMode="auto">
              <a:xfrm flipV="1">
                <a:off x="3393"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30" name="Line 3018"/>
              <p:cNvSpPr>
                <a:spLocks noChangeShapeType="1"/>
              </p:cNvSpPr>
              <p:nvPr/>
            </p:nvSpPr>
            <p:spPr bwMode="auto">
              <a:xfrm flipV="1">
                <a:off x="3393"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29" name="Line 3017"/>
              <p:cNvSpPr>
                <a:spLocks noChangeShapeType="1"/>
              </p:cNvSpPr>
              <p:nvPr/>
            </p:nvSpPr>
            <p:spPr bwMode="auto">
              <a:xfrm flipV="1">
                <a:off x="3393"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28" name="Line 3016"/>
              <p:cNvSpPr>
                <a:spLocks noChangeShapeType="1"/>
              </p:cNvSpPr>
              <p:nvPr/>
            </p:nvSpPr>
            <p:spPr bwMode="auto">
              <a:xfrm flipV="1">
                <a:off x="3393"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27" name="Line 3015"/>
              <p:cNvSpPr>
                <a:spLocks noChangeShapeType="1"/>
              </p:cNvSpPr>
              <p:nvPr/>
            </p:nvSpPr>
            <p:spPr bwMode="auto">
              <a:xfrm flipV="1">
                <a:off x="3393"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26" name="Line 3014"/>
              <p:cNvSpPr>
                <a:spLocks noChangeShapeType="1"/>
              </p:cNvSpPr>
              <p:nvPr/>
            </p:nvSpPr>
            <p:spPr bwMode="auto">
              <a:xfrm flipV="1">
                <a:off x="3403"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25" name="Line 3013"/>
              <p:cNvSpPr>
                <a:spLocks noChangeShapeType="1"/>
              </p:cNvSpPr>
              <p:nvPr/>
            </p:nvSpPr>
            <p:spPr bwMode="auto">
              <a:xfrm flipV="1">
                <a:off x="3403"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24" name="Line 3012"/>
              <p:cNvSpPr>
                <a:spLocks noChangeShapeType="1"/>
              </p:cNvSpPr>
              <p:nvPr/>
            </p:nvSpPr>
            <p:spPr bwMode="auto">
              <a:xfrm flipV="1">
                <a:off x="3403"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23" name="Line 3011"/>
              <p:cNvSpPr>
                <a:spLocks noChangeShapeType="1"/>
              </p:cNvSpPr>
              <p:nvPr/>
            </p:nvSpPr>
            <p:spPr bwMode="auto">
              <a:xfrm flipV="1">
                <a:off x="3403"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22" name="Line 3010"/>
              <p:cNvSpPr>
                <a:spLocks noChangeShapeType="1"/>
              </p:cNvSpPr>
              <p:nvPr/>
            </p:nvSpPr>
            <p:spPr bwMode="auto">
              <a:xfrm flipV="1">
                <a:off x="3413"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21" name="Line 3009"/>
              <p:cNvSpPr>
                <a:spLocks noChangeShapeType="1"/>
              </p:cNvSpPr>
              <p:nvPr/>
            </p:nvSpPr>
            <p:spPr bwMode="auto">
              <a:xfrm flipV="1">
                <a:off x="3413"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20" name="Line 3008"/>
              <p:cNvSpPr>
                <a:spLocks noChangeShapeType="1"/>
              </p:cNvSpPr>
              <p:nvPr/>
            </p:nvSpPr>
            <p:spPr bwMode="auto">
              <a:xfrm flipV="1">
                <a:off x="3413"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19" name="Line 3007"/>
              <p:cNvSpPr>
                <a:spLocks noChangeShapeType="1"/>
              </p:cNvSpPr>
              <p:nvPr/>
            </p:nvSpPr>
            <p:spPr bwMode="auto">
              <a:xfrm flipV="1">
                <a:off x="3413"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18" name="Line 3006"/>
              <p:cNvSpPr>
                <a:spLocks noChangeShapeType="1"/>
              </p:cNvSpPr>
              <p:nvPr/>
            </p:nvSpPr>
            <p:spPr bwMode="auto">
              <a:xfrm flipV="1">
                <a:off x="3413"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17" name="Line 3005"/>
              <p:cNvSpPr>
                <a:spLocks noChangeShapeType="1"/>
              </p:cNvSpPr>
              <p:nvPr/>
            </p:nvSpPr>
            <p:spPr bwMode="auto">
              <a:xfrm flipV="1">
                <a:off x="3424"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16" name="Line 3004"/>
              <p:cNvSpPr>
                <a:spLocks noChangeShapeType="1"/>
              </p:cNvSpPr>
              <p:nvPr/>
            </p:nvSpPr>
            <p:spPr bwMode="auto">
              <a:xfrm flipV="1">
                <a:off x="3424"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15" name="Line 3003"/>
              <p:cNvSpPr>
                <a:spLocks noChangeShapeType="1"/>
              </p:cNvSpPr>
              <p:nvPr/>
            </p:nvSpPr>
            <p:spPr bwMode="auto">
              <a:xfrm flipV="1">
                <a:off x="3424"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14" name="Line 3002"/>
              <p:cNvSpPr>
                <a:spLocks noChangeShapeType="1"/>
              </p:cNvSpPr>
              <p:nvPr/>
            </p:nvSpPr>
            <p:spPr bwMode="auto">
              <a:xfrm flipV="1">
                <a:off x="3424"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13" name="Line 3001"/>
              <p:cNvSpPr>
                <a:spLocks noChangeShapeType="1"/>
              </p:cNvSpPr>
              <p:nvPr/>
            </p:nvSpPr>
            <p:spPr bwMode="auto">
              <a:xfrm flipV="1">
                <a:off x="3434"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12" name="Line 3000"/>
              <p:cNvSpPr>
                <a:spLocks noChangeShapeType="1"/>
              </p:cNvSpPr>
              <p:nvPr/>
            </p:nvSpPr>
            <p:spPr bwMode="auto">
              <a:xfrm flipV="1">
                <a:off x="3434"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11" name="Line 2999"/>
              <p:cNvSpPr>
                <a:spLocks noChangeShapeType="1"/>
              </p:cNvSpPr>
              <p:nvPr/>
            </p:nvSpPr>
            <p:spPr bwMode="auto">
              <a:xfrm flipV="1">
                <a:off x="3434"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10" name="Line 2998"/>
              <p:cNvSpPr>
                <a:spLocks noChangeShapeType="1"/>
              </p:cNvSpPr>
              <p:nvPr/>
            </p:nvSpPr>
            <p:spPr bwMode="auto">
              <a:xfrm flipV="1">
                <a:off x="3434"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09" name="Line 2997"/>
              <p:cNvSpPr>
                <a:spLocks noChangeShapeType="1"/>
              </p:cNvSpPr>
              <p:nvPr/>
            </p:nvSpPr>
            <p:spPr bwMode="auto">
              <a:xfrm flipV="1">
                <a:off x="3434"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08" name="Line 2996"/>
              <p:cNvSpPr>
                <a:spLocks noChangeShapeType="1"/>
              </p:cNvSpPr>
              <p:nvPr/>
            </p:nvSpPr>
            <p:spPr bwMode="auto">
              <a:xfrm flipV="1">
                <a:off x="3444"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07" name="Line 2995"/>
              <p:cNvSpPr>
                <a:spLocks noChangeShapeType="1"/>
              </p:cNvSpPr>
              <p:nvPr/>
            </p:nvSpPr>
            <p:spPr bwMode="auto">
              <a:xfrm flipV="1">
                <a:off x="3444"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06" name="Line 2994"/>
              <p:cNvSpPr>
                <a:spLocks noChangeShapeType="1"/>
              </p:cNvSpPr>
              <p:nvPr/>
            </p:nvSpPr>
            <p:spPr bwMode="auto">
              <a:xfrm flipV="1">
                <a:off x="3444"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05" name="Line 2993"/>
              <p:cNvSpPr>
                <a:spLocks noChangeShapeType="1"/>
              </p:cNvSpPr>
              <p:nvPr/>
            </p:nvSpPr>
            <p:spPr bwMode="auto">
              <a:xfrm flipV="1">
                <a:off x="3444"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04" name="Line 2992"/>
              <p:cNvSpPr>
                <a:spLocks noChangeShapeType="1"/>
              </p:cNvSpPr>
              <p:nvPr/>
            </p:nvSpPr>
            <p:spPr bwMode="auto">
              <a:xfrm flipV="1">
                <a:off x="3455"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03" name="Line 2991"/>
              <p:cNvSpPr>
                <a:spLocks noChangeShapeType="1"/>
              </p:cNvSpPr>
              <p:nvPr/>
            </p:nvSpPr>
            <p:spPr bwMode="auto">
              <a:xfrm flipV="1">
                <a:off x="3455"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02" name="Line 2990"/>
              <p:cNvSpPr>
                <a:spLocks noChangeShapeType="1"/>
              </p:cNvSpPr>
              <p:nvPr/>
            </p:nvSpPr>
            <p:spPr bwMode="auto">
              <a:xfrm flipV="1">
                <a:off x="3455"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01" name="Line 2989"/>
              <p:cNvSpPr>
                <a:spLocks noChangeShapeType="1"/>
              </p:cNvSpPr>
              <p:nvPr/>
            </p:nvSpPr>
            <p:spPr bwMode="auto">
              <a:xfrm flipV="1">
                <a:off x="3455"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00" name="Line 2988"/>
              <p:cNvSpPr>
                <a:spLocks noChangeShapeType="1"/>
              </p:cNvSpPr>
              <p:nvPr/>
            </p:nvSpPr>
            <p:spPr bwMode="auto">
              <a:xfrm flipV="1">
                <a:off x="3455"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99" name="Line 2987"/>
              <p:cNvSpPr>
                <a:spLocks noChangeShapeType="1"/>
              </p:cNvSpPr>
              <p:nvPr/>
            </p:nvSpPr>
            <p:spPr bwMode="auto">
              <a:xfrm flipV="1">
                <a:off x="3465"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98" name="Line 2986"/>
              <p:cNvSpPr>
                <a:spLocks noChangeShapeType="1"/>
              </p:cNvSpPr>
              <p:nvPr/>
            </p:nvSpPr>
            <p:spPr bwMode="auto">
              <a:xfrm flipV="1">
                <a:off x="3465"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97" name="Line 2985"/>
              <p:cNvSpPr>
                <a:spLocks noChangeShapeType="1"/>
              </p:cNvSpPr>
              <p:nvPr/>
            </p:nvSpPr>
            <p:spPr bwMode="auto">
              <a:xfrm flipV="1">
                <a:off x="3465"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96" name="Line 2984"/>
              <p:cNvSpPr>
                <a:spLocks noChangeShapeType="1"/>
              </p:cNvSpPr>
              <p:nvPr/>
            </p:nvSpPr>
            <p:spPr bwMode="auto">
              <a:xfrm flipV="1">
                <a:off x="3465"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95" name="Line 2983"/>
              <p:cNvSpPr>
                <a:spLocks noChangeShapeType="1"/>
              </p:cNvSpPr>
              <p:nvPr/>
            </p:nvSpPr>
            <p:spPr bwMode="auto">
              <a:xfrm flipV="1">
                <a:off x="3475"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94" name="Line 2982"/>
              <p:cNvSpPr>
                <a:spLocks noChangeShapeType="1"/>
              </p:cNvSpPr>
              <p:nvPr/>
            </p:nvSpPr>
            <p:spPr bwMode="auto">
              <a:xfrm flipV="1">
                <a:off x="3475"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93" name="Line 2981"/>
              <p:cNvSpPr>
                <a:spLocks noChangeShapeType="1"/>
              </p:cNvSpPr>
              <p:nvPr/>
            </p:nvSpPr>
            <p:spPr bwMode="auto">
              <a:xfrm flipV="1">
                <a:off x="3475"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92" name="Line 2980"/>
              <p:cNvSpPr>
                <a:spLocks noChangeShapeType="1"/>
              </p:cNvSpPr>
              <p:nvPr/>
            </p:nvSpPr>
            <p:spPr bwMode="auto">
              <a:xfrm flipV="1">
                <a:off x="3475"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91" name="Line 2979"/>
              <p:cNvSpPr>
                <a:spLocks noChangeShapeType="1"/>
              </p:cNvSpPr>
              <p:nvPr/>
            </p:nvSpPr>
            <p:spPr bwMode="auto">
              <a:xfrm flipV="1">
                <a:off x="3475"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90" name="Line 2978"/>
              <p:cNvSpPr>
                <a:spLocks noChangeShapeType="1"/>
              </p:cNvSpPr>
              <p:nvPr/>
            </p:nvSpPr>
            <p:spPr bwMode="auto">
              <a:xfrm flipV="1">
                <a:off x="3486"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89" name="Line 2977"/>
              <p:cNvSpPr>
                <a:spLocks noChangeShapeType="1"/>
              </p:cNvSpPr>
              <p:nvPr/>
            </p:nvSpPr>
            <p:spPr bwMode="auto">
              <a:xfrm flipV="1">
                <a:off x="3486"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88" name="Line 2976"/>
              <p:cNvSpPr>
                <a:spLocks noChangeShapeType="1"/>
              </p:cNvSpPr>
              <p:nvPr/>
            </p:nvSpPr>
            <p:spPr bwMode="auto">
              <a:xfrm flipV="1">
                <a:off x="3486"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87" name="Line 2975"/>
              <p:cNvSpPr>
                <a:spLocks noChangeShapeType="1"/>
              </p:cNvSpPr>
              <p:nvPr/>
            </p:nvSpPr>
            <p:spPr bwMode="auto">
              <a:xfrm flipV="1">
                <a:off x="3486"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86" name="Line 2974"/>
              <p:cNvSpPr>
                <a:spLocks noChangeShapeType="1"/>
              </p:cNvSpPr>
              <p:nvPr/>
            </p:nvSpPr>
            <p:spPr bwMode="auto">
              <a:xfrm flipV="1">
                <a:off x="3496"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85" name="Line 2973"/>
              <p:cNvSpPr>
                <a:spLocks noChangeShapeType="1"/>
              </p:cNvSpPr>
              <p:nvPr/>
            </p:nvSpPr>
            <p:spPr bwMode="auto">
              <a:xfrm flipV="1">
                <a:off x="3496"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84" name="Line 2972"/>
              <p:cNvSpPr>
                <a:spLocks noChangeShapeType="1"/>
              </p:cNvSpPr>
              <p:nvPr/>
            </p:nvSpPr>
            <p:spPr bwMode="auto">
              <a:xfrm flipV="1">
                <a:off x="3496"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83" name="Line 2971"/>
              <p:cNvSpPr>
                <a:spLocks noChangeShapeType="1"/>
              </p:cNvSpPr>
              <p:nvPr/>
            </p:nvSpPr>
            <p:spPr bwMode="auto">
              <a:xfrm flipV="1">
                <a:off x="3496"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82" name="Line 2970"/>
              <p:cNvSpPr>
                <a:spLocks noChangeShapeType="1"/>
              </p:cNvSpPr>
              <p:nvPr/>
            </p:nvSpPr>
            <p:spPr bwMode="auto">
              <a:xfrm flipV="1">
                <a:off x="3496"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81" name="Line 2969"/>
              <p:cNvSpPr>
                <a:spLocks noChangeShapeType="1"/>
              </p:cNvSpPr>
              <p:nvPr/>
            </p:nvSpPr>
            <p:spPr bwMode="auto">
              <a:xfrm flipV="1">
                <a:off x="3506"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80" name="Line 2968"/>
              <p:cNvSpPr>
                <a:spLocks noChangeShapeType="1"/>
              </p:cNvSpPr>
              <p:nvPr/>
            </p:nvSpPr>
            <p:spPr bwMode="auto">
              <a:xfrm flipV="1">
                <a:off x="3506"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79" name="Line 2967"/>
              <p:cNvSpPr>
                <a:spLocks noChangeShapeType="1"/>
              </p:cNvSpPr>
              <p:nvPr/>
            </p:nvSpPr>
            <p:spPr bwMode="auto">
              <a:xfrm flipV="1">
                <a:off x="3506"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78" name="Line 2966"/>
              <p:cNvSpPr>
                <a:spLocks noChangeShapeType="1"/>
              </p:cNvSpPr>
              <p:nvPr/>
            </p:nvSpPr>
            <p:spPr bwMode="auto">
              <a:xfrm flipV="1">
                <a:off x="3506"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77" name="Line 2965"/>
              <p:cNvSpPr>
                <a:spLocks noChangeShapeType="1"/>
              </p:cNvSpPr>
              <p:nvPr/>
            </p:nvSpPr>
            <p:spPr bwMode="auto">
              <a:xfrm flipV="1">
                <a:off x="3517"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76" name="Line 2964"/>
              <p:cNvSpPr>
                <a:spLocks noChangeShapeType="1"/>
              </p:cNvSpPr>
              <p:nvPr/>
            </p:nvSpPr>
            <p:spPr bwMode="auto">
              <a:xfrm flipV="1">
                <a:off x="3517"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75" name="Line 2963"/>
              <p:cNvSpPr>
                <a:spLocks noChangeShapeType="1"/>
              </p:cNvSpPr>
              <p:nvPr/>
            </p:nvSpPr>
            <p:spPr bwMode="auto">
              <a:xfrm flipV="1">
                <a:off x="3517"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74" name="Line 2962"/>
              <p:cNvSpPr>
                <a:spLocks noChangeShapeType="1"/>
              </p:cNvSpPr>
              <p:nvPr/>
            </p:nvSpPr>
            <p:spPr bwMode="auto">
              <a:xfrm flipV="1">
                <a:off x="3517"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73" name="Line 2961"/>
              <p:cNvSpPr>
                <a:spLocks noChangeShapeType="1"/>
              </p:cNvSpPr>
              <p:nvPr/>
            </p:nvSpPr>
            <p:spPr bwMode="auto">
              <a:xfrm flipV="1">
                <a:off x="3517"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72" name="Line 2960"/>
              <p:cNvSpPr>
                <a:spLocks noChangeShapeType="1"/>
              </p:cNvSpPr>
              <p:nvPr/>
            </p:nvSpPr>
            <p:spPr bwMode="auto">
              <a:xfrm flipV="1">
                <a:off x="3527"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71" name="Line 2959"/>
              <p:cNvSpPr>
                <a:spLocks noChangeShapeType="1"/>
              </p:cNvSpPr>
              <p:nvPr/>
            </p:nvSpPr>
            <p:spPr bwMode="auto">
              <a:xfrm flipV="1">
                <a:off x="3527"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70" name="Line 2958"/>
              <p:cNvSpPr>
                <a:spLocks noChangeShapeType="1"/>
              </p:cNvSpPr>
              <p:nvPr/>
            </p:nvSpPr>
            <p:spPr bwMode="auto">
              <a:xfrm flipV="1">
                <a:off x="3527"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69" name="Line 2957"/>
              <p:cNvSpPr>
                <a:spLocks noChangeShapeType="1"/>
              </p:cNvSpPr>
              <p:nvPr/>
            </p:nvSpPr>
            <p:spPr bwMode="auto">
              <a:xfrm flipV="1">
                <a:off x="3527"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68" name="Line 2956"/>
              <p:cNvSpPr>
                <a:spLocks noChangeShapeType="1"/>
              </p:cNvSpPr>
              <p:nvPr/>
            </p:nvSpPr>
            <p:spPr bwMode="auto">
              <a:xfrm flipV="1">
                <a:off x="3537"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67" name="Line 2955"/>
              <p:cNvSpPr>
                <a:spLocks noChangeShapeType="1"/>
              </p:cNvSpPr>
              <p:nvPr/>
            </p:nvSpPr>
            <p:spPr bwMode="auto">
              <a:xfrm flipV="1">
                <a:off x="3537"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66" name="Line 2954"/>
              <p:cNvSpPr>
                <a:spLocks noChangeShapeType="1"/>
              </p:cNvSpPr>
              <p:nvPr/>
            </p:nvSpPr>
            <p:spPr bwMode="auto">
              <a:xfrm flipV="1">
                <a:off x="3537" y="159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65" name="Line 2953"/>
              <p:cNvSpPr>
                <a:spLocks noChangeShapeType="1"/>
              </p:cNvSpPr>
              <p:nvPr/>
            </p:nvSpPr>
            <p:spPr bwMode="auto">
              <a:xfrm flipV="1">
                <a:off x="3537"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64" name="Line 2952"/>
              <p:cNvSpPr>
                <a:spLocks noChangeShapeType="1"/>
              </p:cNvSpPr>
              <p:nvPr/>
            </p:nvSpPr>
            <p:spPr bwMode="auto">
              <a:xfrm flipV="1">
                <a:off x="3537"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63" name="Line 2951"/>
              <p:cNvSpPr>
                <a:spLocks noChangeShapeType="1"/>
              </p:cNvSpPr>
              <p:nvPr/>
            </p:nvSpPr>
            <p:spPr bwMode="auto">
              <a:xfrm flipV="1">
                <a:off x="3548"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62" name="Line 2950"/>
              <p:cNvSpPr>
                <a:spLocks noChangeShapeType="1"/>
              </p:cNvSpPr>
              <p:nvPr/>
            </p:nvSpPr>
            <p:spPr bwMode="auto">
              <a:xfrm flipV="1">
                <a:off x="3548"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61" name="Line 2949"/>
              <p:cNvSpPr>
                <a:spLocks noChangeShapeType="1"/>
              </p:cNvSpPr>
              <p:nvPr/>
            </p:nvSpPr>
            <p:spPr bwMode="auto">
              <a:xfrm flipV="1">
                <a:off x="3548"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60" name="Line 2948"/>
              <p:cNvSpPr>
                <a:spLocks noChangeShapeType="1"/>
              </p:cNvSpPr>
              <p:nvPr/>
            </p:nvSpPr>
            <p:spPr bwMode="auto">
              <a:xfrm flipV="1">
                <a:off x="3548"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59" name="Line 2947"/>
              <p:cNvSpPr>
                <a:spLocks noChangeShapeType="1"/>
              </p:cNvSpPr>
              <p:nvPr/>
            </p:nvSpPr>
            <p:spPr bwMode="auto">
              <a:xfrm flipV="1">
                <a:off x="3558"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58" name="Line 2946"/>
              <p:cNvSpPr>
                <a:spLocks noChangeShapeType="1"/>
              </p:cNvSpPr>
              <p:nvPr/>
            </p:nvSpPr>
            <p:spPr bwMode="auto">
              <a:xfrm flipV="1">
                <a:off x="3558"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57" name="Line 2945"/>
              <p:cNvSpPr>
                <a:spLocks noChangeShapeType="1"/>
              </p:cNvSpPr>
              <p:nvPr/>
            </p:nvSpPr>
            <p:spPr bwMode="auto">
              <a:xfrm flipV="1">
                <a:off x="3558" y="1590"/>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56" name="Line 2944"/>
              <p:cNvSpPr>
                <a:spLocks noChangeShapeType="1"/>
              </p:cNvSpPr>
              <p:nvPr/>
            </p:nvSpPr>
            <p:spPr bwMode="auto">
              <a:xfrm flipV="1">
                <a:off x="3558"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55" name="Line 2943"/>
              <p:cNvSpPr>
                <a:spLocks noChangeShapeType="1"/>
              </p:cNvSpPr>
              <p:nvPr/>
            </p:nvSpPr>
            <p:spPr bwMode="auto">
              <a:xfrm flipV="1">
                <a:off x="3558"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54" name="Line 2942"/>
              <p:cNvSpPr>
                <a:spLocks noChangeShapeType="1"/>
              </p:cNvSpPr>
              <p:nvPr/>
            </p:nvSpPr>
            <p:spPr bwMode="auto">
              <a:xfrm flipV="1">
                <a:off x="3568"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53" name="Line 2941"/>
              <p:cNvSpPr>
                <a:spLocks noChangeShapeType="1"/>
              </p:cNvSpPr>
              <p:nvPr/>
            </p:nvSpPr>
            <p:spPr bwMode="auto">
              <a:xfrm flipV="1">
                <a:off x="3568" y="166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52" name="Line 2940"/>
              <p:cNvSpPr>
                <a:spLocks noChangeShapeType="1"/>
              </p:cNvSpPr>
              <p:nvPr/>
            </p:nvSpPr>
            <p:spPr bwMode="auto">
              <a:xfrm flipV="1">
                <a:off x="3568" y="157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51" name="Line 2939"/>
              <p:cNvSpPr>
                <a:spLocks noChangeShapeType="1"/>
              </p:cNvSpPr>
              <p:nvPr/>
            </p:nvSpPr>
            <p:spPr bwMode="auto">
              <a:xfrm flipV="1">
                <a:off x="3568"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50" name="Line 2938"/>
              <p:cNvSpPr>
                <a:spLocks noChangeShapeType="1"/>
              </p:cNvSpPr>
              <p:nvPr/>
            </p:nvSpPr>
            <p:spPr bwMode="auto">
              <a:xfrm flipV="1">
                <a:off x="3579"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49" name="Line 2937"/>
              <p:cNvSpPr>
                <a:spLocks noChangeShapeType="1"/>
              </p:cNvSpPr>
              <p:nvPr/>
            </p:nvSpPr>
            <p:spPr bwMode="auto">
              <a:xfrm flipV="1">
                <a:off x="3579" y="167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48" name="Line 2936"/>
              <p:cNvSpPr>
                <a:spLocks noChangeShapeType="1"/>
              </p:cNvSpPr>
              <p:nvPr/>
            </p:nvSpPr>
            <p:spPr bwMode="auto">
              <a:xfrm flipV="1">
                <a:off x="3579" y="156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47" name="Line 2935"/>
              <p:cNvSpPr>
                <a:spLocks noChangeShapeType="1"/>
              </p:cNvSpPr>
              <p:nvPr/>
            </p:nvSpPr>
            <p:spPr bwMode="auto">
              <a:xfrm flipV="1">
                <a:off x="3579"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46" name="Line 2934"/>
              <p:cNvSpPr>
                <a:spLocks noChangeShapeType="1"/>
              </p:cNvSpPr>
              <p:nvPr/>
            </p:nvSpPr>
            <p:spPr bwMode="auto">
              <a:xfrm flipV="1">
                <a:off x="3589"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45" name="Line 2933"/>
              <p:cNvSpPr>
                <a:spLocks noChangeShapeType="1"/>
              </p:cNvSpPr>
              <p:nvPr/>
            </p:nvSpPr>
            <p:spPr bwMode="auto">
              <a:xfrm flipV="1">
                <a:off x="3589" y="155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44" name="Line 2932"/>
              <p:cNvSpPr>
                <a:spLocks noChangeShapeType="1"/>
              </p:cNvSpPr>
              <p:nvPr/>
            </p:nvSpPr>
            <p:spPr bwMode="auto">
              <a:xfrm flipV="1">
                <a:off x="3600" y="169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1642" name="Group 2730"/>
            <p:cNvGrpSpPr>
              <a:grpSpLocks/>
            </p:cNvGrpSpPr>
            <p:nvPr/>
          </p:nvGrpSpPr>
          <p:grpSpPr bwMode="auto">
            <a:xfrm>
              <a:off x="2948" y="1547"/>
              <a:ext cx="653" cy="152"/>
              <a:chOff x="2948" y="1547"/>
              <a:chExt cx="653" cy="152"/>
            </a:xfrm>
          </p:grpSpPr>
          <p:sp>
            <p:nvSpPr>
              <p:cNvPr id="41842" name="Line 2930"/>
              <p:cNvSpPr>
                <a:spLocks noChangeShapeType="1"/>
              </p:cNvSpPr>
              <p:nvPr/>
            </p:nvSpPr>
            <p:spPr bwMode="auto">
              <a:xfrm flipV="1">
                <a:off x="3600" y="154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41" name="Line 2929"/>
              <p:cNvSpPr>
                <a:spLocks noChangeShapeType="1"/>
              </p:cNvSpPr>
              <p:nvPr/>
            </p:nvSpPr>
            <p:spPr bwMode="auto">
              <a:xfrm flipV="1">
                <a:off x="2948"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40" name="Line 2928"/>
              <p:cNvSpPr>
                <a:spLocks noChangeShapeType="1"/>
              </p:cNvSpPr>
              <p:nvPr/>
            </p:nvSpPr>
            <p:spPr bwMode="auto">
              <a:xfrm flipV="1">
                <a:off x="2958"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39" name="Line 2927"/>
              <p:cNvSpPr>
                <a:spLocks noChangeShapeType="1"/>
              </p:cNvSpPr>
              <p:nvPr/>
            </p:nvSpPr>
            <p:spPr bwMode="auto">
              <a:xfrm flipV="1">
                <a:off x="2958"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38" name="Line 2926"/>
              <p:cNvSpPr>
                <a:spLocks noChangeShapeType="1"/>
              </p:cNvSpPr>
              <p:nvPr/>
            </p:nvSpPr>
            <p:spPr bwMode="auto">
              <a:xfrm flipV="1">
                <a:off x="2969" y="155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37" name="Line 2925"/>
              <p:cNvSpPr>
                <a:spLocks noChangeShapeType="1"/>
              </p:cNvSpPr>
              <p:nvPr/>
            </p:nvSpPr>
            <p:spPr bwMode="auto">
              <a:xfrm flipV="1">
                <a:off x="2979"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36" name="Line 2924"/>
              <p:cNvSpPr>
                <a:spLocks noChangeShapeType="1"/>
              </p:cNvSpPr>
              <p:nvPr/>
            </p:nvSpPr>
            <p:spPr bwMode="auto">
              <a:xfrm flipV="1">
                <a:off x="2969" y="158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35" name="Line 2923"/>
              <p:cNvSpPr>
                <a:spLocks noChangeShapeType="1"/>
              </p:cNvSpPr>
              <p:nvPr/>
            </p:nvSpPr>
            <p:spPr bwMode="auto">
              <a:xfrm flipV="1">
                <a:off x="2979"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34" name="Line 2922"/>
              <p:cNvSpPr>
                <a:spLocks noChangeShapeType="1"/>
              </p:cNvSpPr>
              <p:nvPr/>
            </p:nvSpPr>
            <p:spPr bwMode="auto">
              <a:xfrm flipV="1">
                <a:off x="2989"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33" name="Line 2921"/>
              <p:cNvSpPr>
                <a:spLocks noChangeShapeType="1"/>
              </p:cNvSpPr>
              <p:nvPr/>
            </p:nvSpPr>
            <p:spPr bwMode="auto">
              <a:xfrm flipV="1">
                <a:off x="3000"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32" name="Line 2920"/>
              <p:cNvSpPr>
                <a:spLocks noChangeShapeType="1"/>
              </p:cNvSpPr>
              <p:nvPr/>
            </p:nvSpPr>
            <p:spPr bwMode="auto">
              <a:xfrm flipV="1">
                <a:off x="2989"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31" name="Line 2919"/>
              <p:cNvSpPr>
                <a:spLocks noChangeShapeType="1"/>
              </p:cNvSpPr>
              <p:nvPr/>
            </p:nvSpPr>
            <p:spPr bwMode="auto">
              <a:xfrm flipV="1">
                <a:off x="3000"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30" name="Line 2918"/>
              <p:cNvSpPr>
                <a:spLocks noChangeShapeType="1"/>
              </p:cNvSpPr>
              <p:nvPr/>
            </p:nvSpPr>
            <p:spPr bwMode="auto">
              <a:xfrm flipV="1">
                <a:off x="3010"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29" name="Line 2917"/>
              <p:cNvSpPr>
                <a:spLocks noChangeShapeType="1"/>
              </p:cNvSpPr>
              <p:nvPr/>
            </p:nvSpPr>
            <p:spPr bwMode="auto">
              <a:xfrm flipV="1">
                <a:off x="3020"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28" name="Line 2916"/>
              <p:cNvSpPr>
                <a:spLocks noChangeShapeType="1"/>
              </p:cNvSpPr>
              <p:nvPr/>
            </p:nvSpPr>
            <p:spPr bwMode="auto">
              <a:xfrm flipV="1">
                <a:off x="3001"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27" name="Line 2915"/>
              <p:cNvSpPr>
                <a:spLocks noChangeShapeType="1"/>
              </p:cNvSpPr>
              <p:nvPr/>
            </p:nvSpPr>
            <p:spPr bwMode="auto">
              <a:xfrm flipV="1">
                <a:off x="3010"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26" name="Line 2914"/>
              <p:cNvSpPr>
                <a:spLocks noChangeShapeType="1"/>
              </p:cNvSpPr>
              <p:nvPr/>
            </p:nvSpPr>
            <p:spPr bwMode="auto">
              <a:xfrm flipV="1">
                <a:off x="3020"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25" name="Line 2913"/>
              <p:cNvSpPr>
                <a:spLocks noChangeShapeType="1"/>
              </p:cNvSpPr>
              <p:nvPr/>
            </p:nvSpPr>
            <p:spPr bwMode="auto">
              <a:xfrm flipV="1">
                <a:off x="3031" y="155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24" name="Line 2912"/>
              <p:cNvSpPr>
                <a:spLocks noChangeShapeType="1"/>
              </p:cNvSpPr>
              <p:nvPr/>
            </p:nvSpPr>
            <p:spPr bwMode="auto">
              <a:xfrm flipV="1">
                <a:off x="3041"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23" name="Line 2911"/>
              <p:cNvSpPr>
                <a:spLocks noChangeShapeType="1"/>
              </p:cNvSpPr>
              <p:nvPr/>
            </p:nvSpPr>
            <p:spPr bwMode="auto">
              <a:xfrm flipV="1">
                <a:off x="3021"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22" name="Line 2910"/>
              <p:cNvSpPr>
                <a:spLocks noChangeShapeType="1"/>
              </p:cNvSpPr>
              <p:nvPr/>
            </p:nvSpPr>
            <p:spPr bwMode="auto">
              <a:xfrm flipV="1">
                <a:off x="3031" y="158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21" name="Line 2909"/>
              <p:cNvSpPr>
                <a:spLocks noChangeShapeType="1"/>
              </p:cNvSpPr>
              <p:nvPr/>
            </p:nvSpPr>
            <p:spPr bwMode="auto">
              <a:xfrm flipV="1">
                <a:off x="3041"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20" name="Line 2908"/>
              <p:cNvSpPr>
                <a:spLocks noChangeShapeType="1"/>
              </p:cNvSpPr>
              <p:nvPr/>
            </p:nvSpPr>
            <p:spPr bwMode="auto">
              <a:xfrm flipV="1">
                <a:off x="3051"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19" name="Line 2907"/>
              <p:cNvSpPr>
                <a:spLocks noChangeShapeType="1"/>
              </p:cNvSpPr>
              <p:nvPr/>
            </p:nvSpPr>
            <p:spPr bwMode="auto">
              <a:xfrm flipV="1">
                <a:off x="3062"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18" name="Line 2906"/>
              <p:cNvSpPr>
                <a:spLocks noChangeShapeType="1"/>
              </p:cNvSpPr>
              <p:nvPr/>
            </p:nvSpPr>
            <p:spPr bwMode="auto">
              <a:xfrm flipV="1">
                <a:off x="2948"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17" name="Line 2905"/>
              <p:cNvSpPr>
                <a:spLocks noChangeShapeType="1"/>
              </p:cNvSpPr>
              <p:nvPr/>
            </p:nvSpPr>
            <p:spPr bwMode="auto">
              <a:xfrm flipV="1">
                <a:off x="2958"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16" name="Line 2904"/>
              <p:cNvSpPr>
                <a:spLocks noChangeShapeType="1"/>
              </p:cNvSpPr>
              <p:nvPr/>
            </p:nvSpPr>
            <p:spPr bwMode="auto">
              <a:xfrm flipV="1">
                <a:off x="2969" y="166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15" name="Line 2903"/>
              <p:cNvSpPr>
                <a:spLocks noChangeShapeType="1"/>
              </p:cNvSpPr>
              <p:nvPr/>
            </p:nvSpPr>
            <p:spPr bwMode="auto">
              <a:xfrm flipV="1">
                <a:off x="3042"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14" name="Line 2902"/>
              <p:cNvSpPr>
                <a:spLocks noChangeShapeType="1"/>
              </p:cNvSpPr>
              <p:nvPr/>
            </p:nvSpPr>
            <p:spPr bwMode="auto">
              <a:xfrm flipV="1">
                <a:off x="3051"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13" name="Line 2901"/>
              <p:cNvSpPr>
                <a:spLocks noChangeShapeType="1"/>
              </p:cNvSpPr>
              <p:nvPr/>
            </p:nvSpPr>
            <p:spPr bwMode="auto">
              <a:xfrm flipV="1">
                <a:off x="3062"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12" name="Line 2900"/>
              <p:cNvSpPr>
                <a:spLocks noChangeShapeType="1"/>
              </p:cNvSpPr>
              <p:nvPr/>
            </p:nvSpPr>
            <p:spPr bwMode="auto">
              <a:xfrm flipV="1">
                <a:off x="3072"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11" name="Line 2899"/>
              <p:cNvSpPr>
                <a:spLocks noChangeShapeType="1"/>
              </p:cNvSpPr>
              <p:nvPr/>
            </p:nvSpPr>
            <p:spPr bwMode="auto">
              <a:xfrm flipV="1">
                <a:off x="3082"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10" name="Line 2898"/>
              <p:cNvSpPr>
                <a:spLocks noChangeShapeType="1"/>
              </p:cNvSpPr>
              <p:nvPr/>
            </p:nvSpPr>
            <p:spPr bwMode="auto">
              <a:xfrm flipV="1">
                <a:off x="2958"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09" name="Line 2897"/>
              <p:cNvSpPr>
                <a:spLocks noChangeShapeType="1"/>
              </p:cNvSpPr>
              <p:nvPr/>
            </p:nvSpPr>
            <p:spPr bwMode="auto">
              <a:xfrm flipV="1">
                <a:off x="2969"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08" name="Line 2896"/>
              <p:cNvSpPr>
                <a:spLocks noChangeShapeType="1"/>
              </p:cNvSpPr>
              <p:nvPr/>
            </p:nvSpPr>
            <p:spPr bwMode="auto">
              <a:xfrm flipV="1">
                <a:off x="2979"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07" name="Line 2895"/>
              <p:cNvSpPr>
                <a:spLocks noChangeShapeType="1"/>
              </p:cNvSpPr>
              <p:nvPr/>
            </p:nvSpPr>
            <p:spPr bwMode="auto">
              <a:xfrm flipV="1">
                <a:off x="2989"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06" name="Line 2894"/>
              <p:cNvSpPr>
                <a:spLocks noChangeShapeType="1"/>
              </p:cNvSpPr>
              <p:nvPr/>
            </p:nvSpPr>
            <p:spPr bwMode="auto">
              <a:xfrm flipV="1">
                <a:off x="3063"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05" name="Line 2893"/>
              <p:cNvSpPr>
                <a:spLocks noChangeShapeType="1"/>
              </p:cNvSpPr>
              <p:nvPr/>
            </p:nvSpPr>
            <p:spPr bwMode="auto">
              <a:xfrm flipV="1">
                <a:off x="3072"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04" name="Line 2892"/>
              <p:cNvSpPr>
                <a:spLocks noChangeShapeType="1"/>
              </p:cNvSpPr>
              <p:nvPr/>
            </p:nvSpPr>
            <p:spPr bwMode="auto">
              <a:xfrm flipV="1">
                <a:off x="3082"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03" name="Line 2891"/>
              <p:cNvSpPr>
                <a:spLocks noChangeShapeType="1"/>
              </p:cNvSpPr>
              <p:nvPr/>
            </p:nvSpPr>
            <p:spPr bwMode="auto">
              <a:xfrm flipV="1">
                <a:off x="3093" y="155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02" name="Line 2890"/>
              <p:cNvSpPr>
                <a:spLocks noChangeShapeType="1"/>
              </p:cNvSpPr>
              <p:nvPr/>
            </p:nvSpPr>
            <p:spPr bwMode="auto">
              <a:xfrm flipV="1">
                <a:off x="3103"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01" name="Line 2889"/>
              <p:cNvSpPr>
                <a:spLocks noChangeShapeType="1"/>
              </p:cNvSpPr>
              <p:nvPr/>
            </p:nvSpPr>
            <p:spPr bwMode="auto">
              <a:xfrm flipV="1">
                <a:off x="2979"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800" name="Line 2888"/>
              <p:cNvSpPr>
                <a:spLocks noChangeShapeType="1"/>
              </p:cNvSpPr>
              <p:nvPr/>
            </p:nvSpPr>
            <p:spPr bwMode="auto">
              <a:xfrm flipV="1">
                <a:off x="2989"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99" name="Line 2887"/>
              <p:cNvSpPr>
                <a:spLocks noChangeShapeType="1"/>
              </p:cNvSpPr>
              <p:nvPr/>
            </p:nvSpPr>
            <p:spPr bwMode="auto">
              <a:xfrm flipV="1">
                <a:off x="3000"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98" name="Line 2886"/>
              <p:cNvSpPr>
                <a:spLocks noChangeShapeType="1"/>
              </p:cNvSpPr>
              <p:nvPr/>
            </p:nvSpPr>
            <p:spPr bwMode="auto">
              <a:xfrm flipV="1">
                <a:off x="3010"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97" name="Line 2885"/>
              <p:cNvSpPr>
                <a:spLocks noChangeShapeType="1"/>
              </p:cNvSpPr>
              <p:nvPr/>
            </p:nvSpPr>
            <p:spPr bwMode="auto">
              <a:xfrm flipV="1">
                <a:off x="3083"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96" name="Line 2884"/>
              <p:cNvSpPr>
                <a:spLocks noChangeShapeType="1"/>
              </p:cNvSpPr>
              <p:nvPr/>
            </p:nvSpPr>
            <p:spPr bwMode="auto">
              <a:xfrm flipV="1">
                <a:off x="3093" y="158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95" name="Line 2883"/>
              <p:cNvSpPr>
                <a:spLocks noChangeShapeType="1"/>
              </p:cNvSpPr>
              <p:nvPr/>
            </p:nvSpPr>
            <p:spPr bwMode="auto">
              <a:xfrm flipV="1">
                <a:off x="3103"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94" name="Line 2882"/>
              <p:cNvSpPr>
                <a:spLocks noChangeShapeType="1"/>
              </p:cNvSpPr>
              <p:nvPr/>
            </p:nvSpPr>
            <p:spPr bwMode="auto">
              <a:xfrm flipV="1">
                <a:off x="3113"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93" name="Line 2881"/>
              <p:cNvSpPr>
                <a:spLocks noChangeShapeType="1"/>
              </p:cNvSpPr>
              <p:nvPr/>
            </p:nvSpPr>
            <p:spPr bwMode="auto">
              <a:xfrm flipV="1">
                <a:off x="3124"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92" name="Line 2880"/>
              <p:cNvSpPr>
                <a:spLocks noChangeShapeType="1"/>
              </p:cNvSpPr>
              <p:nvPr/>
            </p:nvSpPr>
            <p:spPr bwMode="auto">
              <a:xfrm flipV="1">
                <a:off x="3000"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91" name="Line 2879"/>
              <p:cNvSpPr>
                <a:spLocks noChangeShapeType="1"/>
              </p:cNvSpPr>
              <p:nvPr/>
            </p:nvSpPr>
            <p:spPr bwMode="auto">
              <a:xfrm flipV="1">
                <a:off x="3010"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90" name="Line 2878"/>
              <p:cNvSpPr>
                <a:spLocks noChangeShapeType="1"/>
              </p:cNvSpPr>
              <p:nvPr/>
            </p:nvSpPr>
            <p:spPr bwMode="auto">
              <a:xfrm flipV="1">
                <a:off x="3020"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89" name="Line 2877"/>
              <p:cNvSpPr>
                <a:spLocks noChangeShapeType="1"/>
              </p:cNvSpPr>
              <p:nvPr/>
            </p:nvSpPr>
            <p:spPr bwMode="auto">
              <a:xfrm flipV="1">
                <a:off x="3031" y="166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88" name="Line 2876"/>
              <p:cNvSpPr>
                <a:spLocks noChangeShapeType="1"/>
              </p:cNvSpPr>
              <p:nvPr/>
            </p:nvSpPr>
            <p:spPr bwMode="auto">
              <a:xfrm flipV="1">
                <a:off x="3104"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87" name="Line 2875"/>
              <p:cNvSpPr>
                <a:spLocks noChangeShapeType="1"/>
              </p:cNvSpPr>
              <p:nvPr/>
            </p:nvSpPr>
            <p:spPr bwMode="auto">
              <a:xfrm flipV="1">
                <a:off x="3113"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86" name="Line 2874"/>
              <p:cNvSpPr>
                <a:spLocks noChangeShapeType="1"/>
              </p:cNvSpPr>
              <p:nvPr/>
            </p:nvSpPr>
            <p:spPr bwMode="auto">
              <a:xfrm flipV="1">
                <a:off x="3124"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85" name="Line 2873"/>
              <p:cNvSpPr>
                <a:spLocks noChangeShapeType="1"/>
              </p:cNvSpPr>
              <p:nvPr/>
            </p:nvSpPr>
            <p:spPr bwMode="auto">
              <a:xfrm flipV="1">
                <a:off x="3134"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84" name="Line 2872"/>
              <p:cNvSpPr>
                <a:spLocks noChangeShapeType="1"/>
              </p:cNvSpPr>
              <p:nvPr/>
            </p:nvSpPr>
            <p:spPr bwMode="auto">
              <a:xfrm flipV="1">
                <a:off x="3144"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83" name="Line 2871"/>
              <p:cNvSpPr>
                <a:spLocks noChangeShapeType="1"/>
              </p:cNvSpPr>
              <p:nvPr/>
            </p:nvSpPr>
            <p:spPr bwMode="auto">
              <a:xfrm flipV="1">
                <a:off x="3020"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82" name="Line 2870"/>
              <p:cNvSpPr>
                <a:spLocks noChangeShapeType="1"/>
              </p:cNvSpPr>
              <p:nvPr/>
            </p:nvSpPr>
            <p:spPr bwMode="auto">
              <a:xfrm flipV="1">
                <a:off x="3031"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81" name="Line 2869"/>
              <p:cNvSpPr>
                <a:spLocks noChangeShapeType="1"/>
              </p:cNvSpPr>
              <p:nvPr/>
            </p:nvSpPr>
            <p:spPr bwMode="auto">
              <a:xfrm flipV="1">
                <a:off x="3041"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80" name="Line 2868"/>
              <p:cNvSpPr>
                <a:spLocks noChangeShapeType="1"/>
              </p:cNvSpPr>
              <p:nvPr/>
            </p:nvSpPr>
            <p:spPr bwMode="auto">
              <a:xfrm flipV="1">
                <a:off x="3051"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79" name="Line 2867"/>
              <p:cNvSpPr>
                <a:spLocks noChangeShapeType="1"/>
              </p:cNvSpPr>
              <p:nvPr/>
            </p:nvSpPr>
            <p:spPr bwMode="auto">
              <a:xfrm flipV="1">
                <a:off x="3125"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78" name="Line 2866"/>
              <p:cNvSpPr>
                <a:spLocks noChangeShapeType="1"/>
              </p:cNvSpPr>
              <p:nvPr/>
            </p:nvSpPr>
            <p:spPr bwMode="auto">
              <a:xfrm flipV="1">
                <a:off x="3134"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77" name="Line 2865"/>
              <p:cNvSpPr>
                <a:spLocks noChangeShapeType="1"/>
              </p:cNvSpPr>
              <p:nvPr/>
            </p:nvSpPr>
            <p:spPr bwMode="auto">
              <a:xfrm flipV="1">
                <a:off x="3144"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76" name="Line 2864"/>
              <p:cNvSpPr>
                <a:spLocks noChangeShapeType="1"/>
              </p:cNvSpPr>
              <p:nvPr/>
            </p:nvSpPr>
            <p:spPr bwMode="auto">
              <a:xfrm flipV="1">
                <a:off x="3155"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75" name="Line 2863"/>
              <p:cNvSpPr>
                <a:spLocks noChangeShapeType="1"/>
              </p:cNvSpPr>
              <p:nvPr/>
            </p:nvSpPr>
            <p:spPr bwMode="auto">
              <a:xfrm flipV="1">
                <a:off x="3165"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74" name="Line 2862"/>
              <p:cNvSpPr>
                <a:spLocks noChangeShapeType="1"/>
              </p:cNvSpPr>
              <p:nvPr/>
            </p:nvSpPr>
            <p:spPr bwMode="auto">
              <a:xfrm flipV="1">
                <a:off x="3041"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73" name="Line 2861"/>
              <p:cNvSpPr>
                <a:spLocks noChangeShapeType="1"/>
              </p:cNvSpPr>
              <p:nvPr/>
            </p:nvSpPr>
            <p:spPr bwMode="auto">
              <a:xfrm flipV="1">
                <a:off x="3051"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72" name="Line 2860"/>
              <p:cNvSpPr>
                <a:spLocks noChangeShapeType="1"/>
              </p:cNvSpPr>
              <p:nvPr/>
            </p:nvSpPr>
            <p:spPr bwMode="auto">
              <a:xfrm flipV="1">
                <a:off x="3062"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71" name="Line 2859"/>
              <p:cNvSpPr>
                <a:spLocks noChangeShapeType="1"/>
              </p:cNvSpPr>
              <p:nvPr/>
            </p:nvSpPr>
            <p:spPr bwMode="auto">
              <a:xfrm flipV="1">
                <a:off x="3072"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70" name="Line 2858"/>
              <p:cNvSpPr>
                <a:spLocks noChangeShapeType="1"/>
              </p:cNvSpPr>
              <p:nvPr/>
            </p:nvSpPr>
            <p:spPr bwMode="auto">
              <a:xfrm flipV="1">
                <a:off x="3145"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69" name="Line 2857"/>
              <p:cNvSpPr>
                <a:spLocks noChangeShapeType="1"/>
              </p:cNvSpPr>
              <p:nvPr/>
            </p:nvSpPr>
            <p:spPr bwMode="auto">
              <a:xfrm flipV="1">
                <a:off x="3155"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68" name="Line 2856"/>
              <p:cNvSpPr>
                <a:spLocks noChangeShapeType="1"/>
              </p:cNvSpPr>
              <p:nvPr/>
            </p:nvSpPr>
            <p:spPr bwMode="auto">
              <a:xfrm flipV="1">
                <a:off x="3165"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67" name="Line 2855"/>
              <p:cNvSpPr>
                <a:spLocks noChangeShapeType="1"/>
              </p:cNvSpPr>
              <p:nvPr/>
            </p:nvSpPr>
            <p:spPr bwMode="auto">
              <a:xfrm flipV="1">
                <a:off x="3175"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66" name="Line 2854"/>
              <p:cNvSpPr>
                <a:spLocks noChangeShapeType="1"/>
              </p:cNvSpPr>
              <p:nvPr/>
            </p:nvSpPr>
            <p:spPr bwMode="auto">
              <a:xfrm flipV="1">
                <a:off x="3186"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65" name="Line 2853"/>
              <p:cNvSpPr>
                <a:spLocks noChangeShapeType="1"/>
              </p:cNvSpPr>
              <p:nvPr/>
            </p:nvSpPr>
            <p:spPr bwMode="auto">
              <a:xfrm flipV="1">
                <a:off x="3062"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64" name="Line 2852"/>
              <p:cNvSpPr>
                <a:spLocks noChangeShapeType="1"/>
              </p:cNvSpPr>
              <p:nvPr/>
            </p:nvSpPr>
            <p:spPr bwMode="auto">
              <a:xfrm flipV="1">
                <a:off x="3072"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63" name="Line 2851"/>
              <p:cNvSpPr>
                <a:spLocks noChangeShapeType="1"/>
              </p:cNvSpPr>
              <p:nvPr/>
            </p:nvSpPr>
            <p:spPr bwMode="auto">
              <a:xfrm flipV="1">
                <a:off x="3082"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62" name="Line 2850"/>
              <p:cNvSpPr>
                <a:spLocks noChangeShapeType="1"/>
              </p:cNvSpPr>
              <p:nvPr/>
            </p:nvSpPr>
            <p:spPr bwMode="auto">
              <a:xfrm flipV="1">
                <a:off x="3093" y="166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61" name="Line 2849"/>
              <p:cNvSpPr>
                <a:spLocks noChangeShapeType="1"/>
              </p:cNvSpPr>
              <p:nvPr/>
            </p:nvSpPr>
            <p:spPr bwMode="auto">
              <a:xfrm flipV="1">
                <a:off x="3166"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60" name="Line 2848"/>
              <p:cNvSpPr>
                <a:spLocks noChangeShapeType="1"/>
              </p:cNvSpPr>
              <p:nvPr/>
            </p:nvSpPr>
            <p:spPr bwMode="auto">
              <a:xfrm flipV="1">
                <a:off x="3175"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59" name="Line 2847"/>
              <p:cNvSpPr>
                <a:spLocks noChangeShapeType="1"/>
              </p:cNvSpPr>
              <p:nvPr/>
            </p:nvSpPr>
            <p:spPr bwMode="auto">
              <a:xfrm flipV="1">
                <a:off x="3186"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58" name="Line 2846"/>
              <p:cNvSpPr>
                <a:spLocks noChangeShapeType="1"/>
              </p:cNvSpPr>
              <p:nvPr/>
            </p:nvSpPr>
            <p:spPr bwMode="auto">
              <a:xfrm flipV="1">
                <a:off x="3196"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57" name="Line 2845"/>
              <p:cNvSpPr>
                <a:spLocks noChangeShapeType="1"/>
              </p:cNvSpPr>
              <p:nvPr/>
            </p:nvSpPr>
            <p:spPr bwMode="auto">
              <a:xfrm flipV="1">
                <a:off x="3207" y="154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56" name="Line 2844"/>
              <p:cNvSpPr>
                <a:spLocks noChangeShapeType="1"/>
              </p:cNvSpPr>
              <p:nvPr/>
            </p:nvSpPr>
            <p:spPr bwMode="auto">
              <a:xfrm flipV="1">
                <a:off x="3082"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55" name="Line 2843"/>
              <p:cNvSpPr>
                <a:spLocks noChangeShapeType="1"/>
              </p:cNvSpPr>
              <p:nvPr/>
            </p:nvSpPr>
            <p:spPr bwMode="auto">
              <a:xfrm flipV="1">
                <a:off x="3093"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54" name="Line 2842"/>
              <p:cNvSpPr>
                <a:spLocks noChangeShapeType="1"/>
              </p:cNvSpPr>
              <p:nvPr/>
            </p:nvSpPr>
            <p:spPr bwMode="auto">
              <a:xfrm flipV="1">
                <a:off x="3103"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53" name="Line 2841"/>
              <p:cNvSpPr>
                <a:spLocks noChangeShapeType="1"/>
              </p:cNvSpPr>
              <p:nvPr/>
            </p:nvSpPr>
            <p:spPr bwMode="auto">
              <a:xfrm flipV="1">
                <a:off x="3113"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52" name="Line 2840"/>
              <p:cNvSpPr>
                <a:spLocks noChangeShapeType="1"/>
              </p:cNvSpPr>
              <p:nvPr/>
            </p:nvSpPr>
            <p:spPr bwMode="auto">
              <a:xfrm flipV="1">
                <a:off x="3187"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51" name="Line 2839"/>
              <p:cNvSpPr>
                <a:spLocks noChangeShapeType="1"/>
              </p:cNvSpPr>
              <p:nvPr/>
            </p:nvSpPr>
            <p:spPr bwMode="auto">
              <a:xfrm flipV="1">
                <a:off x="3196"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50" name="Line 2838"/>
              <p:cNvSpPr>
                <a:spLocks noChangeShapeType="1"/>
              </p:cNvSpPr>
              <p:nvPr/>
            </p:nvSpPr>
            <p:spPr bwMode="auto">
              <a:xfrm flipV="1">
                <a:off x="3207" y="1570"/>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49" name="Line 2837"/>
              <p:cNvSpPr>
                <a:spLocks noChangeShapeType="1"/>
              </p:cNvSpPr>
              <p:nvPr/>
            </p:nvSpPr>
            <p:spPr bwMode="auto">
              <a:xfrm flipV="1">
                <a:off x="3217"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48" name="Line 2836"/>
              <p:cNvSpPr>
                <a:spLocks noChangeShapeType="1"/>
              </p:cNvSpPr>
              <p:nvPr/>
            </p:nvSpPr>
            <p:spPr bwMode="auto">
              <a:xfrm flipV="1">
                <a:off x="3227"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47" name="Line 2835"/>
              <p:cNvSpPr>
                <a:spLocks noChangeShapeType="1"/>
              </p:cNvSpPr>
              <p:nvPr/>
            </p:nvSpPr>
            <p:spPr bwMode="auto">
              <a:xfrm flipV="1">
                <a:off x="3103"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46" name="Line 2834"/>
              <p:cNvSpPr>
                <a:spLocks noChangeShapeType="1"/>
              </p:cNvSpPr>
              <p:nvPr/>
            </p:nvSpPr>
            <p:spPr bwMode="auto">
              <a:xfrm flipV="1">
                <a:off x="3113"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45" name="Line 2833"/>
              <p:cNvSpPr>
                <a:spLocks noChangeShapeType="1"/>
              </p:cNvSpPr>
              <p:nvPr/>
            </p:nvSpPr>
            <p:spPr bwMode="auto">
              <a:xfrm flipV="1">
                <a:off x="3124"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44" name="Line 2832"/>
              <p:cNvSpPr>
                <a:spLocks noChangeShapeType="1"/>
              </p:cNvSpPr>
              <p:nvPr/>
            </p:nvSpPr>
            <p:spPr bwMode="auto">
              <a:xfrm flipV="1">
                <a:off x="3134"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43" name="Line 2831"/>
              <p:cNvSpPr>
                <a:spLocks noChangeShapeType="1"/>
              </p:cNvSpPr>
              <p:nvPr/>
            </p:nvSpPr>
            <p:spPr bwMode="auto">
              <a:xfrm flipV="1">
                <a:off x="3207"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42" name="Line 2830"/>
              <p:cNvSpPr>
                <a:spLocks noChangeShapeType="1"/>
              </p:cNvSpPr>
              <p:nvPr/>
            </p:nvSpPr>
            <p:spPr bwMode="auto">
              <a:xfrm flipV="1">
                <a:off x="3217"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41" name="Line 2829"/>
              <p:cNvSpPr>
                <a:spLocks noChangeShapeType="1"/>
              </p:cNvSpPr>
              <p:nvPr/>
            </p:nvSpPr>
            <p:spPr bwMode="auto">
              <a:xfrm flipV="1">
                <a:off x="3227"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40" name="Line 2828"/>
              <p:cNvSpPr>
                <a:spLocks noChangeShapeType="1"/>
              </p:cNvSpPr>
              <p:nvPr/>
            </p:nvSpPr>
            <p:spPr bwMode="auto">
              <a:xfrm flipV="1">
                <a:off x="3237" y="1559"/>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39" name="Line 2827"/>
              <p:cNvSpPr>
                <a:spLocks noChangeShapeType="1"/>
              </p:cNvSpPr>
              <p:nvPr/>
            </p:nvSpPr>
            <p:spPr bwMode="auto">
              <a:xfrm flipV="1">
                <a:off x="3248"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38" name="Line 2826"/>
              <p:cNvSpPr>
                <a:spLocks noChangeShapeType="1"/>
              </p:cNvSpPr>
              <p:nvPr/>
            </p:nvSpPr>
            <p:spPr bwMode="auto">
              <a:xfrm flipV="1">
                <a:off x="3124"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37" name="Line 2825"/>
              <p:cNvSpPr>
                <a:spLocks noChangeShapeType="1"/>
              </p:cNvSpPr>
              <p:nvPr/>
            </p:nvSpPr>
            <p:spPr bwMode="auto">
              <a:xfrm flipV="1">
                <a:off x="3134"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36" name="Line 2824"/>
              <p:cNvSpPr>
                <a:spLocks noChangeShapeType="1"/>
              </p:cNvSpPr>
              <p:nvPr/>
            </p:nvSpPr>
            <p:spPr bwMode="auto">
              <a:xfrm flipV="1">
                <a:off x="3144"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35" name="Line 2823"/>
              <p:cNvSpPr>
                <a:spLocks noChangeShapeType="1"/>
              </p:cNvSpPr>
              <p:nvPr/>
            </p:nvSpPr>
            <p:spPr bwMode="auto">
              <a:xfrm flipV="1">
                <a:off x="3155"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34" name="Line 2822"/>
              <p:cNvSpPr>
                <a:spLocks noChangeShapeType="1"/>
              </p:cNvSpPr>
              <p:nvPr/>
            </p:nvSpPr>
            <p:spPr bwMode="auto">
              <a:xfrm flipV="1">
                <a:off x="3228"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33" name="Line 2821"/>
              <p:cNvSpPr>
                <a:spLocks noChangeShapeType="1"/>
              </p:cNvSpPr>
              <p:nvPr/>
            </p:nvSpPr>
            <p:spPr bwMode="auto">
              <a:xfrm flipV="1">
                <a:off x="3237" y="1580"/>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32" name="Line 2820"/>
              <p:cNvSpPr>
                <a:spLocks noChangeShapeType="1"/>
              </p:cNvSpPr>
              <p:nvPr/>
            </p:nvSpPr>
            <p:spPr bwMode="auto">
              <a:xfrm flipV="1">
                <a:off x="3248"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31" name="Line 2819"/>
              <p:cNvSpPr>
                <a:spLocks noChangeShapeType="1"/>
              </p:cNvSpPr>
              <p:nvPr/>
            </p:nvSpPr>
            <p:spPr bwMode="auto">
              <a:xfrm flipV="1">
                <a:off x="3258"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30" name="Line 2818"/>
              <p:cNvSpPr>
                <a:spLocks noChangeShapeType="1"/>
              </p:cNvSpPr>
              <p:nvPr/>
            </p:nvSpPr>
            <p:spPr bwMode="auto">
              <a:xfrm flipV="1">
                <a:off x="3269" y="154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29" name="Line 2817"/>
              <p:cNvSpPr>
                <a:spLocks noChangeShapeType="1"/>
              </p:cNvSpPr>
              <p:nvPr/>
            </p:nvSpPr>
            <p:spPr bwMode="auto">
              <a:xfrm flipV="1">
                <a:off x="3144"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28" name="Line 2816"/>
              <p:cNvSpPr>
                <a:spLocks noChangeShapeType="1"/>
              </p:cNvSpPr>
              <p:nvPr/>
            </p:nvSpPr>
            <p:spPr bwMode="auto">
              <a:xfrm flipV="1">
                <a:off x="3155"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27" name="Line 2815"/>
              <p:cNvSpPr>
                <a:spLocks noChangeShapeType="1"/>
              </p:cNvSpPr>
              <p:nvPr/>
            </p:nvSpPr>
            <p:spPr bwMode="auto">
              <a:xfrm flipV="1">
                <a:off x="3165"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26" name="Line 2814"/>
              <p:cNvSpPr>
                <a:spLocks noChangeShapeType="1"/>
              </p:cNvSpPr>
              <p:nvPr/>
            </p:nvSpPr>
            <p:spPr bwMode="auto">
              <a:xfrm flipV="1">
                <a:off x="3175"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25" name="Line 2813"/>
              <p:cNvSpPr>
                <a:spLocks noChangeShapeType="1"/>
              </p:cNvSpPr>
              <p:nvPr/>
            </p:nvSpPr>
            <p:spPr bwMode="auto">
              <a:xfrm flipV="1">
                <a:off x="3249"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24" name="Line 2812"/>
              <p:cNvSpPr>
                <a:spLocks noChangeShapeType="1"/>
              </p:cNvSpPr>
              <p:nvPr/>
            </p:nvSpPr>
            <p:spPr bwMode="auto">
              <a:xfrm flipV="1">
                <a:off x="3258"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23" name="Line 2811"/>
              <p:cNvSpPr>
                <a:spLocks noChangeShapeType="1"/>
              </p:cNvSpPr>
              <p:nvPr/>
            </p:nvSpPr>
            <p:spPr bwMode="auto">
              <a:xfrm flipV="1">
                <a:off x="3269" y="1570"/>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22" name="Line 2810"/>
              <p:cNvSpPr>
                <a:spLocks noChangeShapeType="1"/>
              </p:cNvSpPr>
              <p:nvPr/>
            </p:nvSpPr>
            <p:spPr bwMode="auto">
              <a:xfrm flipV="1">
                <a:off x="3279"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21" name="Line 2809"/>
              <p:cNvSpPr>
                <a:spLocks noChangeShapeType="1"/>
              </p:cNvSpPr>
              <p:nvPr/>
            </p:nvSpPr>
            <p:spPr bwMode="auto">
              <a:xfrm flipV="1">
                <a:off x="3289"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20" name="Line 2808"/>
              <p:cNvSpPr>
                <a:spLocks noChangeShapeType="1"/>
              </p:cNvSpPr>
              <p:nvPr/>
            </p:nvSpPr>
            <p:spPr bwMode="auto">
              <a:xfrm flipV="1">
                <a:off x="3165"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19" name="Line 2807"/>
              <p:cNvSpPr>
                <a:spLocks noChangeShapeType="1"/>
              </p:cNvSpPr>
              <p:nvPr/>
            </p:nvSpPr>
            <p:spPr bwMode="auto">
              <a:xfrm flipV="1">
                <a:off x="3175"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18" name="Line 2806"/>
              <p:cNvSpPr>
                <a:spLocks noChangeShapeType="1"/>
              </p:cNvSpPr>
              <p:nvPr/>
            </p:nvSpPr>
            <p:spPr bwMode="auto">
              <a:xfrm flipV="1">
                <a:off x="3186"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17" name="Line 2805"/>
              <p:cNvSpPr>
                <a:spLocks noChangeShapeType="1"/>
              </p:cNvSpPr>
              <p:nvPr/>
            </p:nvSpPr>
            <p:spPr bwMode="auto">
              <a:xfrm flipV="1">
                <a:off x="3196"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16" name="Line 2804"/>
              <p:cNvSpPr>
                <a:spLocks noChangeShapeType="1"/>
              </p:cNvSpPr>
              <p:nvPr/>
            </p:nvSpPr>
            <p:spPr bwMode="auto">
              <a:xfrm flipV="1">
                <a:off x="3269"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15" name="Line 2803"/>
              <p:cNvSpPr>
                <a:spLocks noChangeShapeType="1"/>
              </p:cNvSpPr>
              <p:nvPr/>
            </p:nvSpPr>
            <p:spPr bwMode="auto">
              <a:xfrm flipV="1">
                <a:off x="3279"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14" name="Line 2802"/>
              <p:cNvSpPr>
                <a:spLocks noChangeShapeType="1"/>
              </p:cNvSpPr>
              <p:nvPr/>
            </p:nvSpPr>
            <p:spPr bwMode="auto">
              <a:xfrm flipV="1">
                <a:off x="3289"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13" name="Line 2801"/>
              <p:cNvSpPr>
                <a:spLocks noChangeShapeType="1"/>
              </p:cNvSpPr>
              <p:nvPr/>
            </p:nvSpPr>
            <p:spPr bwMode="auto">
              <a:xfrm flipV="1">
                <a:off x="3299" y="1559"/>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12" name="Line 2800"/>
              <p:cNvSpPr>
                <a:spLocks noChangeShapeType="1"/>
              </p:cNvSpPr>
              <p:nvPr/>
            </p:nvSpPr>
            <p:spPr bwMode="auto">
              <a:xfrm flipV="1">
                <a:off x="3310"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11" name="Line 2799"/>
              <p:cNvSpPr>
                <a:spLocks noChangeShapeType="1"/>
              </p:cNvSpPr>
              <p:nvPr/>
            </p:nvSpPr>
            <p:spPr bwMode="auto">
              <a:xfrm flipV="1">
                <a:off x="3186"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10" name="Line 2798"/>
              <p:cNvSpPr>
                <a:spLocks noChangeShapeType="1"/>
              </p:cNvSpPr>
              <p:nvPr/>
            </p:nvSpPr>
            <p:spPr bwMode="auto">
              <a:xfrm flipV="1">
                <a:off x="3196"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09" name="Line 2797"/>
              <p:cNvSpPr>
                <a:spLocks noChangeShapeType="1"/>
              </p:cNvSpPr>
              <p:nvPr/>
            </p:nvSpPr>
            <p:spPr bwMode="auto">
              <a:xfrm flipV="1">
                <a:off x="3207" y="167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08" name="Line 2796"/>
              <p:cNvSpPr>
                <a:spLocks noChangeShapeType="1"/>
              </p:cNvSpPr>
              <p:nvPr/>
            </p:nvSpPr>
            <p:spPr bwMode="auto">
              <a:xfrm flipV="1">
                <a:off x="3217"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07" name="Line 2795"/>
              <p:cNvSpPr>
                <a:spLocks noChangeShapeType="1"/>
              </p:cNvSpPr>
              <p:nvPr/>
            </p:nvSpPr>
            <p:spPr bwMode="auto">
              <a:xfrm flipV="1">
                <a:off x="3290"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06" name="Line 2794"/>
              <p:cNvSpPr>
                <a:spLocks noChangeShapeType="1"/>
              </p:cNvSpPr>
              <p:nvPr/>
            </p:nvSpPr>
            <p:spPr bwMode="auto">
              <a:xfrm flipV="1">
                <a:off x="3299" y="1580"/>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05" name="Line 2793"/>
              <p:cNvSpPr>
                <a:spLocks noChangeShapeType="1"/>
              </p:cNvSpPr>
              <p:nvPr/>
            </p:nvSpPr>
            <p:spPr bwMode="auto">
              <a:xfrm flipV="1">
                <a:off x="3310"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04" name="Line 2792"/>
              <p:cNvSpPr>
                <a:spLocks noChangeShapeType="1"/>
              </p:cNvSpPr>
              <p:nvPr/>
            </p:nvSpPr>
            <p:spPr bwMode="auto">
              <a:xfrm flipV="1">
                <a:off x="3320"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03" name="Line 2791"/>
              <p:cNvSpPr>
                <a:spLocks noChangeShapeType="1"/>
              </p:cNvSpPr>
              <p:nvPr/>
            </p:nvSpPr>
            <p:spPr bwMode="auto">
              <a:xfrm flipV="1">
                <a:off x="3331" y="154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02" name="Line 2790"/>
              <p:cNvSpPr>
                <a:spLocks noChangeShapeType="1"/>
              </p:cNvSpPr>
              <p:nvPr/>
            </p:nvSpPr>
            <p:spPr bwMode="auto">
              <a:xfrm flipV="1">
                <a:off x="3207" y="169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01" name="Line 2789"/>
              <p:cNvSpPr>
                <a:spLocks noChangeShapeType="1"/>
              </p:cNvSpPr>
              <p:nvPr/>
            </p:nvSpPr>
            <p:spPr bwMode="auto">
              <a:xfrm flipV="1">
                <a:off x="3217"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700" name="Line 2788"/>
              <p:cNvSpPr>
                <a:spLocks noChangeShapeType="1"/>
              </p:cNvSpPr>
              <p:nvPr/>
            </p:nvSpPr>
            <p:spPr bwMode="auto">
              <a:xfrm flipV="1">
                <a:off x="3227"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99" name="Line 2787"/>
              <p:cNvSpPr>
                <a:spLocks noChangeShapeType="1"/>
              </p:cNvSpPr>
              <p:nvPr/>
            </p:nvSpPr>
            <p:spPr bwMode="auto">
              <a:xfrm flipV="1">
                <a:off x="3237" y="1665"/>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98" name="Line 2786"/>
              <p:cNvSpPr>
                <a:spLocks noChangeShapeType="1"/>
              </p:cNvSpPr>
              <p:nvPr/>
            </p:nvSpPr>
            <p:spPr bwMode="auto">
              <a:xfrm flipV="1">
                <a:off x="3311"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97" name="Line 2785"/>
              <p:cNvSpPr>
                <a:spLocks noChangeShapeType="1"/>
              </p:cNvSpPr>
              <p:nvPr/>
            </p:nvSpPr>
            <p:spPr bwMode="auto">
              <a:xfrm flipV="1">
                <a:off x="3320"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96" name="Line 2784"/>
              <p:cNvSpPr>
                <a:spLocks noChangeShapeType="1"/>
              </p:cNvSpPr>
              <p:nvPr/>
            </p:nvSpPr>
            <p:spPr bwMode="auto">
              <a:xfrm flipV="1">
                <a:off x="3331" y="1570"/>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95" name="Line 2783"/>
              <p:cNvSpPr>
                <a:spLocks noChangeShapeType="1"/>
              </p:cNvSpPr>
              <p:nvPr/>
            </p:nvSpPr>
            <p:spPr bwMode="auto">
              <a:xfrm flipV="1">
                <a:off x="3341"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94" name="Line 2782"/>
              <p:cNvSpPr>
                <a:spLocks noChangeShapeType="1"/>
              </p:cNvSpPr>
              <p:nvPr/>
            </p:nvSpPr>
            <p:spPr bwMode="auto">
              <a:xfrm flipV="1">
                <a:off x="3351"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93" name="Line 2781"/>
              <p:cNvSpPr>
                <a:spLocks noChangeShapeType="1"/>
              </p:cNvSpPr>
              <p:nvPr/>
            </p:nvSpPr>
            <p:spPr bwMode="auto">
              <a:xfrm flipV="1">
                <a:off x="3227"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92" name="Line 2780"/>
              <p:cNvSpPr>
                <a:spLocks noChangeShapeType="1"/>
              </p:cNvSpPr>
              <p:nvPr/>
            </p:nvSpPr>
            <p:spPr bwMode="auto">
              <a:xfrm flipV="1">
                <a:off x="3237" y="1686"/>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91" name="Line 2779"/>
              <p:cNvSpPr>
                <a:spLocks noChangeShapeType="1"/>
              </p:cNvSpPr>
              <p:nvPr/>
            </p:nvSpPr>
            <p:spPr bwMode="auto">
              <a:xfrm flipV="1">
                <a:off x="3248"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90" name="Line 2778"/>
              <p:cNvSpPr>
                <a:spLocks noChangeShapeType="1"/>
              </p:cNvSpPr>
              <p:nvPr/>
            </p:nvSpPr>
            <p:spPr bwMode="auto">
              <a:xfrm flipV="1">
                <a:off x="3258"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89" name="Line 2777"/>
              <p:cNvSpPr>
                <a:spLocks noChangeShapeType="1"/>
              </p:cNvSpPr>
              <p:nvPr/>
            </p:nvSpPr>
            <p:spPr bwMode="auto">
              <a:xfrm flipV="1">
                <a:off x="3332"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88" name="Line 2776"/>
              <p:cNvSpPr>
                <a:spLocks noChangeShapeType="1"/>
              </p:cNvSpPr>
              <p:nvPr/>
            </p:nvSpPr>
            <p:spPr bwMode="auto">
              <a:xfrm flipV="1">
                <a:off x="3341"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87" name="Line 2775"/>
              <p:cNvSpPr>
                <a:spLocks noChangeShapeType="1"/>
              </p:cNvSpPr>
              <p:nvPr/>
            </p:nvSpPr>
            <p:spPr bwMode="auto">
              <a:xfrm flipV="1">
                <a:off x="3351"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86" name="Line 2774"/>
              <p:cNvSpPr>
                <a:spLocks noChangeShapeType="1"/>
              </p:cNvSpPr>
              <p:nvPr/>
            </p:nvSpPr>
            <p:spPr bwMode="auto">
              <a:xfrm flipV="1">
                <a:off x="3362"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85" name="Line 2773"/>
              <p:cNvSpPr>
                <a:spLocks noChangeShapeType="1"/>
              </p:cNvSpPr>
              <p:nvPr/>
            </p:nvSpPr>
            <p:spPr bwMode="auto">
              <a:xfrm flipV="1">
                <a:off x="3372"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84" name="Line 2772"/>
              <p:cNvSpPr>
                <a:spLocks noChangeShapeType="1"/>
              </p:cNvSpPr>
              <p:nvPr/>
            </p:nvSpPr>
            <p:spPr bwMode="auto">
              <a:xfrm flipV="1">
                <a:off x="3248"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83" name="Line 2771"/>
              <p:cNvSpPr>
                <a:spLocks noChangeShapeType="1"/>
              </p:cNvSpPr>
              <p:nvPr/>
            </p:nvSpPr>
            <p:spPr bwMode="auto">
              <a:xfrm flipV="1">
                <a:off x="3258"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82" name="Line 2770"/>
              <p:cNvSpPr>
                <a:spLocks noChangeShapeType="1"/>
              </p:cNvSpPr>
              <p:nvPr/>
            </p:nvSpPr>
            <p:spPr bwMode="auto">
              <a:xfrm flipV="1">
                <a:off x="3269" y="167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81" name="Line 2769"/>
              <p:cNvSpPr>
                <a:spLocks noChangeShapeType="1"/>
              </p:cNvSpPr>
              <p:nvPr/>
            </p:nvSpPr>
            <p:spPr bwMode="auto">
              <a:xfrm flipV="1">
                <a:off x="3279"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80" name="Line 2768"/>
              <p:cNvSpPr>
                <a:spLocks noChangeShapeType="1"/>
              </p:cNvSpPr>
              <p:nvPr/>
            </p:nvSpPr>
            <p:spPr bwMode="auto">
              <a:xfrm flipV="1">
                <a:off x="3352"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79" name="Line 2767"/>
              <p:cNvSpPr>
                <a:spLocks noChangeShapeType="1"/>
              </p:cNvSpPr>
              <p:nvPr/>
            </p:nvSpPr>
            <p:spPr bwMode="auto">
              <a:xfrm flipV="1">
                <a:off x="3362"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78" name="Line 2766"/>
              <p:cNvSpPr>
                <a:spLocks noChangeShapeType="1"/>
              </p:cNvSpPr>
              <p:nvPr/>
            </p:nvSpPr>
            <p:spPr bwMode="auto">
              <a:xfrm flipV="1">
                <a:off x="3372"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77" name="Line 2765"/>
              <p:cNvSpPr>
                <a:spLocks noChangeShapeType="1"/>
              </p:cNvSpPr>
              <p:nvPr/>
            </p:nvSpPr>
            <p:spPr bwMode="auto">
              <a:xfrm flipV="1">
                <a:off x="3382"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76" name="Line 2764"/>
              <p:cNvSpPr>
                <a:spLocks noChangeShapeType="1"/>
              </p:cNvSpPr>
              <p:nvPr/>
            </p:nvSpPr>
            <p:spPr bwMode="auto">
              <a:xfrm flipV="1">
                <a:off x="3393"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75" name="Line 2763"/>
              <p:cNvSpPr>
                <a:spLocks noChangeShapeType="1"/>
              </p:cNvSpPr>
              <p:nvPr/>
            </p:nvSpPr>
            <p:spPr bwMode="auto">
              <a:xfrm flipV="1">
                <a:off x="3269" y="169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74" name="Line 2762"/>
              <p:cNvSpPr>
                <a:spLocks noChangeShapeType="1"/>
              </p:cNvSpPr>
              <p:nvPr/>
            </p:nvSpPr>
            <p:spPr bwMode="auto">
              <a:xfrm flipV="1">
                <a:off x="3279"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73" name="Line 2761"/>
              <p:cNvSpPr>
                <a:spLocks noChangeShapeType="1"/>
              </p:cNvSpPr>
              <p:nvPr/>
            </p:nvSpPr>
            <p:spPr bwMode="auto">
              <a:xfrm flipV="1">
                <a:off x="3289"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72" name="Line 2760"/>
              <p:cNvSpPr>
                <a:spLocks noChangeShapeType="1"/>
              </p:cNvSpPr>
              <p:nvPr/>
            </p:nvSpPr>
            <p:spPr bwMode="auto">
              <a:xfrm flipV="1">
                <a:off x="3299" y="1665"/>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71" name="Line 2759"/>
              <p:cNvSpPr>
                <a:spLocks noChangeShapeType="1"/>
              </p:cNvSpPr>
              <p:nvPr/>
            </p:nvSpPr>
            <p:spPr bwMode="auto">
              <a:xfrm flipV="1">
                <a:off x="3373"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70" name="Line 2758"/>
              <p:cNvSpPr>
                <a:spLocks noChangeShapeType="1"/>
              </p:cNvSpPr>
              <p:nvPr/>
            </p:nvSpPr>
            <p:spPr bwMode="auto">
              <a:xfrm flipV="1">
                <a:off x="3382"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69" name="Line 2757"/>
              <p:cNvSpPr>
                <a:spLocks noChangeShapeType="1"/>
              </p:cNvSpPr>
              <p:nvPr/>
            </p:nvSpPr>
            <p:spPr bwMode="auto">
              <a:xfrm flipV="1">
                <a:off x="3393"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68" name="Line 2756"/>
              <p:cNvSpPr>
                <a:spLocks noChangeShapeType="1"/>
              </p:cNvSpPr>
              <p:nvPr/>
            </p:nvSpPr>
            <p:spPr bwMode="auto">
              <a:xfrm flipV="1">
                <a:off x="3403"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67" name="Line 2755"/>
              <p:cNvSpPr>
                <a:spLocks noChangeShapeType="1"/>
              </p:cNvSpPr>
              <p:nvPr/>
            </p:nvSpPr>
            <p:spPr bwMode="auto">
              <a:xfrm flipV="1">
                <a:off x="3413"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66" name="Line 2754"/>
              <p:cNvSpPr>
                <a:spLocks noChangeShapeType="1"/>
              </p:cNvSpPr>
              <p:nvPr/>
            </p:nvSpPr>
            <p:spPr bwMode="auto">
              <a:xfrm flipV="1">
                <a:off x="3289"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65" name="Line 2753"/>
              <p:cNvSpPr>
                <a:spLocks noChangeShapeType="1"/>
              </p:cNvSpPr>
              <p:nvPr/>
            </p:nvSpPr>
            <p:spPr bwMode="auto">
              <a:xfrm flipV="1">
                <a:off x="3299" y="1686"/>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64" name="Line 2752"/>
              <p:cNvSpPr>
                <a:spLocks noChangeShapeType="1"/>
              </p:cNvSpPr>
              <p:nvPr/>
            </p:nvSpPr>
            <p:spPr bwMode="auto">
              <a:xfrm flipV="1">
                <a:off x="3310"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63" name="Line 2751"/>
              <p:cNvSpPr>
                <a:spLocks noChangeShapeType="1"/>
              </p:cNvSpPr>
              <p:nvPr/>
            </p:nvSpPr>
            <p:spPr bwMode="auto">
              <a:xfrm flipV="1">
                <a:off x="3320"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62" name="Line 2750"/>
              <p:cNvSpPr>
                <a:spLocks noChangeShapeType="1"/>
              </p:cNvSpPr>
              <p:nvPr/>
            </p:nvSpPr>
            <p:spPr bwMode="auto">
              <a:xfrm flipV="1">
                <a:off x="3394"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61" name="Line 2749"/>
              <p:cNvSpPr>
                <a:spLocks noChangeShapeType="1"/>
              </p:cNvSpPr>
              <p:nvPr/>
            </p:nvSpPr>
            <p:spPr bwMode="auto">
              <a:xfrm flipV="1">
                <a:off x="3403"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60" name="Line 2748"/>
              <p:cNvSpPr>
                <a:spLocks noChangeShapeType="1"/>
              </p:cNvSpPr>
              <p:nvPr/>
            </p:nvSpPr>
            <p:spPr bwMode="auto">
              <a:xfrm flipV="1">
                <a:off x="3413"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59" name="Line 2747"/>
              <p:cNvSpPr>
                <a:spLocks noChangeShapeType="1"/>
              </p:cNvSpPr>
              <p:nvPr/>
            </p:nvSpPr>
            <p:spPr bwMode="auto">
              <a:xfrm flipV="1">
                <a:off x="3424"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58" name="Line 2746"/>
              <p:cNvSpPr>
                <a:spLocks noChangeShapeType="1"/>
              </p:cNvSpPr>
              <p:nvPr/>
            </p:nvSpPr>
            <p:spPr bwMode="auto">
              <a:xfrm flipV="1">
                <a:off x="3434"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57" name="Line 2745"/>
              <p:cNvSpPr>
                <a:spLocks noChangeShapeType="1"/>
              </p:cNvSpPr>
              <p:nvPr/>
            </p:nvSpPr>
            <p:spPr bwMode="auto">
              <a:xfrm flipV="1">
                <a:off x="3310"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56" name="Line 2744"/>
              <p:cNvSpPr>
                <a:spLocks noChangeShapeType="1"/>
              </p:cNvSpPr>
              <p:nvPr/>
            </p:nvSpPr>
            <p:spPr bwMode="auto">
              <a:xfrm flipV="1">
                <a:off x="3320"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55" name="Line 2743"/>
              <p:cNvSpPr>
                <a:spLocks noChangeShapeType="1"/>
              </p:cNvSpPr>
              <p:nvPr/>
            </p:nvSpPr>
            <p:spPr bwMode="auto">
              <a:xfrm flipV="1">
                <a:off x="3331" y="167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54" name="Line 2742"/>
              <p:cNvSpPr>
                <a:spLocks noChangeShapeType="1"/>
              </p:cNvSpPr>
              <p:nvPr/>
            </p:nvSpPr>
            <p:spPr bwMode="auto">
              <a:xfrm flipV="1">
                <a:off x="3341"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53" name="Line 2741"/>
              <p:cNvSpPr>
                <a:spLocks noChangeShapeType="1"/>
              </p:cNvSpPr>
              <p:nvPr/>
            </p:nvSpPr>
            <p:spPr bwMode="auto">
              <a:xfrm flipV="1">
                <a:off x="3414"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52" name="Line 2740"/>
              <p:cNvSpPr>
                <a:spLocks noChangeShapeType="1"/>
              </p:cNvSpPr>
              <p:nvPr/>
            </p:nvSpPr>
            <p:spPr bwMode="auto">
              <a:xfrm flipV="1">
                <a:off x="3424"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51" name="Line 2739"/>
              <p:cNvSpPr>
                <a:spLocks noChangeShapeType="1"/>
              </p:cNvSpPr>
              <p:nvPr/>
            </p:nvSpPr>
            <p:spPr bwMode="auto">
              <a:xfrm flipV="1">
                <a:off x="3434"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50" name="Line 2738"/>
              <p:cNvSpPr>
                <a:spLocks noChangeShapeType="1"/>
              </p:cNvSpPr>
              <p:nvPr/>
            </p:nvSpPr>
            <p:spPr bwMode="auto">
              <a:xfrm flipV="1">
                <a:off x="3444"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49" name="Line 2737"/>
              <p:cNvSpPr>
                <a:spLocks noChangeShapeType="1"/>
              </p:cNvSpPr>
              <p:nvPr/>
            </p:nvSpPr>
            <p:spPr bwMode="auto">
              <a:xfrm flipV="1">
                <a:off x="3455"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48" name="Line 2736"/>
              <p:cNvSpPr>
                <a:spLocks noChangeShapeType="1"/>
              </p:cNvSpPr>
              <p:nvPr/>
            </p:nvSpPr>
            <p:spPr bwMode="auto">
              <a:xfrm flipV="1">
                <a:off x="3331" y="169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47" name="Line 2735"/>
              <p:cNvSpPr>
                <a:spLocks noChangeShapeType="1"/>
              </p:cNvSpPr>
              <p:nvPr/>
            </p:nvSpPr>
            <p:spPr bwMode="auto">
              <a:xfrm flipV="1">
                <a:off x="3341"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46" name="Line 2734"/>
              <p:cNvSpPr>
                <a:spLocks noChangeShapeType="1"/>
              </p:cNvSpPr>
              <p:nvPr/>
            </p:nvSpPr>
            <p:spPr bwMode="auto">
              <a:xfrm flipV="1">
                <a:off x="3351"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45" name="Line 2733"/>
              <p:cNvSpPr>
                <a:spLocks noChangeShapeType="1"/>
              </p:cNvSpPr>
              <p:nvPr/>
            </p:nvSpPr>
            <p:spPr bwMode="auto">
              <a:xfrm flipV="1">
                <a:off x="3362"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44" name="Line 2732"/>
              <p:cNvSpPr>
                <a:spLocks noChangeShapeType="1"/>
              </p:cNvSpPr>
              <p:nvPr/>
            </p:nvSpPr>
            <p:spPr bwMode="auto">
              <a:xfrm flipV="1">
                <a:off x="3435"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43" name="Line 2731"/>
              <p:cNvSpPr>
                <a:spLocks noChangeShapeType="1"/>
              </p:cNvSpPr>
              <p:nvPr/>
            </p:nvSpPr>
            <p:spPr bwMode="auto">
              <a:xfrm flipV="1">
                <a:off x="3444"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1441" name="Group 2529"/>
            <p:cNvGrpSpPr>
              <a:grpSpLocks/>
            </p:cNvGrpSpPr>
            <p:nvPr/>
          </p:nvGrpSpPr>
          <p:grpSpPr bwMode="auto">
            <a:xfrm>
              <a:off x="2946" y="1548"/>
              <a:ext cx="655" cy="152"/>
              <a:chOff x="2946" y="1548"/>
              <a:chExt cx="655" cy="152"/>
            </a:xfrm>
          </p:grpSpPr>
          <p:sp>
            <p:nvSpPr>
              <p:cNvPr id="41641" name="Line 2729"/>
              <p:cNvSpPr>
                <a:spLocks noChangeShapeType="1"/>
              </p:cNvSpPr>
              <p:nvPr/>
            </p:nvSpPr>
            <p:spPr bwMode="auto">
              <a:xfrm flipV="1">
                <a:off x="3455"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40" name="Line 2728"/>
              <p:cNvSpPr>
                <a:spLocks noChangeShapeType="1"/>
              </p:cNvSpPr>
              <p:nvPr/>
            </p:nvSpPr>
            <p:spPr bwMode="auto">
              <a:xfrm flipV="1">
                <a:off x="3465"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39" name="Line 2727"/>
              <p:cNvSpPr>
                <a:spLocks noChangeShapeType="1"/>
              </p:cNvSpPr>
              <p:nvPr/>
            </p:nvSpPr>
            <p:spPr bwMode="auto">
              <a:xfrm flipV="1">
                <a:off x="3475"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38" name="Line 2726"/>
              <p:cNvSpPr>
                <a:spLocks noChangeShapeType="1"/>
              </p:cNvSpPr>
              <p:nvPr/>
            </p:nvSpPr>
            <p:spPr bwMode="auto">
              <a:xfrm flipV="1">
                <a:off x="3351"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37" name="Line 2725"/>
              <p:cNvSpPr>
                <a:spLocks noChangeShapeType="1"/>
              </p:cNvSpPr>
              <p:nvPr/>
            </p:nvSpPr>
            <p:spPr bwMode="auto">
              <a:xfrm flipV="1">
                <a:off x="3362"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36" name="Line 2724"/>
              <p:cNvSpPr>
                <a:spLocks noChangeShapeType="1"/>
              </p:cNvSpPr>
              <p:nvPr/>
            </p:nvSpPr>
            <p:spPr bwMode="auto">
              <a:xfrm flipV="1">
                <a:off x="3372"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35" name="Line 2723"/>
              <p:cNvSpPr>
                <a:spLocks noChangeShapeType="1"/>
              </p:cNvSpPr>
              <p:nvPr/>
            </p:nvSpPr>
            <p:spPr bwMode="auto">
              <a:xfrm flipV="1">
                <a:off x="3382"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34" name="Line 2722"/>
              <p:cNvSpPr>
                <a:spLocks noChangeShapeType="1"/>
              </p:cNvSpPr>
              <p:nvPr/>
            </p:nvSpPr>
            <p:spPr bwMode="auto">
              <a:xfrm flipV="1">
                <a:off x="3456"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33" name="Line 2721"/>
              <p:cNvSpPr>
                <a:spLocks noChangeShapeType="1"/>
              </p:cNvSpPr>
              <p:nvPr/>
            </p:nvSpPr>
            <p:spPr bwMode="auto">
              <a:xfrm flipV="1">
                <a:off x="3465"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32" name="Line 2720"/>
              <p:cNvSpPr>
                <a:spLocks noChangeShapeType="1"/>
              </p:cNvSpPr>
              <p:nvPr/>
            </p:nvSpPr>
            <p:spPr bwMode="auto">
              <a:xfrm flipV="1">
                <a:off x="3475"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31" name="Line 2719"/>
              <p:cNvSpPr>
                <a:spLocks noChangeShapeType="1"/>
              </p:cNvSpPr>
              <p:nvPr/>
            </p:nvSpPr>
            <p:spPr bwMode="auto">
              <a:xfrm flipV="1">
                <a:off x="3486"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30" name="Line 2718"/>
              <p:cNvSpPr>
                <a:spLocks noChangeShapeType="1"/>
              </p:cNvSpPr>
              <p:nvPr/>
            </p:nvSpPr>
            <p:spPr bwMode="auto">
              <a:xfrm flipV="1">
                <a:off x="3496"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29" name="Line 2717"/>
              <p:cNvSpPr>
                <a:spLocks noChangeShapeType="1"/>
              </p:cNvSpPr>
              <p:nvPr/>
            </p:nvSpPr>
            <p:spPr bwMode="auto">
              <a:xfrm flipV="1">
                <a:off x="3372"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28" name="Line 2716"/>
              <p:cNvSpPr>
                <a:spLocks noChangeShapeType="1"/>
              </p:cNvSpPr>
              <p:nvPr/>
            </p:nvSpPr>
            <p:spPr bwMode="auto">
              <a:xfrm flipV="1">
                <a:off x="3382"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27" name="Line 2715"/>
              <p:cNvSpPr>
                <a:spLocks noChangeShapeType="1"/>
              </p:cNvSpPr>
              <p:nvPr/>
            </p:nvSpPr>
            <p:spPr bwMode="auto">
              <a:xfrm flipV="1">
                <a:off x="3393"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26" name="Line 2714"/>
              <p:cNvSpPr>
                <a:spLocks noChangeShapeType="1"/>
              </p:cNvSpPr>
              <p:nvPr/>
            </p:nvSpPr>
            <p:spPr bwMode="auto">
              <a:xfrm flipV="1">
                <a:off x="3403"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25" name="Line 2713"/>
              <p:cNvSpPr>
                <a:spLocks noChangeShapeType="1"/>
              </p:cNvSpPr>
              <p:nvPr/>
            </p:nvSpPr>
            <p:spPr bwMode="auto">
              <a:xfrm flipV="1">
                <a:off x="3476"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24" name="Line 2712"/>
              <p:cNvSpPr>
                <a:spLocks noChangeShapeType="1"/>
              </p:cNvSpPr>
              <p:nvPr/>
            </p:nvSpPr>
            <p:spPr bwMode="auto">
              <a:xfrm flipV="1">
                <a:off x="3486"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23" name="Line 2711"/>
              <p:cNvSpPr>
                <a:spLocks noChangeShapeType="1"/>
              </p:cNvSpPr>
              <p:nvPr/>
            </p:nvSpPr>
            <p:spPr bwMode="auto">
              <a:xfrm flipV="1">
                <a:off x="3496"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22" name="Line 2710"/>
              <p:cNvSpPr>
                <a:spLocks noChangeShapeType="1"/>
              </p:cNvSpPr>
              <p:nvPr/>
            </p:nvSpPr>
            <p:spPr bwMode="auto">
              <a:xfrm flipV="1">
                <a:off x="3506"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21" name="Line 2709"/>
              <p:cNvSpPr>
                <a:spLocks noChangeShapeType="1"/>
              </p:cNvSpPr>
              <p:nvPr/>
            </p:nvSpPr>
            <p:spPr bwMode="auto">
              <a:xfrm flipV="1">
                <a:off x="3517"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20" name="Line 2708"/>
              <p:cNvSpPr>
                <a:spLocks noChangeShapeType="1"/>
              </p:cNvSpPr>
              <p:nvPr/>
            </p:nvSpPr>
            <p:spPr bwMode="auto">
              <a:xfrm flipV="1">
                <a:off x="3393"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19" name="Line 2707"/>
              <p:cNvSpPr>
                <a:spLocks noChangeShapeType="1"/>
              </p:cNvSpPr>
              <p:nvPr/>
            </p:nvSpPr>
            <p:spPr bwMode="auto">
              <a:xfrm flipV="1">
                <a:off x="3403"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18" name="Line 2706"/>
              <p:cNvSpPr>
                <a:spLocks noChangeShapeType="1"/>
              </p:cNvSpPr>
              <p:nvPr/>
            </p:nvSpPr>
            <p:spPr bwMode="auto">
              <a:xfrm flipV="1">
                <a:off x="3413"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17" name="Line 2705"/>
              <p:cNvSpPr>
                <a:spLocks noChangeShapeType="1"/>
              </p:cNvSpPr>
              <p:nvPr/>
            </p:nvSpPr>
            <p:spPr bwMode="auto">
              <a:xfrm flipV="1">
                <a:off x="3424"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16" name="Line 2704"/>
              <p:cNvSpPr>
                <a:spLocks noChangeShapeType="1"/>
              </p:cNvSpPr>
              <p:nvPr/>
            </p:nvSpPr>
            <p:spPr bwMode="auto">
              <a:xfrm flipV="1">
                <a:off x="3497"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15" name="Line 2703"/>
              <p:cNvSpPr>
                <a:spLocks noChangeShapeType="1"/>
              </p:cNvSpPr>
              <p:nvPr/>
            </p:nvSpPr>
            <p:spPr bwMode="auto">
              <a:xfrm flipV="1">
                <a:off x="3506"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14" name="Line 2702"/>
              <p:cNvSpPr>
                <a:spLocks noChangeShapeType="1"/>
              </p:cNvSpPr>
              <p:nvPr/>
            </p:nvSpPr>
            <p:spPr bwMode="auto">
              <a:xfrm flipV="1">
                <a:off x="3517"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13" name="Line 2701"/>
              <p:cNvSpPr>
                <a:spLocks noChangeShapeType="1"/>
              </p:cNvSpPr>
              <p:nvPr/>
            </p:nvSpPr>
            <p:spPr bwMode="auto">
              <a:xfrm flipV="1">
                <a:off x="3527"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12" name="Line 2700"/>
              <p:cNvSpPr>
                <a:spLocks noChangeShapeType="1"/>
              </p:cNvSpPr>
              <p:nvPr/>
            </p:nvSpPr>
            <p:spPr bwMode="auto">
              <a:xfrm flipV="1">
                <a:off x="3537"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11" name="Line 2699"/>
              <p:cNvSpPr>
                <a:spLocks noChangeShapeType="1"/>
              </p:cNvSpPr>
              <p:nvPr/>
            </p:nvSpPr>
            <p:spPr bwMode="auto">
              <a:xfrm flipV="1">
                <a:off x="3413"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10" name="Line 2698"/>
              <p:cNvSpPr>
                <a:spLocks noChangeShapeType="1"/>
              </p:cNvSpPr>
              <p:nvPr/>
            </p:nvSpPr>
            <p:spPr bwMode="auto">
              <a:xfrm flipV="1">
                <a:off x="3424"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09" name="Line 2697"/>
              <p:cNvSpPr>
                <a:spLocks noChangeShapeType="1"/>
              </p:cNvSpPr>
              <p:nvPr/>
            </p:nvSpPr>
            <p:spPr bwMode="auto">
              <a:xfrm flipV="1">
                <a:off x="3434"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08" name="Line 2696"/>
              <p:cNvSpPr>
                <a:spLocks noChangeShapeType="1"/>
              </p:cNvSpPr>
              <p:nvPr/>
            </p:nvSpPr>
            <p:spPr bwMode="auto">
              <a:xfrm flipV="1">
                <a:off x="3444"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07" name="Line 2695"/>
              <p:cNvSpPr>
                <a:spLocks noChangeShapeType="1"/>
              </p:cNvSpPr>
              <p:nvPr/>
            </p:nvSpPr>
            <p:spPr bwMode="auto">
              <a:xfrm flipV="1">
                <a:off x="3518"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06" name="Line 2694"/>
              <p:cNvSpPr>
                <a:spLocks noChangeShapeType="1"/>
              </p:cNvSpPr>
              <p:nvPr/>
            </p:nvSpPr>
            <p:spPr bwMode="auto">
              <a:xfrm flipV="1">
                <a:off x="3527"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05" name="Line 2693"/>
              <p:cNvSpPr>
                <a:spLocks noChangeShapeType="1"/>
              </p:cNvSpPr>
              <p:nvPr/>
            </p:nvSpPr>
            <p:spPr bwMode="auto">
              <a:xfrm flipV="1">
                <a:off x="3537"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04" name="Line 2692"/>
              <p:cNvSpPr>
                <a:spLocks noChangeShapeType="1"/>
              </p:cNvSpPr>
              <p:nvPr/>
            </p:nvSpPr>
            <p:spPr bwMode="auto">
              <a:xfrm flipV="1">
                <a:off x="3548"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03" name="Line 2691"/>
              <p:cNvSpPr>
                <a:spLocks noChangeShapeType="1"/>
              </p:cNvSpPr>
              <p:nvPr/>
            </p:nvSpPr>
            <p:spPr bwMode="auto">
              <a:xfrm flipV="1">
                <a:off x="3558"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02" name="Line 2690"/>
              <p:cNvSpPr>
                <a:spLocks noChangeShapeType="1"/>
              </p:cNvSpPr>
              <p:nvPr/>
            </p:nvSpPr>
            <p:spPr bwMode="auto">
              <a:xfrm flipV="1">
                <a:off x="3434"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01" name="Line 2689"/>
              <p:cNvSpPr>
                <a:spLocks noChangeShapeType="1"/>
              </p:cNvSpPr>
              <p:nvPr/>
            </p:nvSpPr>
            <p:spPr bwMode="auto">
              <a:xfrm flipV="1">
                <a:off x="3444"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600" name="Line 2688"/>
              <p:cNvSpPr>
                <a:spLocks noChangeShapeType="1"/>
              </p:cNvSpPr>
              <p:nvPr/>
            </p:nvSpPr>
            <p:spPr bwMode="auto">
              <a:xfrm flipV="1">
                <a:off x="3455"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99" name="Line 2687"/>
              <p:cNvSpPr>
                <a:spLocks noChangeShapeType="1"/>
              </p:cNvSpPr>
              <p:nvPr/>
            </p:nvSpPr>
            <p:spPr bwMode="auto">
              <a:xfrm flipV="1">
                <a:off x="3465"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98" name="Line 2686"/>
              <p:cNvSpPr>
                <a:spLocks noChangeShapeType="1"/>
              </p:cNvSpPr>
              <p:nvPr/>
            </p:nvSpPr>
            <p:spPr bwMode="auto">
              <a:xfrm flipV="1">
                <a:off x="3538"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97" name="Line 2685"/>
              <p:cNvSpPr>
                <a:spLocks noChangeShapeType="1"/>
              </p:cNvSpPr>
              <p:nvPr/>
            </p:nvSpPr>
            <p:spPr bwMode="auto">
              <a:xfrm flipV="1">
                <a:off x="3548"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96" name="Line 2684"/>
              <p:cNvSpPr>
                <a:spLocks noChangeShapeType="1"/>
              </p:cNvSpPr>
              <p:nvPr/>
            </p:nvSpPr>
            <p:spPr bwMode="auto">
              <a:xfrm flipV="1">
                <a:off x="3558"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95" name="Line 2683"/>
              <p:cNvSpPr>
                <a:spLocks noChangeShapeType="1"/>
              </p:cNvSpPr>
              <p:nvPr/>
            </p:nvSpPr>
            <p:spPr bwMode="auto">
              <a:xfrm flipV="1">
                <a:off x="3568"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94" name="Line 2682"/>
              <p:cNvSpPr>
                <a:spLocks noChangeShapeType="1"/>
              </p:cNvSpPr>
              <p:nvPr/>
            </p:nvSpPr>
            <p:spPr bwMode="auto">
              <a:xfrm flipV="1">
                <a:off x="3579"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93" name="Line 2681"/>
              <p:cNvSpPr>
                <a:spLocks noChangeShapeType="1"/>
              </p:cNvSpPr>
              <p:nvPr/>
            </p:nvSpPr>
            <p:spPr bwMode="auto">
              <a:xfrm flipV="1">
                <a:off x="3455"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92" name="Line 2680"/>
              <p:cNvSpPr>
                <a:spLocks noChangeShapeType="1"/>
              </p:cNvSpPr>
              <p:nvPr/>
            </p:nvSpPr>
            <p:spPr bwMode="auto">
              <a:xfrm flipV="1">
                <a:off x="3465"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91" name="Line 2679"/>
              <p:cNvSpPr>
                <a:spLocks noChangeShapeType="1"/>
              </p:cNvSpPr>
              <p:nvPr/>
            </p:nvSpPr>
            <p:spPr bwMode="auto">
              <a:xfrm flipV="1">
                <a:off x="3475"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90" name="Line 2678"/>
              <p:cNvSpPr>
                <a:spLocks noChangeShapeType="1"/>
              </p:cNvSpPr>
              <p:nvPr/>
            </p:nvSpPr>
            <p:spPr bwMode="auto">
              <a:xfrm flipV="1">
                <a:off x="3486"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89" name="Line 2677"/>
              <p:cNvSpPr>
                <a:spLocks noChangeShapeType="1"/>
              </p:cNvSpPr>
              <p:nvPr/>
            </p:nvSpPr>
            <p:spPr bwMode="auto">
              <a:xfrm>
                <a:off x="3560"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88" name="Line 2676"/>
              <p:cNvSpPr>
                <a:spLocks noChangeShapeType="1"/>
              </p:cNvSpPr>
              <p:nvPr/>
            </p:nvSpPr>
            <p:spPr bwMode="auto">
              <a:xfrm flipV="1">
                <a:off x="3568"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87" name="Line 2675"/>
              <p:cNvSpPr>
                <a:spLocks noChangeShapeType="1"/>
              </p:cNvSpPr>
              <p:nvPr/>
            </p:nvSpPr>
            <p:spPr bwMode="auto">
              <a:xfrm flipV="1">
                <a:off x="3579"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86" name="Line 2674"/>
              <p:cNvSpPr>
                <a:spLocks noChangeShapeType="1"/>
              </p:cNvSpPr>
              <p:nvPr/>
            </p:nvSpPr>
            <p:spPr bwMode="auto">
              <a:xfrm flipV="1">
                <a:off x="3589"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85" name="Line 2673"/>
              <p:cNvSpPr>
                <a:spLocks noChangeShapeType="1"/>
              </p:cNvSpPr>
              <p:nvPr/>
            </p:nvSpPr>
            <p:spPr bwMode="auto">
              <a:xfrm>
                <a:off x="3600" y="1550"/>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84" name="Line 2672"/>
              <p:cNvSpPr>
                <a:spLocks noChangeShapeType="1"/>
              </p:cNvSpPr>
              <p:nvPr/>
            </p:nvSpPr>
            <p:spPr bwMode="auto">
              <a:xfrm flipV="1">
                <a:off x="3475"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83" name="Line 2671"/>
              <p:cNvSpPr>
                <a:spLocks noChangeShapeType="1"/>
              </p:cNvSpPr>
              <p:nvPr/>
            </p:nvSpPr>
            <p:spPr bwMode="auto">
              <a:xfrm flipV="1">
                <a:off x="3486"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82" name="Line 2670"/>
              <p:cNvSpPr>
                <a:spLocks noChangeShapeType="1"/>
              </p:cNvSpPr>
              <p:nvPr/>
            </p:nvSpPr>
            <p:spPr bwMode="auto">
              <a:xfrm flipV="1">
                <a:off x="3496"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81" name="Line 2669"/>
              <p:cNvSpPr>
                <a:spLocks noChangeShapeType="1"/>
              </p:cNvSpPr>
              <p:nvPr/>
            </p:nvSpPr>
            <p:spPr bwMode="auto">
              <a:xfrm flipV="1">
                <a:off x="3506"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80" name="Line 2668"/>
              <p:cNvSpPr>
                <a:spLocks noChangeShapeType="1"/>
              </p:cNvSpPr>
              <p:nvPr/>
            </p:nvSpPr>
            <p:spPr bwMode="auto">
              <a:xfrm flipV="1">
                <a:off x="3496"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79" name="Line 2667"/>
              <p:cNvSpPr>
                <a:spLocks noChangeShapeType="1"/>
              </p:cNvSpPr>
              <p:nvPr/>
            </p:nvSpPr>
            <p:spPr bwMode="auto">
              <a:xfrm flipV="1">
                <a:off x="3506"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78" name="Line 2666"/>
              <p:cNvSpPr>
                <a:spLocks noChangeShapeType="1"/>
              </p:cNvSpPr>
              <p:nvPr/>
            </p:nvSpPr>
            <p:spPr bwMode="auto">
              <a:xfrm flipV="1">
                <a:off x="3517"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77" name="Line 2665"/>
              <p:cNvSpPr>
                <a:spLocks noChangeShapeType="1"/>
              </p:cNvSpPr>
              <p:nvPr/>
            </p:nvSpPr>
            <p:spPr bwMode="auto">
              <a:xfrm flipV="1">
                <a:off x="3527"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76" name="Line 2664"/>
              <p:cNvSpPr>
                <a:spLocks noChangeShapeType="1"/>
              </p:cNvSpPr>
              <p:nvPr/>
            </p:nvSpPr>
            <p:spPr bwMode="auto">
              <a:xfrm flipV="1">
                <a:off x="3517"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75" name="Line 2663"/>
              <p:cNvSpPr>
                <a:spLocks noChangeShapeType="1"/>
              </p:cNvSpPr>
              <p:nvPr/>
            </p:nvSpPr>
            <p:spPr bwMode="auto">
              <a:xfrm flipV="1">
                <a:off x="3527"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74" name="Line 2662"/>
              <p:cNvSpPr>
                <a:spLocks noChangeShapeType="1"/>
              </p:cNvSpPr>
              <p:nvPr/>
            </p:nvSpPr>
            <p:spPr bwMode="auto">
              <a:xfrm flipV="1">
                <a:off x="3537"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73" name="Line 2661"/>
              <p:cNvSpPr>
                <a:spLocks noChangeShapeType="1"/>
              </p:cNvSpPr>
              <p:nvPr/>
            </p:nvSpPr>
            <p:spPr bwMode="auto">
              <a:xfrm flipV="1">
                <a:off x="3548"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72" name="Line 2660"/>
              <p:cNvSpPr>
                <a:spLocks noChangeShapeType="1"/>
              </p:cNvSpPr>
              <p:nvPr/>
            </p:nvSpPr>
            <p:spPr bwMode="auto">
              <a:xfrm flipV="1">
                <a:off x="3537"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71" name="Line 2659"/>
              <p:cNvSpPr>
                <a:spLocks noChangeShapeType="1"/>
              </p:cNvSpPr>
              <p:nvPr/>
            </p:nvSpPr>
            <p:spPr bwMode="auto">
              <a:xfrm flipV="1">
                <a:off x="3548"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70" name="Line 2658"/>
              <p:cNvSpPr>
                <a:spLocks noChangeShapeType="1"/>
              </p:cNvSpPr>
              <p:nvPr/>
            </p:nvSpPr>
            <p:spPr bwMode="auto">
              <a:xfrm flipV="1">
                <a:off x="3558"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69" name="Line 2657"/>
              <p:cNvSpPr>
                <a:spLocks noChangeShapeType="1"/>
              </p:cNvSpPr>
              <p:nvPr/>
            </p:nvSpPr>
            <p:spPr bwMode="auto">
              <a:xfrm flipV="1">
                <a:off x="3568"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68" name="Line 2656"/>
              <p:cNvSpPr>
                <a:spLocks noChangeShapeType="1"/>
              </p:cNvSpPr>
              <p:nvPr/>
            </p:nvSpPr>
            <p:spPr bwMode="auto">
              <a:xfrm flipV="1">
                <a:off x="3558"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67" name="Line 2655"/>
              <p:cNvSpPr>
                <a:spLocks noChangeShapeType="1"/>
              </p:cNvSpPr>
              <p:nvPr/>
            </p:nvSpPr>
            <p:spPr bwMode="auto">
              <a:xfrm flipV="1">
                <a:off x="3568"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66" name="Line 2654"/>
              <p:cNvSpPr>
                <a:spLocks noChangeShapeType="1"/>
              </p:cNvSpPr>
              <p:nvPr/>
            </p:nvSpPr>
            <p:spPr bwMode="auto">
              <a:xfrm flipV="1">
                <a:off x="3579"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65" name="Line 2653"/>
              <p:cNvSpPr>
                <a:spLocks noChangeShapeType="1"/>
              </p:cNvSpPr>
              <p:nvPr/>
            </p:nvSpPr>
            <p:spPr bwMode="auto">
              <a:xfrm flipV="1">
                <a:off x="3579"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64" name="Line 2652"/>
              <p:cNvSpPr>
                <a:spLocks noChangeShapeType="1"/>
              </p:cNvSpPr>
              <p:nvPr/>
            </p:nvSpPr>
            <p:spPr bwMode="auto">
              <a:xfrm flipV="1">
                <a:off x="3589"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63" name="Line 2651"/>
              <p:cNvSpPr>
                <a:spLocks noChangeShapeType="1"/>
              </p:cNvSpPr>
              <p:nvPr/>
            </p:nvSpPr>
            <p:spPr bwMode="auto">
              <a:xfrm>
                <a:off x="3600" y="1699"/>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62" name="Line 2650"/>
              <p:cNvSpPr>
                <a:spLocks noChangeShapeType="1"/>
              </p:cNvSpPr>
              <p:nvPr/>
            </p:nvSpPr>
            <p:spPr bwMode="auto">
              <a:xfrm flipH="1" flipV="1">
                <a:off x="2956"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61" name="Line 2649"/>
              <p:cNvSpPr>
                <a:spLocks noChangeShapeType="1"/>
              </p:cNvSpPr>
              <p:nvPr/>
            </p:nvSpPr>
            <p:spPr bwMode="auto">
              <a:xfrm flipH="1" flipV="1">
                <a:off x="2946" y="1687"/>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60" name="Line 2648"/>
              <p:cNvSpPr>
                <a:spLocks noChangeShapeType="1"/>
              </p:cNvSpPr>
              <p:nvPr/>
            </p:nvSpPr>
            <p:spPr bwMode="auto">
              <a:xfrm flipH="1" flipV="1">
                <a:off x="2977"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59" name="Line 2647"/>
              <p:cNvSpPr>
                <a:spLocks noChangeShapeType="1"/>
              </p:cNvSpPr>
              <p:nvPr/>
            </p:nvSpPr>
            <p:spPr bwMode="auto">
              <a:xfrm flipH="1" flipV="1">
                <a:off x="2967"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58" name="Line 2646"/>
              <p:cNvSpPr>
                <a:spLocks noChangeShapeType="1"/>
              </p:cNvSpPr>
              <p:nvPr/>
            </p:nvSpPr>
            <p:spPr bwMode="auto">
              <a:xfrm flipH="1" flipV="1">
                <a:off x="2956"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57" name="Line 2645"/>
              <p:cNvSpPr>
                <a:spLocks noChangeShapeType="1"/>
              </p:cNvSpPr>
              <p:nvPr/>
            </p:nvSpPr>
            <p:spPr bwMode="auto">
              <a:xfrm flipH="1" flipV="1">
                <a:off x="2998"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56" name="Line 2644"/>
              <p:cNvSpPr>
                <a:spLocks noChangeShapeType="1"/>
              </p:cNvSpPr>
              <p:nvPr/>
            </p:nvSpPr>
            <p:spPr bwMode="auto">
              <a:xfrm flipH="1" flipV="1">
                <a:off x="2987"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55" name="Line 2643"/>
              <p:cNvSpPr>
                <a:spLocks noChangeShapeType="1"/>
              </p:cNvSpPr>
              <p:nvPr/>
            </p:nvSpPr>
            <p:spPr bwMode="auto">
              <a:xfrm flipH="1" flipV="1">
                <a:off x="2977"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54" name="Line 2642"/>
              <p:cNvSpPr>
                <a:spLocks noChangeShapeType="1"/>
              </p:cNvSpPr>
              <p:nvPr/>
            </p:nvSpPr>
            <p:spPr bwMode="auto">
              <a:xfrm flipH="1" flipV="1">
                <a:off x="2967"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53" name="Line 2641"/>
              <p:cNvSpPr>
                <a:spLocks noChangeShapeType="1"/>
              </p:cNvSpPr>
              <p:nvPr/>
            </p:nvSpPr>
            <p:spPr bwMode="auto">
              <a:xfrm flipH="1" flipV="1">
                <a:off x="3018"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52" name="Line 2640"/>
              <p:cNvSpPr>
                <a:spLocks noChangeShapeType="1"/>
              </p:cNvSpPr>
              <p:nvPr/>
            </p:nvSpPr>
            <p:spPr bwMode="auto">
              <a:xfrm flipH="1" flipV="1">
                <a:off x="3008"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51" name="Line 2639"/>
              <p:cNvSpPr>
                <a:spLocks noChangeShapeType="1"/>
              </p:cNvSpPr>
              <p:nvPr/>
            </p:nvSpPr>
            <p:spPr bwMode="auto">
              <a:xfrm flipH="1" flipV="1">
                <a:off x="2998"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50" name="Line 2638"/>
              <p:cNvSpPr>
                <a:spLocks noChangeShapeType="1"/>
              </p:cNvSpPr>
              <p:nvPr/>
            </p:nvSpPr>
            <p:spPr bwMode="auto">
              <a:xfrm flipH="1" flipV="1">
                <a:off x="2987"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49" name="Line 2637"/>
              <p:cNvSpPr>
                <a:spLocks noChangeShapeType="1"/>
              </p:cNvSpPr>
              <p:nvPr/>
            </p:nvSpPr>
            <p:spPr bwMode="auto">
              <a:xfrm flipH="1" flipV="1">
                <a:off x="3039"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48" name="Line 2636"/>
              <p:cNvSpPr>
                <a:spLocks noChangeShapeType="1"/>
              </p:cNvSpPr>
              <p:nvPr/>
            </p:nvSpPr>
            <p:spPr bwMode="auto">
              <a:xfrm flipH="1" flipV="1">
                <a:off x="3029"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47" name="Line 2635"/>
              <p:cNvSpPr>
                <a:spLocks noChangeShapeType="1"/>
              </p:cNvSpPr>
              <p:nvPr/>
            </p:nvSpPr>
            <p:spPr bwMode="auto">
              <a:xfrm flipH="1" flipV="1">
                <a:off x="3018"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46" name="Line 2634"/>
              <p:cNvSpPr>
                <a:spLocks noChangeShapeType="1"/>
              </p:cNvSpPr>
              <p:nvPr/>
            </p:nvSpPr>
            <p:spPr bwMode="auto">
              <a:xfrm flipH="1" flipV="1">
                <a:off x="3008"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45" name="Line 2633"/>
              <p:cNvSpPr>
                <a:spLocks noChangeShapeType="1"/>
              </p:cNvSpPr>
              <p:nvPr/>
            </p:nvSpPr>
            <p:spPr bwMode="auto">
              <a:xfrm flipH="1" flipV="1">
                <a:off x="3060"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44" name="Line 2632"/>
              <p:cNvSpPr>
                <a:spLocks noChangeShapeType="1"/>
              </p:cNvSpPr>
              <p:nvPr/>
            </p:nvSpPr>
            <p:spPr bwMode="auto">
              <a:xfrm flipH="1" flipV="1">
                <a:off x="3049"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43" name="Line 2631"/>
              <p:cNvSpPr>
                <a:spLocks noChangeShapeType="1"/>
              </p:cNvSpPr>
              <p:nvPr/>
            </p:nvSpPr>
            <p:spPr bwMode="auto">
              <a:xfrm flipH="1" flipV="1">
                <a:off x="3039"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42" name="Line 2630"/>
              <p:cNvSpPr>
                <a:spLocks noChangeShapeType="1"/>
              </p:cNvSpPr>
              <p:nvPr/>
            </p:nvSpPr>
            <p:spPr bwMode="auto">
              <a:xfrm flipH="1" flipV="1">
                <a:off x="3029"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41" name="Line 2629"/>
              <p:cNvSpPr>
                <a:spLocks noChangeShapeType="1"/>
              </p:cNvSpPr>
              <p:nvPr/>
            </p:nvSpPr>
            <p:spPr bwMode="auto">
              <a:xfrm flipH="1" flipV="1">
                <a:off x="3080"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40" name="Line 2628"/>
              <p:cNvSpPr>
                <a:spLocks noChangeShapeType="1"/>
              </p:cNvSpPr>
              <p:nvPr/>
            </p:nvSpPr>
            <p:spPr bwMode="auto">
              <a:xfrm flipH="1" flipV="1">
                <a:off x="3070"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39" name="Line 2627"/>
              <p:cNvSpPr>
                <a:spLocks noChangeShapeType="1"/>
              </p:cNvSpPr>
              <p:nvPr/>
            </p:nvSpPr>
            <p:spPr bwMode="auto">
              <a:xfrm flipH="1" flipV="1">
                <a:off x="3060"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38" name="Line 2626"/>
              <p:cNvSpPr>
                <a:spLocks noChangeShapeType="1"/>
              </p:cNvSpPr>
              <p:nvPr/>
            </p:nvSpPr>
            <p:spPr bwMode="auto">
              <a:xfrm flipH="1" flipV="1">
                <a:off x="3049"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37" name="Line 2625"/>
              <p:cNvSpPr>
                <a:spLocks noChangeShapeType="1"/>
              </p:cNvSpPr>
              <p:nvPr/>
            </p:nvSpPr>
            <p:spPr bwMode="auto">
              <a:xfrm flipH="1" flipV="1">
                <a:off x="2967"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36" name="Line 2624"/>
              <p:cNvSpPr>
                <a:spLocks noChangeShapeType="1"/>
              </p:cNvSpPr>
              <p:nvPr/>
            </p:nvSpPr>
            <p:spPr bwMode="auto">
              <a:xfrm flipH="1" flipV="1">
                <a:off x="2956"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35" name="Line 2623"/>
              <p:cNvSpPr>
                <a:spLocks noChangeShapeType="1"/>
              </p:cNvSpPr>
              <p:nvPr/>
            </p:nvSpPr>
            <p:spPr bwMode="auto">
              <a:xfrm flipH="1" flipV="1">
                <a:off x="2946"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34" name="Line 2622"/>
              <p:cNvSpPr>
                <a:spLocks noChangeShapeType="1"/>
              </p:cNvSpPr>
              <p:nvPr/>
            </p:nvSpPr>
            <p:spPr bwMode="auto">
              <a:xfrm flipH="1" flipV="1">
                <a:off x="3101"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33" name="Line 2621"/>
              <p:cNvSpPr>
                <a:spLocks noChangeShapeType="1"/>
              </p:cNvSpPr>
              <p:nvPr/>
            </p:nvSpPr>
            <p:spPr bwMode="auto">
              <a:xfrm flipH="1" flipV="1">
                <a:off x="3091"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32" name="Line 2620"/>
              <p:cNvSpPr>
                <a:spLocks noChangeShapeType="1"/>
              </p:cNvSpPr>
              <p:nvPr/>
            </p:nvSpPr>
            <p:spPr bwMode="auto">
              <a:xfrm flipH="1" flipV="1">
                <a:off x="3080"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31" name="Line 2619"/>
              <p:cNvSpPr>
                <a:spLocks noChangeShapeType="1"/>
              </p:cNvSpPr>
              <p:nvPr/>
            </p:nvSpPr>
            <p:spPr bwMode="auto">
              <a:xfrm flipH="1" flipV="1">
                <a:off x="3070"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30" name="Line 2618"/>
              <p:cNvSpPr>
                <a:spLocks noChangeShapeType="1"/>
              </p:cNvSpPr>
              <p:nvPr/>
            </p:nvSpPr>
            <p:spPr bwMode="auto">
              <a:xfrm flipH="1" flipV="1">
                <a:off x="2998"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29" name="Line 2617"/>
              <p:cNvSpPr>
                <a:spLocks noChangeShapeType="1"/>
              </p:cNvSpPr>
              <p:nvPr/>
            </p:nvSpPr>
            <p:spPr bwMode="auto">
              <a:xfrm flipH="1" flipV="1">
                <a:off x="2987"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28" name="Line 2616"/>
              <p:cNvSpPr>
                <a:spLocks noChangeShapeType="1"/>
              </p:cNvSpPr>
              <p:nvPr/>
            </p:nvSpPr>
            <p:spPr bwMode="auto">
              <a:xfrm flipH="1" flipV="1">
                <a:off x="2977"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27" name="Line 2615"/>
              <p:cNvSpPr>
                <a:spLocks noChangeShapeType="1"/>
              </p:cNvSpPr>
              <p:nvPr/>
            </p:nvSpPr>
            <p:spPr bwMode="auto">
              <a:xfrm flipH="1" flipV="1">
                <a:off x="2967"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26" name="Line 2614"/>
              <p:cNvSpPr>
                <a:spLocks noChangeShapeType="1"/>
              </p:cNvSpPr>
              <p:nvPr/>
            </p:nvSpPr>
            <p:spPr bwMode="auto">
              <a:xfrm flipH="1" flipV="1">
                <a:off x="2956"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25" name="Line 2613"/>
              <p:cNvSpPr>
                <a:spLocks noChangeShapeType="1"/>
              </p:cNvSpPr>
              <p:nvPr/>
            </p:nvSpPr>
            <p:spPr bwMode="auto">
              <a:xfrm flipH="1" flipV="1">
                <a:off x="3122"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24" name="Line 2612"/>
              <p:cNvSpPr>
                <a:spLocks noChangeShapeType="1"/>
              </p:cNvSpPr>
              <p:nvPr/>
            </p:nvSpPr>
            <p:spPr bwMode="auto">
              <a:xfrm flipH="1" flipV="1">
                <a:off x="3111"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23" name="Line 2611"/>
              <p:cNvSpPr>
                <a:spLocks noChangeShapeType="1"/>
              </p:cNvSpPr>
              <p:nvPr/>
            </p:nvSpPr>
            <p:spPr bwMode="auto">
              <a:xfrm flipH="1" flipV="1">
                <a:off x="3101"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22" name="Line 2610"/>
              <p:cNvSpPr>
                <a:spLocks noChangeShapeType="1"/>
              </p:cNvSpPr>
              <p:nvPr/>
            </p:nvSpPr>
            <p:spPr bwMode="auto">
              <a:xfrm flipH="1" flipV="1">
                <a:off x="3091"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21" name="Line 2609"/>
              <p:cNvSpPr>
                <a:spLocks noChangeShapeType="1"/>
              </p:cNvSpPr>
              <p:nvPr/>
            </p:nvSpPr>
            <p:spPr bwMode="auto">
              <a:xfrm flipH="1" flipV="1">
                <a:off x="3018"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20" name="Line 2608"/>
              <p:cNvSpPr>
                <a:spLocks noChangeShapeType="1"/>
              </p:cNvSpPr>
              <p:nvPr/>
            </p:nvSpPr>
            <p:spPr bwMode="auto">
              <a:xfrm flipH="1" flipV="1">
                <a:off x="3008"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19" name="Line 2607"/>
              <p:cNvSpPr>
                <a:spLocks noChangeShapeType="1"/>
              </p:cNvSpPr>
              <p:nvPr/>
            </p:nvSpPr>
            <p:spPr bwMode="auto">
              <a:xfrm flipH="1" flipV="1">
                <a:off x="2998"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18" name="Line 2606"/>
              <p:cNvSpPr>
                <a:spLocks noChangeShapeType="1"/>
              </p:cNvSpPr>
              <p:nvPr/>
            </p:nvSpPr>
            <p:spPr bwMode="auto">
              <a:xfrm flipH="1" flipV="1">
                <a:off x="2987"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17" name="Line 2605"/>
              <p:cNvSpPr>
                <a:spLocks noChangeShapeType="1"/>
              </p:cNvSpPr>
              <p:nvPr/>
            </p:nvSpPr>
            <p:spPr bwMode="auto">
              <a:xfrm flipH="1" flipV="1">
                <a:off x="2977"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16" name="Line 2604"/>
              <p:cNvSpPr>
                <a:spLocks noChangeShapeType="1"/>
              </p:cNvSpPr>
              <p:nvPr/>
            </p:nvSpPr>
            <p:spPr bwMode="auto">
              <a:xfrm flipH="1" flipV="1">
                <a:off x="3142"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15" name="Line 2603"/>
              <p:cNvSpPr>
                <a:spLocks noChangeShapeType="1"/>
              </p:cNvSpPr>
              <p:nvPr/>
            </p:nvSpPr>
            <p:spPr bwMode="auto">
              <a:xfrm flipH="1" flipV="1">
                <a:off x="3132"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14" name="Line 2602"/>
              <p:cNvSpPr>
                <a:spLocks noChangeShapeType="1"/>
              </p:cNvSpPr>
              <p:nvPr/>
            </p:nvSpPr>
            <p:spPr bwMode="auto">
              <a:xfrm flipH="1" flipV="1">
                <a:off x="3122"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13" name="Line 2601"/>
              <p:cNvSpPr>
                <a:spLocks noChangeShapeType="1"/>
              </p:cNvSpPr>
              <p:nvPr/>
            </p:nvSpPr>
            <p:spPr bwMode="auto">
              <a:xfrm flipH="1" flipV="1">
                <a:off x="3111"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12" name="Line 2600"/>
              <p:cNvSpPr>
                <a:spLocks noChangeShapeType="1"/>
              </p:cNvSpPr>
              <p:nvPr/>
            </p:nvSpPr>
            <p:spPr bwMode="auto">
              <a:xfrm flipH="1" flipV="1">
                <a:off x="3039"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11" name="Line 2599"/>
              <p:cNvSpPr>
                <a:spLocks noChangeShapeType="1"/>
              </p:cNvSpPr>
              <p:nvPr/>
            </p:nvSpPr>
            <p:spPr bwMode="auto">
              <a:xfrm flipH="1" flipV="1">
                <a:off x="3029"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10" name="Line 2598"/>
              <p:cNvSpPr>
                <a:spLocks noChangeShapeType="1"/>
              </p:cNvSpPr>
              <p:nvPr/>
            </p:nvSpPr>
            <p:spPr bwMode="auto">
              <a:xfrm flipH="1" flipV="1">
                <a:off x="3018"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09" name="Line 2597"/>
              <p:cNvSpPr>
                <a:spLocks noChangeShapeType="1"/>
              </p:cNvSpPr>
              <p:nvPr/>
            </p:nvSpPr>
            <p:spPr bwMode="auto">
              <a:xfrm flipH="1" flipV="1">
                <a:off x="3008"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08" name="Line 2596"/>
              <p:cNvSpPr>
                <a:spLocks noChangeShapeType="1"/>
              </p:cNvSpPr>
              <p:nvPr/>
            </p:nvSpPr>
            <p:spPr bwMode="auto">
              <a:xfrm flipH="1" flipV="1">
                <a:off x="2998"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07" name="Line 2595"/>
              <p:cNvSpPr>
                <a:spLocks noChangeShapeType="1"/>
              </p:cNvSpPr>
              <p:nvPr/>
            </p:nvSpPr>
            <p:spPr bwMode="auto">
              <a:xfrm flipH="1" flipV="1">
                <a:off x="3163"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06" name="Line 2594"/>
              <p:cNvSpPr>
                <a:spLocks noChangeShapeType="1"/>
              </p:cNvSpPr>
              <p:nvPr/>
            </p:nvSpPr>
            <p:spPr bwMode="auto">
              <a:xfrm flipH="1" flipV="1">
                <a:off x="3153"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05" name="Line 2593"/>
              <p:cNvSpPr>
                <a:spLocks noChangeShapeType="1"/>
              </p:cNvSpPr>
              <p:nvPr/>
            </p:nvSpPr>
            <p:spPr bwMode="auto">
              <a:xfrm flipH="1" flipV="1">
                <a:off x="3142"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04" name="Line 2592"/>
              <p:cNvSpPr>
                <a:spLocks noChangeShapeType="1"/>
              </p:cNvSpPr>
              <p:nvPr/>
            </p:nvSpPr>
            <p:spPr bwMode="auto">
              <a:xfrm flipH="1" flipV="1">
                <a:off x="3132"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03" name="Line 2591"/>
              <p:cNvSpPr>
                <a:spLocks noChangeShapeType="1"/>
              </p:cNvSpPr>
              <p:nvPr/>
            </p:nvSpPr>
            <p:spPr bwMode="auto">
              <a:xfrm flipH="1" flipV="1">
                <a:off x="3060"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02" name="Line 2590"/>
              <p:cNvSpPr>
                <a:spLocks noChangeShapeType="1"/>
              </p:cNvSpPr>
              <p:nvPr/>
            </p:nvSpPr>
            <p:spPr bwMode="auto">
              <a:xfrm flipH="1" flipV="1">
                <a:off x="3049"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01" name="Line 2589"/>
              <p:cNvSpPr>
                <a:spLocks noChangeShapeType="1"/>
              </p:cNvSpPr>
              <p:nvPr/>
            </p:nvSpPr>
            <p:spPr bwMode="auto">
              <a:xfrm flipH="1" flipV="1">
                <a:off x="3039"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500" name="Line 2588"/>
              <p:cNvSpPr>
                <a:spLocks noChangeShapeType="1"/>
              </p:cNvSpPr>
              <p:nvPr/>
            </p:nvSpPr>
            <p:spPr bwMode="auto">
              <a:xfrm flipH="1" flipV="1">
                <a:off x="3029"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99" name="Line 2587"/>
              <p:cNvSpPr>
                <a:spLocks noChangeShapeType="1"/>
              </p:cNvSpPr>
              <p:nvPr/>
            </p:nvSpPr>
            <p:spPr bwMode="auto">
              <a:xfrm flipH="1" flipV="1">
                <a:off x="3018"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98" name="Line 2586"/>
              <p:cNvSpPr>
                <a:spLocks noChangeShapeType="1"/>
              </p:cNvSpPr>
              <p:nvPr/>
            </p:nvSpPr>
            <p:spPr bwMode="auto">
              <a:xfrm flipH="1" flipV="1">
                <a:off x="3184"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97" name="Line 2585"/>
              <p:cNvSpPr>
                <a:spLocks noChangeShapeType="1"/>
              </p:cNvSpPr>
              <p:nvPr/>
            </p:nvSpPr>
            <p:spPr bwMode="auto">
              <a:xfrm flipH="1" flipV="1">
                <a:off x="3173"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96" name="Line 2584"/>
              <p:cNvSpPr>
                <a:spLocks noChangeShapeType="1"/>
              </p:cNvSpPr>
              <p:nvPr/>
            </p:nvSpPr>
            <p:spPr bwMode="auto">
              <a:xfrm flipH="1" flipV="1">
                <a:off x="3163"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95" name="Line 2583"/>
              <p:cNvSpPr>
                <a:spLocks noChangeShapeType="1"/>
              </p:cNvSpPr>
              <p:nvPr/>
            </p:nvSpPr>
            <p:spPr bwMode="auto">
              <a:xfrm flipH="1" flipV="1">
                <a:off x="3153"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94" name="Line 2582"/>
              <p:cNvSpPr>
                <a:spLocks noChangeShapeType="1"/>
              </p:cNvSpPr>
              <p:nvPr/>
            </p:nvSpPr>
            <p:spPr bwMode="auto">
              <a:xfrm flipH="1" flipV="1">
                <a:off x="3080" y="159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93" name="Line 2581"/>
              <p:cNvSpPr>
                <a:spLocks noChangeShapeType="1"/>
              </p:cNvSpPr>
              <p:nvPr/>
            </p:nvSpPr>
            <p:spPr bwMode="auto">
              <a:xfrm flipH="1" flipV="1">
                <a:off x="3070"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92" name="Line 2580"/>
              <p:cNvSpPr>
                <a:spLocks noChangeShapeType="1"/>
              </p:cNvSpPr>
              <p:nvPr/>
            </p:nvSpPr>
            <p:spPr bwMode="auto">
              <a:xfrm flipH="1" flipV="1">
                <a:off x="3060"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91" name="Line 2579"/>
              <p:cNvSpPr>
                <a:spLocks noChangeShapeType="1"/>
              </p:cNvSpPr>
              <p:nvPr/>
            </p:nvSpPr>
            <p:spPr bwMode="auto">
              <a:xfrm flipH="1" flipV="1">
                <a:off x="3049"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90" name="Line 2578"/>
              <p:cNvSpPr>
                <a:spLocks noChangeShapeType="1"/>
              </p:cNvSpPr>
              <p:nvPr/>
            </p:nvSpPr>
            <p:spPr bwMode="auto">
              <a:xfrm flipH="1" flipV="1">
                <a:off x="3039"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89" name="Line 2577"/>
              <p:cNvSpPr>
                <a:spLocks noChangeShapeType="1"/>
              </p:cNvSpPr>
              <p:nvPr/>
            </p:nvSpPr>
            <p:spPr bwMode="auto">
              <a:xfrm flipH="1" flipV="1">
                <a:off x="3204" y="1697"/>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88" name="Line 2576"/>
              <p:cNvSpPr>
                <a:spLocks noChangeShapeType="1"/>
              </p:cNvSpPr>
              <p:nvPr/>
            </p:nvSpPr>
            <p:spPr bwMode="auto">
              <a:xfrm flipH="1" flipV="1">
                <a:off x="3194"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87" name="Line 2575"/>
              <p:cNvSpPr>
                <a:spLocks noChangeShapeType="1"/>
              </p:cNvSpPr>
              <p:nvPr/>
            </p:nvSpPr>
            <p:spPr bwMode="auto">
              <a:xfrm flipH="1" flipV="1">
                <a:off x="3184"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86" name="Line 2574"/>
              <p:cNvSpPr>
                <a:spLocks noChangeShapeType="1"/>
              </p:cNvSpPr>
              <p:nvPr/>
            </p:nvSpPr>
            <p:spPr bwMode="auto">
              <a:xfrm flipH="1" flipV="1">
                <a:off x="3173"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85" name="Line 2573"/>
              <p:cNvSpPr>
                <a:spLocks noChangeShapeType="1"/>
              </p:cNvSpPr>
              <p:nvPr/>
            </p:nvSpPr>
            <p:spPr bwMode="auto">
              <a:xfrm flipH="1" flipV="1">
                <a:off x="3101"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84" name="Line 2572"/>
              <p:cNvSpPr>
                <a:spLocks noChangeShapeType="1"/>
              </p:cNvSpPr>
              <p:nvPr/>
            </p:nvSpPr>
            <p:spPr bwMode="auto">
              <a:xfrm flipH="1" flipV="1">
                <a:off x="3091"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83" name="Line 2571"/>
              <p:cNvSpPr>
                <a:spLocks noChangeShapeType="1"/>
              </p:cNvSpPr>
              <p:nvPr/>
            </p:nvSpPr>
            <p:spPr bwMode="auto">
              <a:xfrm flipH="1" flipV="1">
                <a:off x="3080"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82" name="Line 2570"/>
              <p:cNvSpPr>
                <a:spLocks noChangeShapeType="1"/>
              </p:cNvSpPr>
              <p:nvPr/>
            </p:nvSpPr>
            <p:spPr bwMode="auto">
              <a:xfrm flipH="1" flipV="1">
                <a:off x="3070"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81" name="Line 2569"/>
              <p:cNvSpPr>
                <a:spLocks noChangeShapeType="1"/>
              </p:cNvSpPr>
              <p:nvPr/>
            </p:nvSpPr>
            <p:spPr bwMode="auto">
              <a:xfrm flipH="1" flipV="1">
                <a:off x="3060"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80" name="Line 2568"/>
              <p:cNvSpPr>
                <a:spLocks noChangeShapeType="1"/>
              </p:cNvSpPr>
              <p:nvPr/>
            </p:nvSpPr>
            <p:spPr bwMode="auto">
              <a:xfrm flipH="1" flipV="1">
                <a:off x="3225"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79" name="Line 2567"/>
              <p:cNvSpPr>
                <a:spLocks noChangeShapeType="1"/>
              </p:cNvSpPr>
              <p:nvPr/>
            </p:nvSpPr>
            <p:spPr bwMode="auto">
              <a:xfrm flipH="1" flipV="1">
                <a:off x="3215"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78" name="Line 2566"/>
              <p:cNvSpPr>
                <a:spLocks noChangeShapeType="1"/>
              </p:cNvSpPr>
              <p:nvPr/>
            </p:nvSpPr>
            <p:spPr bwMode="auto">
              <a:xfrm flipH="1" flipV="1">
                <a:off x="3204" y="1676"/>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77" name="Line 2565"/>
              <p:cNvSpPr>
                <a:spLocks noChangeShapeType="1"/>
              </p:cNvSpPr>
              <p:nvPr/>
            </p:nvSpPr>
            <p:spPr bwMode="auto">
              <a:xfrm flipH="1" flipV="1">
                <a:off x="3194"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76" name="Line 2564"/>
              <p:cNvSpPr>
                <a:spLocks noChangeShapeType="1"/>
              </p:cNvSpPr>
              <p:nvPr/>
            </p:nvSpPr>
            <p:spPr bwMode="auto">
              <a:xfrm flipH="1" flipV="1">
                <a:off x="3122"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75" name="Line 2563"/>
              <p:cNvSpPr>
                <a:spLocks noChangeShapeType="1"/>
              </p:cNvSpPr>
              <p:nvPr/>
            </p:nvSpPr>
            <p:spPr bwMode="auto">
              <a:xfrm flipH="1" flipV="1">
                <a:off x="3111"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74" name="Line 2562"/>
              <p:cNvSpPr>
                <a:spLocks noChangeShapeType="1"/>
              </p:cNvSpPr>
              <p:nvPr/>
            </p:nvSpPr>
            <p:spPr bwMode="auto">
              <a:xfrm flipH="1" flipV="1">
                <a:off x="3101"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73" name="Line 2561"/>
              <p:cNvSpPr>
                <a:spLocks noChangeShapeType="1"/>
              </p:cNvSpPr>
              <p:nvPr/>
            </p:nvSpPr>
            <p:spPr bwMode="auto">
              <a:xfrm flipH="1" flipV="1">
                <a:off x="3091"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72" name="Line 2560"/>
              <p:cNvSpPr>
                <a:spLocks noChangeShapeType="1"/>
              </p:cNvSpPr>
              <p:nvPr/>
            </p:nvSpPr>
            <p:spPr bwMode="auto">
              <a:xfrm flipH="1" flipV="1">
                <a:off x="3080"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71" name="Line 2559"/>
              <p:cNvSpPr>
                <a:spLocks noChangeShapeType="1"/>
              </p:cNvSpPr>
              <p:nvPr/>
            </p:nvSpPr>
            <p:spPr bwMode="auto">
              <a:xfrm flipH="1" flipV="1">
                <a:off x="3246"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70" name="Line 2558"/>
              <p:cNvSpPr>
                <a:spLocks noChangeShapeType="1"/>
              </p:cNvSpPr>
              <p:nvPr/>
            </p:nvSpPr>
            <p:spPr bwMode="auto">
              <a:xfrm flipH="1" flipV="1">
                <a:off x="3236"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69" name="Line 2557"/>
              <p:cNvSpPr>
                <a:spLocks noChangeShapeType="1"/>
              </p:cNvSpPr>
              <p:nvPr/>
            </p:nvSpPr>
            <p:spPr bwMode="auto">
              <a:xfrm flipH="1" flipV="1">
                <a:off x="3225"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68" name="Line 2556"/>
              <p:cNvSpPr>
                <a:spLocks noChangeShapeType="1"/>
              </p:cNvSpPr>
              <p:nvPr/>
            </p:nvSpPr>
            <p:spPr bwMode="auto">
              <a:xfrm flipH="1" flipV="1">
                <a:off x="3215"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67" name="Line 2555"/>
              <p:cNvSpPr>
                <a:spLocks noChangeShapeType="1"/>
              </p:cNvSpPr>
              <p:nvPr/>
            </p:nvSpPr>
            <p:spPr bwMode="auto">
              <a:xfrm flipH="1" flipV="1">
                <a:off x="3142" y="159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66" name="Line 2554"/>
              <p:cNvSpPr>
                <a:spLocks noChangeShapeType="1"/>
              </p:cNvSpPr>
              <p:nvPr/>
            </p:nvSpPr>
            <p:spPr bwMode="auto">
              <a:xfrm flipH="1" flipV="1">
                <a:off x="3132"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65" name="Line 2553"/>
              <p:cNvSpPr>
                <a:spLocks noChangeShapeType="1"/>
              </p:cNvSpPr>
              <p:nvPr/>
            </p:nvSpPr>
            <p:spPr bwMode="auto">
              <a:xfrm flipH="1" flipV="1">
                <a:off x="3122"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64" name="Line 2552"/>
              <p:cNvSpPr>
                <a:spLocks noChangeShapeType="1"/>
              </p:cNvSpPr>
              <p:nvPr/>
            </p:nvSpPr>
            <p:spPr bwMode="auto">
              <a:xfrm flipH="1" flipV="1">
                <a:off x="3111"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63" name="Line 2551"/>
              <p:cNvSpPr>
                <a:spLocks noChangeShapeType="1"/>
              </p:cNvSpPr>
              <p:nvPr/>
            </p:nvSpPr>
            <p:spPr bwMode="auto">
              <a:xfrm flipH="1" flipV="1">
                <a:off x="3101"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62" name="Line 2550"/>
              <p:cNvSpPr>
                <a:spLocks noChangeShapeType="1"/>
              </p:cNvSpPr>
              <p:nvPr/>
            </p:nvSpPr>
            <p:spPr bwMode="auto">
              <a:xfrm flipH="1" flipV="1">
                <a:off x="3266" y="1697"/>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61" name="Line 2549"/>
              <p:cNvSpPr>
                <a:spLocks noChangeShapeType="1"/>
              </p:cNvSpPr>
              <p:nvPr/>
            </p:nvSpPr>
            <p:spPr bwMode="auto">
              <a:xfrm flipH="1" flipV="1">
                <a:off x="3256"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60" name="Line 2548"/>
              <p:cNvSpPr>
                <a:spLocks noChangeShapeType="1"/>
              </p:cNvSpPr>
              <p:nvPr/>
            </p:nvSpPr>
            <p:spPr bwMode="auto">
              <a:xfrm flipH="1" flipV="1">
                <a:off x="3246"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59" name="Line 2547"/>
              <p:cNvSpPr>
                <a:spLocks noChangeShapeType="1"/>
              </p:cNvSpPr>
              <p:nvPr/>
            </p:nvSpPr>
            <p:spPr bwMode="auto">
              <a:xfrm flipH="1" flipV="1">
                <a:off x="3236" y="166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58" name="Line 2546"/>
              <p:cNvSpPr>
                <a:spLocks noChangeShapeType="1"/>
              </p:cNvSpPr>
              <p:nvPr/>
            </p:nvSpPr>
            <p:spPr bwMode="auto">
              <a:xfrm flipH="1" flipV="1">
                <a:off x="3163"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57" name="Line 2545"/>
              <p:cNvSpPr>
                <a:spLocks noChangeShapeType="1"/>
              </p:cNvSpPr>
              <p:nvPr/>
            </p:nvSpPr>
            <p:spPr bwMode="auto">
              <a:xfrm flipH="1" flipV="1">
                <a:off x="3153"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56" name="Line 2544"/>
              <p:cNvSpPr>
                <a:spLocks noChangeShapeType="1"/>
              </p:cNvSpPr>
              <p:nvPr/>
            </p:nvSpPr>
            <p:spPr bwMode="auto">
              <a:xfrm flipH="1" flipV="1">
                <a:off x="3142"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55" name="Line 2543"/>
              <p:cNvSpPr>
                <a:spLocks noChangeShapeType="1"/>
              </p:cNvSpPr>
              <p:nvPr/>
            </p:nvSpPr>
            <p:spPr bwMode="auto">
              <a:xfrm flipH="1" flipV="1">
                <a:off x="3132"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54" name="Line 2542"/>
              <p:cNvSpPr>
                <a:spLocks noChangeShapeType="1"/>
              </p:cNvSpPr>
              <p:nvPr/>
            </p:nvSpPr>
            <p:spPr bwMode="auto">
              <a:xfrm flipH="1" flipV="1">
                <a:off x="3122"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53" name="Line 2541"/>
              <p:cNvSpPr>
                <a:spLocks noChangeShapeType="1"/>
              </p:cNvSpPr>
              <p:nvPr/>
            </p:nvSpPr>
            <p:spPr bwMode="auto">
              <a:xfrm flipH="1" flipV="1">
                <a:off x="3287"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52" name="Line 2540"/>
              <p:cNvSpPr>
                <a:spLocks noChangeShapeType="1"/>
              </p:cNvSpPr>
              <p:nvPr/>
            </p:nvSpPr>
            <p:spPr bwMode="auto">
              <a:xfrm flipH="1" flipV="1">
                <a:off x="3277"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51" name="Line 2539"/>
              <p:cNvSpPr>
                <a:spLocks noChangeShapeType="1"/>
              </p:cNvSpPr>
              <p:nvPr/>
            </p:nvSpPr>
            <p:spPr bwMode="auto">
              <a:xfrm flipH="1" flipV="1">
                <a:off x="3266" y="1676"/>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50" name="Line 2538"/>
              <p:cNvSpPr>
                <a:spLocks noChangeShapeType="1"/>
              </p:cNvSpPr>
              <p:nvPr/>
            </p:nvSpPr>
            <p:spPr bwMode="auto">
              <a:xfrm flipH="1" flipV="1">
                <a:off x="3256"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49" name="Line 2537"/>
              <p:cNvSpPr>
                <a:spLocks noChangeShapeType="1"/>
              </p:cNvSpPr>
              <p:nvPr/>
            </p:nvSpPr>
            <p:spPr bwMode="auto">
              <a:xfrm flipH="1" flipV="1">
                <a:off x="3184"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48" name="Line 2536"/>
              <p:cNvSpPr>
                <a:spLocks noChangeShapeType="1"/>
              </p:cNvSpPr>
              <p:nvPr/>
            </p:nvSpPr>
            <p:spPr bwMode="auto">
              <a:xfrm flipH="1" flipV="1">
                <a:off x="3173"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47" name="Line 2535"/>
              <p:cNvSpPr>
                <a:spLocks noChangeShapeType="1"/>
              </p:cNvSpPr>
              <p:nvPr/>
            </p:nvSpPr>
            <p:spPr bwMode="auto">
              <a:xfrm flipH="1" flipV="1">
                <a:off x="3163"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46" name="Line 2534"/>
              <p:cNvSpPr>
                <a:spLocks noChangeShapeType="1"/>
              </p:cNvSpPr>
              <p:nvPr/>
            </p:nvSpPr>
            <p:spPr bwMode="auto">
              <a:xfrm flipH="1" flipV="1">
                <a:off x="3153"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45" name="Line 2533"/>
              <p:cNvSpPr>
                <a:spLocks noChangeShapeType="1"/>
              </p:cNvSpPr>
              <p:nvPr/>
            </p:nvSpPr>
            <p:spPr bwMode="auto">
              <a:xfrm flipH="1" flipV="1">
                <a:off x="3142"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44" name="Line 2532"/>
              <p:cNvSpPr>
                <a:spLocks noChangeShapeType="1"/>
              </p:cNvSpPr>
              <p:nvPr/>
            </p:nvSpPr>
            <p:spPr bwMode="auto">
              <a:xfrm flipH="1" flipV="1">
                <a:off x="3308"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43" name="Line 2531"/>
              <p:cNvSpPr>
                <a:spLocks noChangeShapeType="1"/>
              </p:cNvSpPr>
              <p:nvPr/>
            </p:nvSpPr>
            <p:spPr bwMode="auto">
              <a:xfrm flipH="1" flipV="1">
                <a:off x="3298"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42" name="Line 2530"/>
              <p:cNvSpPr>
                <a:spLocks noChangeShapeType="1"/>
              </p:cNvSpPr>
              <p:nvPr/>
            </p:nvSpPr>
            <p:spPr bwMode="auto">
              <a:xfrm flipH="1" flipV="1">
                <a:off x="3287"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1240" name="Group 2328"/>
            <p:cNvGrpSpPr>
              <a:grpSpLocks/>
            </p:cNvGrpSpPr>
            <p:nvPr/>
          </p:nvGrpSpPr>
          <p:grpSpPr bwMode="auto">
            <a:xfrm>
              <a:off x="2525" y="1542"/>
              <a:ext cx="1463" cy="1201"/>
              <a:chOff x="2525" y="1542"/>
              <a:chExt cx="1463" cy="1201"/>
            </a:xfrm>
          </p:grpSpPr>
          <p:sp>
            <p:nvSpPr>
              <p:cNvPr id="41440" name="Line 2528"/>
              <p:cNvSpPr>
                <a:spLocks noChangeShapeType="1"/>
              </p:cNvSpPr>
              <p:nvPr/>
            </p:nvSpPr>
            <p:spPr bwMode="auto">
              <a:xfrm flipH="1" flipV="1">
                <a:off x="3277"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39" name="Line 2527"/>
              <p:cNvSpPr>
                <a:spLocks noChangeShapeType="1"/>
              </p:cNvSpPr>
              <p:nvPr/>
            </p:nvSpPr>
            <p:spPr bwMode="auto">
              <a:xfrm flipH="1" flipV="1">
                <a:off x="3204" y="159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38" name="Line 2526"/>
              <p:cNvSpPr>
                <a:spLocks noChangeShapeType="1"/>
              </p:cNvSpPr>
              <p:nvPr/>
            </p:nvSpPr>
            <p:spPr bwMode="auto">
              <a:xfrm flipH="1" flipV="1">
                <a:off x="3194"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37" name="Line 2525"/>
              <p:cNvSpPr>
                <a:spLocks noChangeShapeType="1"/>
              </p:cNvSpPr>
              <p:nvPr/>
            </p:nvSpPr>
            <p:spPr bwMode="auto">
              <a:xfrm flipH="1" flipV="1">
                <a:off x="3184"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36" name="Line 2524"/>
              <p:cNvSpPr>
                <a:spLocks noChangeShapeType="1"/>
              </p:cNvSpPr>
              <p:nvPr/>
            </p:nvSpPr>
            <p:spPr bwMode="auto">
              <a:xfrm flipH="1" flipV="1">
                <a:off x="3173"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35" name="Line 2523"/>
              <p:cNvSpPr>
                <a:spLocks noChangeShapeType="1"/>
              </p:cNvSpPr>
              <p:nvPr/>
            </p:nvSpPr>
            <p:spPr bwMode="auto">
              <a:xfrm flipH="1" flipV="1">
                <a:off x="3163"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34" name="Line 2522"/>
              <p:cNvSpPr>
                <a:spLocks noChangeShapeType="1"/>
              </p:cNvSpPr>
              <p:nvPr/>
            </p:nvSpPr>
            <p:spPr bwMode="auto">
              <a:xfrm flipH="1" flipV="1">
                <a:off x="3329"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33" name="Line 2521"/>
              <p:cNvSpPr>
                <a:spLocks noChangeShapeType="1"/>
              </p:cNvSpPr>
              <p:nvPr/>
            </p:nvSpPr>
            <p:spPr bwMode="auto">
              <a:xfrm flipH="1" flipV="1">
                <a:off x="3318"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32" name="Line 2520"/>
              <p:cNvSpPr>
                <a:spLocks noChangeShapeType="1"/>
              </p:cNvSpPr>
              <p:nvPr/>
            </p:nvSpPr>
            <p:spPr bwMode="auto">
              <a:xfrm flipH="1" flipV="1">
                <a:off x="3308"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31" name="Line 2519"/>
              <p:cNvSpPr>
                <a:spLocks noChangeShapeType="1"/>
              </p:cNvSpPr>
              <p:nvPr/>
            </p:nvSpPr>
            <p:spPr bwMode="auto">
              <a:xfrm flipH="1" flipV="1">
                <a:off x="3298" y="166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30" name="Line 2518"/>
              <p:cNvSpPr>
                <a:spLocks noChangeShapeType="1"/>
              </p:cNvSpPr>
              <p:nvPr/>
            </p:nvSpPr>
            <p:spPr bwMode="auto">
              <a:xfrm flipH="1" flipV="1">
                <a:off x="3225"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29" name="Line 2517"/>
              <p:cNvSpPr>
                <a:spLocks noChangeShapeType="1"/>
              </p:cNvSpPr>
              <p:nvPr/>
            </p:nvSpPr>
            <p:spPr bwMode="auto">
              <a:xfrm flipH="1" flipV="1">
                <a:off x="3215"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28" name="Line 2516"/>
              <p:cNvSpPr>
                <a:spLocks noChangeShapeType="1"/>
              </p:cNvSpPr>
              <p:nvPr/>
            </p:nvSpPr>
            <p:spPr bwMode="auto">
              <a:xfrm flipH="1" flipV="1">
                <a:off x="3204" y="1570"/>
                <a:ext cx="3"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27" name="Line 2515"/>
              <p:cNvSpPr>
                <a:spLocks noChangeShapeType="1"/>
              </p:cNvSpPr>
              <p:nvPr/>
            </p:nvSpPr>
            <p:spPr bwMode="auto">
              <a:xfrm flipH="1" flipV="1">
                <a:off x="3194"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26" name="Line 2514"/>
              <p:cNvSpPr>
                <a:spLocks noChangeShapeType="1"/>
              </p:cNvSpPr>
              <p:nvPr/>
            </p:nvSpPr>
            <p:spPr bwMode="auto">
              <a:xfrm flipH="1" flipV="1">
                <a:off x="3184"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25" name="Line 2513"/>
              <p:cNvSpPr>
                <a:spLocks noChangeShapeType="1"/>
              </p:cNvSpPr>
              <p:nvPr/>
            </p:nvSpPr>
            <p:spPr bwMode="auto">
              <a:xfrm flipH="1" flipV="1">
                <a:off x="3349"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24" name="Line 2512"/>
              <p:cNvSpPr>
                <a:spLocks noChangeShapeType="1"/>
              </p:cNvSpPr>
              <p:nvPr/>
            </p:nvSpPr>
            <p:spPr bwMode="auto">
              <a:xfrm flipH="1" flipV="1">
                <a:off x="3339"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23" name="Line 2511"/>
              <p:cNvSpPr>
                <a:spLocks noChangeShapeType="1"/>
              </p:cNvSpPr>
              <p:nvPr/>
            </p:nvSpPr>
            <p:spPr bwMode="auto">
              <a:xfrm flipH="1" flipV="1">
                <a:off x="3329"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22" name="Line 2510"/>
              <p:cNvSpPr>
                <a:spLocks noChangeShapeType="1"/>
              </p:cNvSpPr>
              <p:nvPr/>
            </p:nvSpPr>
            <p:spPr bwMode="auto">
              <a:xfrm flipH="1" flipV="1">
                <a:off x="3318"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21" name="Line 2509"/>
              <p:cNvSpPr>
                <a:spLocks noChangeShapeType="1"/>
              </p:cNvSpPr>
              <p:nvPr/>
            </p:nvSpPr>
            <p:spPr bwMode="auto">
              <a:xfrm flipH="1" flipV="1">
                <a:off x="3246"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20" name="Line 2508"/>
              <p:cNvSpPr>
                <a:spLocks noChangeShapeType="1"/>
              </p:cNvSpPr>
              <p:nvPr/>
            </p:nvSpPr>
            <p:spPr bwMode="auto">
              <a:xfrm flipH="1" flipV="1">
                <a:off x="3236" y="158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19" name="Line 2507"/>
              <p:cNvSpPr>
                <a:spLocks noChangeShapeType="1"/>
              </p:cNvSpPr>
              <p:nvPr/>
            </p:nvSpPr>
            <p:spPr bwMode="auto">
              <a:xfrm flipH="1" flipV="1">
                <a:off x="3225"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18" name="Line 2506"/>
              <p:cNvSpPr>
                <a:spLocks noChangeShapeType="1"/>
              </p:cNvSpPr>
              <p:nvPr/>
            </p:nvSpPr>
            <p:spPr bwMode="auto">
              <a:xfrm flipH="1" flipV="1">
                <a:off x="3215"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17" name="Line 2505"/>
              <p:cNvSpPr>
                <a:spLocks noChangeShapeType="1"/>
              </p:cNvSpPr>
              <p:nvPr/>
            </p:nvSpPr>
            <p:spPr bwMode="auto">
              <a:xfrm flipH="1" flipV="1">
                <a:off x="3204" y="1548"/>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16" name="Line 2504"/>
              <p:cNvSpPr>
                <a:spLocks noChangeShapeType="1"/>
              </p:cNvSpPr>
              <p:nvPr/>
            </p:nvSpPr>
            <p:spPr bwMode="auto">
              <a:xfrm flipH="1" flipV="1">
                <a:off x="3370"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15" name="Line 2503"/>
              <p:cNvSpPr>
                <a:spLocks noChangeShapeType="1"/>
              </p:cNvSpPr>
              <p:nvPr/>
            </p:nvSpPr>
            <p:spPr bwMode="auto">
              <a:xfrm flipH="1" flipV="1">
                <a:off x="3360"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14" name="Line 2502"/>
              <p:cNvSpPr>
                <a:spLocks noChangeShapeType="1"/>
              </p:cNvSpPr>
              <p:nvPr/>
            </p:nvSpPr>
            <p:spPr bwMode="auto">
              <a:xfrm flipH="1" flipV="1">
                <a:off x="3349"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13" name="Line 2501"/>
              <p:cNvSpPr>
                <a:spLocks noChangeShapeType="1"/>
              </p:cNvSpPr>
              <p:nvPr/>
            </p:nvSpPr>
            <p:spPr bwMode="auto">
              <a:xfrm flipH="1" flipV="1">
                <a:off x="3339"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12" name="Line 2500"/>
              <p:cNvSpPr>
                <a:spLocks noChangeShapeType="1"/>
              </p:cNvSpPr>
              <p:nvPr/>
            </p:nvSpPr>
            <p:spPr bwMode="auto">
              <a:xfrm flipH="1" flipV="1">
                <a:off x="3266" y="159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11" name="Line 2499"/>
              <p:cNvSpPr>
                <a:spLocks noChangeShapeType="1"/>
              </p:cNvSpPr>
              <p:nvPr/>
            </p:nvSpPr>
            <p:spPr bwMode="auto">
              <a:xfrm flipH="1" flipV="1">
                <a:off x="3256"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10" name="Line 2498"/>
              <p:cNvSpPr>
                <a:spLocks noChangeShapeType="1"/>
              </p:cNvSpPr>
              <p:nvPr/>
            </p:nvSpPr>
            <p:spPr bwMode="auto">
              <a:xfrm flipH="1" flipV="1">
                <a:off x="3246"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09" name="Line 2497"/>
              <p:cNvSpPr>
                <a:spLocks noChangeShapeType="1"/>
              </p:cNvSpPr>
              <p:nvPr/>
            </p:nvSpPr>
            <p:spPr bwMode="auto">
              <a:xfrm flipH="1" flipV="1">
                <a:off x="3236" y="155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08" name="Line 2496"/>
              <p:cNvSpPr>
                <a:spLocks noChangeShapeType="1"/>
              </p:cNvSpPr>
              <p:nvPr/>
            </p:nvSpPr>
            <p:spPr bwMode="auto">
              <a:xfrm flipH="1" flipV="1">
                <a:off x="3225"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07" name="Line 2495"/>
              <p:cNvSpPr>
                <a:spLocks noChangeShapeType="1"/>
              </p:cNvSpPr>
              <p:nvPr/>
            </p:nvSpPr>
            <p:spPr bwMode="auto">
              <a:xfrm flipH="1" flipV="1">
                <a:off x="3391"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06" name="Line 2494"/>
              <p:cNvSpPr>
                <a:spLocks noChangeShapeType="1"/>
              </p:cNvSpPr>
              <p:nvPr/>
            </p:nvSpPr>
            <p:spPr bwMode="auto">
              <a:xfrm flipH="1" flipV="1">
                <a:off x="3380"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05" name="Line 2493"/>
              <p:cNvSpPr>
                <a:spLocks noChangeShapeType="1"/>
              </p:cNvSpPr>
              <p:nvPr/>
            </p:nvSpPr>
            <p:spPr bwMode="auto">
              <a:xfrm flipH="1" flipV="1">
                <a:off x="3370"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04" name="Line 2492"/>
              <p:cNvSpPr>
                <a:spLocks noChangeShapeType="1"/>
              </p:cNvSpPr>
              <p:nvPr/>
            </p:nvSpPr>
            <p:spPr bwMode="auto">
              <a:xfrm flipH="1" flipV="1">
                <a:off x="3360"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03" name="Line 2491"/>
              <p:cNvSpPr>
                <a:spLocks noChangeShapeType="1"/>
              </p:cNvSpPr>
              <p:nvPr/>
            </p:nvSpPr>
            <p:spPr bwMode="auto">
              <a:xfrm flipH="1" flipV="1">
                <a:off x="3287"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02" name="Line 2490"/>
              <p:cNvSpPr>
                <a:spLocks noChangeShapeType="1"/>
              </p:cNvSpPr>
              <p:nvPr/>
            </p:nvSpPr>
            <p:spPr bwMode="auto">
              <a:xfrm flipH="1" flipV="1">
                <a:off x="3277"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01" name="Line 2489"/>
              <p:cNvSpPr>
                <a:spLocks noChangeShapeType="1"/>
              </p:cNvSpPr>
              <p:nvPr/>
            </p:nvSpPr>
            <p:spPr bwMode="auto">
              <a:xfrm flipH="1" flipV="1">
                <a:off x="3266" y="1570"/>
                <a:ext cx="3"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400" name="Line 2488"/>
              <p:cNvSpPr>
                <a:spLocks noChangeShapeType="1"/>
              </p:cNvSpPr>
              <p:nvPr/>
            </p:nvSpPr>
            <p:spPr bwMode="auto">
              <a:xfrm flipH="1" flipV="1">
                <a:off x="3256"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99" name="Line 2487"/>
              <p:cNvSpPr>
                <a:spLocks noChangeShapeType="1"/>
              </p:cNvSpPr>
              <p:nvPr/>
            </p:nvSpPr>
            <p:spPr bwMode="auto">
              <a:xfrm flipH="1" flipV="1">
                <a:off x="3246"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98" name="Line 2486"/>
              <p:cNvSpPr>
                <a:spLocks noChangeShapeType="1"/>
              </p:cNvSpPr>
              <p:nvPr/>
            </p:nvSpPr>
            <p:spPr bwMode="auto">
              <a:xfrm flipH="1" flipV="1">
                <a:off x="3411"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97" name="Line 2485"/>
              <p:cNvSpPr>
                <a:spLocks noChangeShapeType="1"/>
              </p:cNvSpPr>
              <p:nvPr/>
            </p:nvSpPr>
            <p:spPr bwMode="auto">
              <a:xfrm flipH="1" flipV="1">
                <a:off x="3401"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96" name="Line 2484"/>
              <p:cNvSpPr>
                <a:spLocks noChangeShapeType="1"/>
              </p:cNvSpPr>
              <p:nvPr/>
            </p:nvSpPr>
            <p:spPr bwMode="auto">
              <a:xfrm flipH="1" flipV="1">
                <a:off x="3391"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95" name="Line 2483"/>
              <p:cNvSpPr>
                <a:spLocks noChangeShapeType="1"/>
              </p:cNvSpPr>
              <p:nvPr/>
            </p:nvSpPr>
            <p:spPr bwMode="auto">
              <a:xfrm flipH="1" flipV="1">
                <a:off x="3380"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94" name="Line 2482"/>
              <p:cNvSpPr>
                <a:spLocks noChangeShapeType="1"/>
              </p:cNvSpPr>
              <p:nvPr/>
            </p:nvSpPr>
            <p:spPr bwMode="auto">
              <a:xfrm flipH="1" flipV="1">
                <a:off x="3308"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93" name="Line 2481"/>
              <p:cNvSpPr>
                <a:spLocks noChangeShapeType="1"/>
              </p:cNvSpPr>
              <p:nvPr/>
            </p:nvSpPr>
            <p:spPr bwMode="auto">
              <a:xfrm flipH="1" flipV="1">
                <a:off x="3298" y="158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92" name="Line 2480"/>
              <p:cNvSpPr>
                <a:spLocks noChangeShapeType="1"/>
              </p:cNvSpPr>
              <p:nvPr/>
            </p:nvSpPr>
            <p:spPr bwMode="auto">
              <a:xfrm flipH="1" flipV="1">
                <a:off x="3287"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91" name="Line 2479"/>
              <p:cNvSpPr>
                <a:spLocks noChangeShapeType="1"/>
              </p:cNvSpPr>
              <p:nvPr/>
            </p:nvSpPr>
            <p:spPr bwMode="auto">
              <a:xfrm flipH="1" flipV="1">
                <a:off x="3277"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90" name="Line 2478"/>
              <p:cNvSpPr>
                <a:spLocks noChangeShapeType="1"/>
              </p:cNvSpPr>
              <p:nvPr/>
            </p:nvSpPr>
            <p:spPr bwMode="auto">
              <a:xfrm flipH="1" flipV="1">
                <a:off x="3266" y="1548"/>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89" name="Line 2477"/>
              <p:cNvSpPr>
                <a:spLocks noChangeShapeType="1"/>
              </p:cNvSpPr>
              <p:nvPr/>
            </p:nvSpPr>
            <p:spPr bwMode="auto">
              <a:xfrm flipH="1" flipV="1">
                <a:off x="3432"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88" name="Line 2476"/>
              <p:cNvSpPr>
                <a:spLocks noChangeShapeType="1"/>
              </p:cNvSpPr>
              <p:nvPr/>
            </p:nvSpPr>
            <p:spPr bwMode="auto">
              <a:xfrm flipH="1" flipV="1">
                <a:off x="3422"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87" name="Line 2475"/>
              <p:cNvSpPr>
                <a:spLocks noChangeShapeType="1"/>
              </p:cNvSpPr>
              <p:nvPr/>
            </p:nvSpPr>
            <p:spPr bwMode="auto">
              <a:xfrm flipH="1" flipV="1">
                <a:off x="3411"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86" name="Line 2474"/>
              <p:cNvSpPr>
                <a:spLocks noChangeShapeType="1"/>
              </p:cNvSpPr>
              <p:nvPr/>
            </p:nvSpPr>
            <p:spPr bwMode="auto">
              <a:xfrm flipH="1" flipV="1">
                <a:off x="3401"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85" name="Line 2473"/>
              <p:cNvSpPr>
                <a:spLocks noChangeShapeType="1"/>
              </p:cNvSpPr>
              <p:nvPr/>
            </p:nvSpPr>
            <p:spPr bwMode="auto">
              <a:xfrm flipH="1" flipV="1">
                <a:off x="3329"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84" name="Line 2472"/>
              <p:cNvSpPr>
                <a:spLocks noChangeShapeType="1"/>
              </p:cNvSpPr>
              <p:nvPr/>
            </p:nvSpPr>
            <p:spPr bwMode="auto">
              <a:xfrm flipH="1" flipV="1">
                <a:off x="3318"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83" name="Line 2471"/>
              <p:cNvSpPr>
                <a:spLocks noChangeShapeType="1"/>
              </p:cNvSpPr>
              <p:nvPr/>
            </p:nvSpPr>
            <p:spPr bwMode="auto">
              <a:xfrm flipH="1" flipV="1">
                <a:off x="3308"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82" name="Line 2470"/>
              <p:cNvSpPr>
                <a:spLocks noChangeShapeType="1"/>
              </p:cNvSpPr>
              <p:nvPr/>
            </p:nvSpPr>
            <p:spPr bwMode="auto">
              <a:xfrm flipH="1" flipV="1">
                <a:off x="3298" y="155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81" name="Line 2469"/>
              <p:cNvSpPr>
                <a:spLocks noChangeShapeType="1"/>
              </p:cNvSpPr>
              <p:nvPr/>
            </p:nvSpPr>
            <p:spPr bwMode="auto">
              <a:xfrm flipH="1" flipV="1">
                <a:off x="3287"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80" name="Line 2468"/>
              <p:cNvSpPr>
                <a:spLocks noChangeShapeType="1"/>
              </p:cNvSpPr>
              <p:nvPr/>
            </p:nvSpPr>
            <p:spPr bwMode="auto">
              <a:xfrm flipH="1" flipV="1">
                <a:off x="3453"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79" name="Line 2467"/>
              <p:cNvSpPr>
                <a:spLocks noChangeShapeType="1"/>
              </p:cNvSpPr>
              <p:nvPr/>
            </p:nvSpPr>
            <p:spPr bwMode="auto">
              <a:xfrm flipH="1" flipV="1">
                <a:off x="3442"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78" name="Line 2466"/>
              <p:cNvSpPr>
                <a:spLocks noChangeShapeType="1"/>
              </p:cNvSpPr>
              <p:nvPr/>
            </p:nvSpPr>
            <p:spPr bwMode="auto">
              <a:xfrm flipH="1" flipV="1">
                <a:off x="3432"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77" name="Line 2465"/>
              <p:cNvSpPr>
                <a:spLocks noChangeShapeType="1"/>
              </p:cNvSpPr>
              <p:nvPr/>
            </p:nvSpPr>
            <p:spPr bwMode="auto">
              <a:xfrm flipH="1" flipV="1">
                <a:off x="3422"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76" name="Line 2464"/>
              <p:cNvSpPr>
                <a:spLocks noChangeShapeType="1"/>
              </p:cNvSpPr>
              <p:nvPr/>
            </p:nvSpPr>
            <p:spPr bwMode="auto">
              <a:xfrm flipH="1" flipV="1">
                <a:off x="3349"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75" name="Line 2463"/>
              <p:cNvSpPr>
                <a:spLocks noChangeShapeType="1"/>
              </p:cNvSpPr>
              <p:nvPr/>
            </p:nvSpPr>
            <p:spPr bwMode="auto">
              <a:xfrm flipH="1" flipV="1">
                <a:off x="3339"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74" name="Line 2462"/>
              <p:cNvSpPr>
                <a:spLocks noChangeShapeType="1"/>
              </p:cNvSpPr>
              <p:nvPr/>
            </p:nvSpPr>
            <p:spPr bwMode="auto">
              <a:xfrm flipH="1" flipV="1">
                <a:off x="3329"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73" name="Line 2461"/>
              <p:cNvSpPr>
                <a:spLocks noChangeShapeType="1"/>
              </p:cNvSpPr>
              <p:nvPr/>
            </p:nvSpPr>
            <p:spPr bwMode="auto">
              <a:xfrm flipH="1" flipV="1">
                <a:off x="3318"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72" name="Line 2460"/>
              <p:cNvSpPr>
                <a:spLocks noChangeShapeType="1"/>
              </p:cNvSpPr>
              <p:nvPr/>
            </p:nvSpPr>
            <p:spPr bwMode="auto">
              <a:xfrm flipH="1" flipV="1">
                <a:off x="3308"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71" name="Line 2459"/>
              <p:cNvSpPr>
                <a:spLocks noChangeShapeType="1"/>
              </p:cNvSpPr>
              <p:nvPr/>
            </p:nvSpPr>
            <p:spPr bwMode="auto">
              <a:xfrm flipH="1" flipV="1">
                <a:off x="3474" y="169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70" name="Line 2458"/>
              <p:cNvSpPr>
                <a:spLocks noChangeShapeType="1"/>
              </p:cNvSpPr>
              <p:nvPr/>
            </p:nvSpPr>
            <p:spPr bwMode="auto">
              <a:xfrm flipH="1" flipV="1">
                <a:off x="3463"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69" name="Line 2457"/>
              <p:cNvSpPr>
                <a:spLocks noChangeShapeType="1"/>
              </p:cNvSpPr>
              <p:nvPr/>
            </p:nvSpPr>
            <p:spPr bwMode="auto">
              <a:xfrm flipH="1" flipV="1">
                <a:off x="3453"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68" name="Line 2456"/>
              <p:cNvSpPr>
                <a:spLocks noChangeShapeType="1"/>
              </p:cNvSpPr>
              <p:nvPr/>
            </p:nvSpPr>
            <p:spPr bwMode="auto">
              <a:xfrm flipH="1" flipV="1">
                <a:off x="3442"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67" name="Line 2455"/>
              <p:cNvSpPr>
                <a:spLocks noChangeShapeType="1"/>
              </p:cNvSpPr>
              <p:nvPr/>
            </p:nvSpPr>
            <p:spPr bwMode="auto">
              <a:xfrm flipH="1" flipV="1">
                <a:off x="3370"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66" name="Line 2454"/>
              <p:cNvSpPr>
                <a:spLocks noChangeShapeType="1"/>
              </p:cNvSpPr>
              <p:nvPr/>
            </p:nvSpPr>
            <p:spPr bwMode="auto">
              <a:xfrm flipH="1" flipV="1">
                <a:off x="3360"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65" name="Line 2453"/>
              <p:cNvSpPr>
                <a:spLocks noChangeShapeType="1"/>
              </p:cNvSpPr>
              <p:nvPr/>
            </p:nvSpPr>
            <p:spPr bwMode="auto">
              <a:xfrm flipH="1" flipV="1">
                <a:off x="3349"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64" name="Line 2452"/>
              <p:cNvSpPr>
                <a:spLocks noChangeShapeType="1"/>
              </p:cNvSpPr>
              <p:nvPr/>
            </p:nvSpPr>
            <p:spPr bwMode="auto">
              <a:xfrm flipH="1" flipV="1">
                <a:off x="3339"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63" name="Line 2451"/>
              <p:cNvSpPr>
                <a:spLocks noChangeShapeType="1"/>
              </p:cNvSpPr>
              <p:nvPr/>
            </p:nvSpPr>
            <p:spPr bwMode="auto">
              <a:xfrm flipH="1" flipV="1">
                <a:off x="3329"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62" name="Line 2450"/>
              <p:cNvSpPr>
                <a:spLocks noChangeShapeType="1"/>
              </p:cNvSpPr>
              <p:nvPr/>
            </p:nvSpPr>
            <p:spPr bwMode="auto">
              <a:xfrm flipH="1" flipV="1">
                <a:off x="3494"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61" name="Line 2449"/>
              <p:cNvSpPr>
                <a:spLocks noChangeShapeType="1"/>
              </p:cNvSpPr>
              <p:nvPr/>
            </p:nvSpPr>
            <p:spPr bwMode="auto">
              <a:xfrm flipH="1" flipV="1">
                <a:off x="3484"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60" name="Line 2448"/>
              <p:cNvSpPr>
                <a:spLocks noChangeShapeType="1"/>
              </p:cNvSpPr>
              <p:nvPr/>
            </p:nvSpPr>
            <p:spPr bwMode="auto">
              <a:xfrm flipH="1" flipV="1">
                <a:off x="3474" y="167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59" name="Line 2447"/>
              <p:cNvSpPr>
                <a:spLocks noChangeShapeType="1"/>
              </p:cNvSpPr>
              <p:nvPr/>
            </p:nvSpPr>
            <p:spPr bwMode="auto">
              <a:xfrm flipH="1" flipV="1">
                <a:off x="3463"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58" name="Line 2446"/>
              <p:cNvSpPr>
                <a:spLocks noChangeShapeType="1"/>
              </p:cNvSpPr>
              <p:nvPr/>
            </p:nvSpPr>
            <p:spPr bwMode="auto">
              <a:xfrm flipH="1" flipV="1">
                <a:off x="3391"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57" name="Line 2445"/>
              <p:cNvSpPr>
                <a:spLocks noChangeShapeType="1"/>
              </p:cNvSpPr>
              <p:nvPr/>
            </p:nvSpPr>
            <p:spPr bwMode="auto">
              <a:xfrm flipH="1" flipV="1">
                <a:off x="3380"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56" name="Line 2444"/>
              <p:cNvSpPr>
                <a:spLocks noChangeShapeType="1"/>
              </p:cNvSpPr>
              <p:nvPr/>
            </p:nvSpPr>
            <p:spPr bwMode="auto">
              <a:xfrm flipH="1" flipV="1">
                <a:off x="3370"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55" name="Line 2443"/>
              <p:cNvSpPr>
                <a:spLocks noChangeShapeType="1"/>
              </p:cNvSpPr>
              <p:nvPr/>
            </p:nvSpPr>
            <p:spPr bwMode="auto">
              <a:xfrm flipH="1" flipV="1">
                <a:off x="3360"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54" name="Line 2442"/>
              <p:cNvSpPr>
                <a:spLocks noChangeShapeType="1"/>
              </p:cNvSpPr>
              <p:nvPr/>
            </p:nvSpPr>
            <p:spPr bwMode="auto">
              <a:xfrm flipH="1" flipV="1">
                <a:off x="3349"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53" name="Line 2441"/>
              <p:cNvSpPr>
                <a:spLocks noChangeShapeType="1"/>
              </p:cNvSpPr>
              <p:nvPr/>
            </p:nvSpPr>
            <p:spPr bwMode="auto">
              <a:xfrm flipH="1" flipV="1">
                <a:off x="3515"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52" name="Line 2440"/>
              <p:cNvSpPr>
                <a:spLocks noChangeShapeType="1"/>
              </p:cNvSpPr>
              <p:nvPr/>
            </p:nvSpPr>
            <p:spPr bwMode="auto">
              <a:xfrm flipH="1" flipV="1">
                <a:off x="3504"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51" name="Line 2439"/>
              <p:cNvSpPr>
                <a:spLocks noChangeShapeType="1"/>
              </p:cNvSpPr>
              <p:nvPr/>
            </p:nvSpPr>
            <p:spPr bwMode="auto">
              <a:xfrm flipH="1" flipV="1">
                <a:off x="3494"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50" name="Line 2438"/>
              <p:cNvSpPr>
                <a:spLocks noChangeShapeType="1"/>
              </p:cNvSpPr>
              <p:nvPr/>
            </p:nvSpPr>
            <p:spPr bwMode="auto">
              <a:xfrm flipH="1" flipV="1">
                <a:off x="3484"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49" name="Line 2437"/>
              <p:cNvSpPr>
                <a:spLocks noChangeShapeType="1"/>
              </p:cNvSpPr>
              <p:nvPr/>
            </p:nvSpPr>
            <p:spPr bwMode="auto">
              <a:xfrm flipH="1" flipV="1">
                <a:off x="3411"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48" name="Line 2436"/>
              <p:cNvSpPr>
                <a:spLocks noChangeShapeType="1"/>
              </p:cNvSpPr>
              <p:nvPr/>
            </p:nvSpPr>
            <p:spPr bwMode="auto">
              <a:xfrm flipH="1" flipV="1">
                <a:off x="3401"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47" name="Line 2435"/>
              <p:cNvSpPr>
                <a:spLocks noChangeShapeType="1"/>
              </p:cNvSpPr>
              <p:nvPr/>
            </p:nvSpPr>
            <p:spPr bwMode="auto">
              <a:xfrm flipH="1" flipV="1">
                <a:off x="3391"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46" name="Line 2434"/>
              <p:cNvSpPr>
                <a:spLocks noChangeShapeType="1"/>
              </p:cNvSpPr>
              <p:nvPr/>
            </p:nvSpPr>
            <p:spPr bwMode="auto">
              <a:xfrm flipH="1" flipV="1">
                <a:off x="3380"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45" name="Line 2433"/>
              <p:cNvSpPr>
                <a:spLocks noChangeShapeType="1"/>
              </p:cNvSpPr>
              <p:nvPr/>
            </p:nvSpPr>
            <p:spPr bwMode="auto">
              <a:xfrm flipH="1" flipV="1">
                <a:off x="3370"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44" name="Line 2432"/>
              <p:cNvSpPr>
                <a:spLocks noChangeShapeType="1"/>
              </p:cNvSpPr>
              <p:nvPr/>
            </p:nvSpPr>
            <p:spPr bwMode="auto">
              <a:xfrm flipH="1" flipV="1">
                <a:off x="3536" y="169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43" name="Line 2431"/>
              <p:cNvSpPr>
                <a:spLocks noChangeShapeType="1"/>
              </p:cNvSpPr>
              <p:nvPr/>
            </p:nvSpPr>
            <p:spPr bwMode="auto">
              <a:xfrm flipH="1" flipV="1">
                <a:off x="3525"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42" name="Line 2430"/>
              <p:cNvSpPr>
                <a:spLocks noChangeShapeType="1"/>
              </p:cNvSpPr>
              <p:nvPr/>
            </p:nvSpPr>
            <p:spPr bwMode="auto">
              <a:xfrm flipH="1" flipV="1">
                <a:off x="3515"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41" name="Line 2429"/>
              <p:cNvSpPr>
                <a:spLocks noChangeShapeType="1"/>
              </p:cNvSpPr>
              <p:nvPr/>
            </p:nvSpPr>
            <p:spPr bwMode="auto">
              <a:xfrm flipH="1" flipV="1">
                <a:off x="3504"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40" name="Line 2428"/>
              <p:cNvSpPr>
                <a:spLocks noChangeShapeType="1"/>
              </p:cNvSpPr>
              <p:nvPr/>
            </p:nvSpPr>
            <p:spPr bwMode="auto">
              <a:xfrm flipH="1" flipV="1">
                <a:off x="3432"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39" name="Line 2427"/>
              <p:cNvSpPr>
                <a:spLocks noChangeShapeType="1"/>
              </p:cNvSpPr>
              <p:nvPr/>
            </p:nvSpPr>
            <p:spPr bwMode="auto">
              <a:xfrm flipH="1" flipV="1">
                <a:off x="3422"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38" name="Line 2426"/>
              <p:cNvSpPr>
                <a:spLocks noChangeShapeType="1"/>
              </p:cNvSpPr>
              <p:nvPr/>
            </p:nvSpPr>
            <p:spPr bwMode="auto">
              <a:xfrm flipH="1" flipV="1">
                <a:off x="3411"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37" name="Line 2425"/>
              <p:cNvSpPr>
                <a:spLocks noChangeShapeType="1"/>
              </p:cNvSpPr>
              <p:nvPr/>
            </p:nvSpPr>
            <p:spPr bwMode="auto">
              <a:xfrm flipH="1" flipV="1">
                <a:off x="3401"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36" name="Line 2424"/>
              <p:cNvSpPr>
                <a:spLocks noChangeShapeType="1"/>
              </p:cNvSpPr>
              <p:nvPr/>
            </p:nvSpPr>
            <p:spPr bwMode="auto">
              <a:xfrm flipH="1" flipV="1">
                <a:off x="3391"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35" name="Line 2423"/>
              <p:cNvSpPr>
                <a:spLocks noChangeShapeType="1"/>
              </p:cNvSpPr>
              <p:nvPr/>
            </p:nvSpPr>
            <p:spPr bwMode="auto">
              <a:xfrm flipH="1" flipV="1">
                <a:off x="3556"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34" name="Line 2422"/>
              <p:cNvSpPr>
                <a:spLocks noChangeShapeType="1"/>
              </p:cNvSpPr>
              <p:nvPr/>
            </p:nvSpPr>
            <p:spPr bwMode="auto">
              <a:xfrm flipH="1" flipV="1">
                <a:off x="3546"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33" name="Line 2421"/>
              <p:cNvSpPr>
                <a:spLocks noChangeShapeType="1"/>
              </p:cNvSpPr>
              <p:nvPr/>
            </p:nvSpPr>
            <p:spPr bwMode="auto">
              <a:xfrm flipH="1" flipV="1">
                <a:off x="3536" y="167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32" name="Line 2420"/>
              <p:cNvSpPr>
                <a:spLocks noChangeShapeType="1"/>
              </p:cNvSpPr>
              <p:nvPr/>
            </p:nvSpPr>
            <p:spPr bwMode="auto">
              <a:xfrm flipH="1" flipV="1">
                <a:off x="3525"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31" name="Line 2419"/>
              <p:cNvSpPr>
                <a:spLocks noChangeShapeType="1"/>
              </p:cNvSpPr>
              <p:nvPr/>
            </p:nvSpPr>
            <p:spPr bwMode="auto">
              <a:xfrm flipH="1" flipV="1">
                <a:off x="3453"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30" name="Line 2418"/>
              <p:cNvSpPr>
                <a:spLocks noChangeShapeType="1"/>
              </p:cNvSpPr>
              <p:nvPr/>
            </p:nvSpPr>
            <p:spPr bwMode="auto">
              <a:xfrm flipH="1" flipV="1">
                <a:off x="3442"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29" name="Line 2417"/>
              <p:cNvSpPr>
                <a:spLocks noChangeShapeType="1"/>
              </p:cNvSpPr>
              <p:nvPr/>
            </p:nvSpPr>
            <p:spPr bwMode="auto">
              <a:xfrm flipH="1" flipV="1">
                <a:off x="3432"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28" name="Line 2416"/>
              <p:cNvSpPr>
                <a:spLocks noChangeShapeType="1"/>
              </p:cNvSpPr>
              <p:nvPr/>
            </p:nvSpPr>
            <p:spPr bwMode="auto">
              <a:xfrm flipH="1" flipV="1">
                <a:off x="3422"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27" name="Line 2415"/>
              <p:cNvSpPr>
                <a:spLocks noChangeShapeType="1"/>
              </p:cNvSpPr>
              <p:nvPr/>
            </p:nvSpPr>
            <p:spPr bwMode="auto">
              <a:xfrm flipH="1" flipV="1">
                <a:off x="3411"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26" name="Line 2414"/>
              <p:cNvSpPr>
                <a:spLocks noChangeShapeType="1"/>
              </p:cNvSpPr>
              <p:nvPr/>
            </p:nvSpPr>
            <p:spPr bwMode="auto">
              <a:xfrm flipH="1" flipV="1">
                <a:off x="3577"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25" name="Line 2413"/>
              <p:cNvSpPr>
                <a:spLocks noChangeShapeType="1"/>
              </p:cNvSpPr>
              <p:nvPr/>
            </p:nvSpPr>
            <p:spPr bwMode="auto">
              <a:xfrm flipH="1" flipV="1">
                <a:off x="3567" y="168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24" name="Line 2412"/>
              <p:cNvSpPr>
                <a:spLocks noChangeShapeType="1"/>
              </p:cNvSpPr>
              <p:nvPr/>
            </p:nvSpPr>
            <p:spPr bwMode="auto">
              <a:xfrm flipH="1" flipV="1">
                <a:off x="3556"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23" name="Line 2411"/>
              <p:cNvSpPr>
                <a:spLocks noChangeShapeType="1"/>
              </p:cNvSpPr>
              <p:nvPr/>
            </p:nvSpPr>
            <p:spPr bwMode="auto">
              <a:xfrm flipH="1" flipV="1">
                <a:off x="3546" y="166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22" name="Line 2410"/>
              <p:cNvSpPr>
                <a:spLocks noChangeShapeType="1"/>
              </p:cNvSpPr>
              <p:nvPr/>
            </p:nvSpPr>
            <p:spPr bwMode="auto">
              <a:xfrm flipH="1" flipV="1">
                <a:off x="3474"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21" name="Line 2409"/>
              <p:cNvSpPr>
                <a:spLocks noChangeShapeType="1"/>
              </p:cNvSpPr>
              <p:nvPr/>
            </p:nvSpPr>
            <p:spPr bwMode="auto">
              <a:xfrm flipH="1" flipV="1">
                <a:off x="3463"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20" name="Line 2408"/>
              <p:cNvSpPr>
                <a:spLocks noChangeShapeType="1"/>
              </p:cNvSpPr>
              <p:nvPr/>
            </p:nvSpPr>
            <p:spPr bwMode="auto">
              <a:xfrm flipH="1" flipV="1">
                <a:off x="3453"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19" name="Line 2407"/>
              <p:cNvSpPr>
                <a:spLocks noChangeShapeType="1"/>
              </p:cNvSpPr>
              <p:nvPr/>
            </p:nvSpPr>
            <p:spPr bwMode="auto">
              <a:xfrm flipH="1" flipV="1">
                <a:off x="3442"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18" name="Line 2406"/>
              <p:cNvSpPr>
                <a:spLocks noChangeShapeType="1"/>
              </p:cNvSpPr>
              <p:nvPr/>
            </p:nvSpPr>
            <p:spPr bwMode="auto">
              <a:xfrm flipH="1" flipV="1">
                <a:off x="3432"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17" name="Line 2405"/>
              <p:cNvSpPr>
                <a:spLocks noChangeShapeType="1"/>
              </p:cNvSpPr>
              <p:nvPr/>
            </p:nvSpPr>
            <p:spPr bwMode="auto">
              <a:xfrm flipH="1" flipV="1">
                <a:off x="3598" y="169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16" name="Line 2404"/>
              <p:cNvSpPr>
                <a:spLocks noChangeShapeType="1"/>
              </p:cNvSpPr>
              <p:nvPr/>
            </p:nvSpPr>
            <p:spPr bwMode="auto">
              <a:xfrm flipH="1" flipV="1">
                <a:off x="3587" y="168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15" name="Line 2403"/>
              <p:cNvSpPr>
                <a:spLocks noChangeShapeType="1"/>
              </p:cNvSpPr>
              <p:nvPr/>
            </p:nvSpPr>
            <p:spPr bwMode="auto">
              <a:xfrm flipH="1" flipV="1">
                <a:off x="3577" y="167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14" name="Line 2402"/>
              <p:cNvSpPr>
                <a:spLocks noChangeShapeType="1"/>
              </p:cNvSpPr>
              <p:nvPr/>
            </p:nvSpPr>
            <p:spPr bwMode="auto">
              <a:xfrm flipH="1" flipV="1">
                <a:off x="3567" y="166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13" name="Line 2401"/>
              <p:cNvSpPr>
                <a:spLocks noChangeShapeType="1"/>
              </p:cNvSpPr>
              <p:nvPr/>
            </p:nvSpPr>
            <p:spPr bwMode="auto">
              <a:xfrm flipH="1" flipV="1">
                <a:off x="3494"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12" name="Line 2400"/>
              <p:cNvSpPr>
                <a:spLocks noChangeShapeType="1"/>
              </p:cNvSpPr>
              <p:nvPr/>
            </p:nvSpPr>
            <p:spPr bwMode="auto">
              <a:xfrm flipH="1" flipV="1">
                <a:off x="3484"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11" name="Line 2399"/>
              <p:cNvSpPr>
                <a:spLocks noChangeShapeType="1"/>
              </p:cNvSpPr>
              <p:nvPr/>
            </p:nvSpPr>
            <p:spPr bwMode="auto">
              <a:xfrm flipH="1" flipV="1">
                <a:off x="3474" y="1570"/>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10" name="Line 2398"/>
              <p:cNvSpPr>
                <a:spLocks noChangeShapeType="1"/>
              </p:cNvSpPr>
              <p:nvPr/>
            </p:nvSpPr>
            <p:spPr bwMode="auto">
              <a:xfrm flipH="1" flipV="1">
                <a:off x="3463"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09" name="Line 2397"/>
              <p:cNvSpPr>
                <a:spLocks noChangeShapeType="1"/>
              </p:cNvSpPr>
              <p:nvPr/>
            </p:nvSpPr>
            <p:spPr bwMode="auto">
              <a:xfrm flipH="1" flipV="1">
                <a:off x="3453"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08" name="Line 2396"/>
              <p:cNvSpPr>
                <a:spLocks noChangeShapeType="1"/>
              </p:cNvSpPr>
              <p:nvPr/>
            </p:nvSpPr>
            <p:spPr bwMode="auto">
              <a:xfrm flipH="1" flipV="1">
                <a:off x="3515"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07" name="Line 2395"/>
              <p:cNvSpPr>
                <a:spLocks noChangeShapeType="1"/>
              </p:cNvSpPr>
              <p:nvPr/>
            </p:nvSpPr>
            <p:spPr bwMode="auto">
              <a:xfrm flipH="1" flipV="1">
                <a:off x="3504"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06" name="Line 2394"/>
              <p:cNvSpPr>
                <a:spLocks noChangeShapeType="1"/>
              </p:cNvSpPr>
              <p:nvPr/>
            </p:nvSpPr>
            <p:spPr bwMode="auto">
              <a:xfrm flipH="1" flipV="1">
                <a:off x="3494"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05" name="Line 2393"/>
              <p:cNvSpPr>
                <a:spLocks noChangeShapeType="1"/>
              </p:cNvSpPr>
              <p:nvPr/>
            </p:nvSpPr>
            <p:spPr bwMode="auto">
              <a:xfrm flipH="1" flipV="1">
                <a:off x="3484"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04" name="Line 2392"/>
              <p:cNvSpPr>
                <a:spLocks noChangeShapeType="1"/>
              </p:cNvSpPr>
              <p:nvPr/>
            </p:nvSpPr>
            <p:spPr bwMode="auto">
              <a:xfrm flipH="1" flipV="1">
                <a:off x="3474" y="154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03" name="Line 2391"/>
              <p:cNvSpPr>
                <a:spLocks noChangeShapeType="1"/>
              </p:cNvSpPr>
              <p:nvPr/>
            </p:nvSpPr>
            <p:spPr bwMode="auto">
              <a:xfrm flipH="1" flipV="1">
                <a:off x="3536"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02" name="Line 2390"/>
              <p:cNvSpPr>
                <a:spLocks noChangeShapeType="1"/>
              </p:cNvSpPr>
              <p:nvPr/>
            </p:nvSpPr>
            <p:spPr bwMode="auto">
              <a:xfrm flipH="1" flipV="1">
                <a:off x="3525"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01" name="Line 2389"/>
              <p:cNvSpPr>
                <a:spLocks noChangeShapeType="1"/>
              </p:cNvSpPr>
              <p:nvPr/>
            </p:nvSpPr>
            <p:spPr bwMode="auto">
              <a:xfrm flipH="1" flipV="1">
                <a:off x="3515"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300" name="Line 2388"/>
              <p:cNvSpPr>
                <a:spLocks noChangeShapeType="1"/>
              </p:cNvSpPr>
              <p:nvPr/>
            </p:nvSpPr>
            <p:spPr bwMode="auto">
              <a:xfrm flipH="1" flipV="1">
                <a:off x="3504"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99" name="Line 2387"/>
              <p:cNvSpPr>
                <a:spLocks noChangeShapeType="1"/>
              </p:cNvSpPr>
              <p:nvPr/>
            </p:nvSpPr>
            <p:spPr bwMode="auto">
              <a:xfrm flipH="1" flipV="1">
                <a:off x="3494"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98" name="Line 2386"/>
              <p:cNvSpPr>
                <a:spLocks noChangeShapeType="1"/>
              </p:cNvSpPr>
              <p:nvPr/>
            </p:nvSpPr>
            <p:spPr bwMode="auto">
              <a:xfrm flipH="1" flipV="1">
                <a:off x="3556" y="159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97" name="Line 2385"/>
              <p:cNvSpPr>
                <a:spLocks noChangeShapeType="1"/>
              </p:cNvSpPr>
              <p:nvPr/>
            </p:nvSpPr>
            <p:spPr bwMode="auto">
              <a:xfrm flipH="1" flipV="1">
                <a:off x="3546" y="158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96" name="Line 2384"/>
              <p:cNvSpPr>
                <a:spLocks noChangeShapeType="1"/>
              </p:cNvSpPr>
              <p:nvPr/>
            </p:nvSpPr>
            <p:spPr bwMode="auto">
              <a:xfrm flipH="1" flipV="1">
                <a:off x="3536" y="1570"/>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95" name="Line 2383"/>
              <p:cNvSpPr>
                <a:spLocks noChangeShapeType="1"/>
              </p:cNvSpPr>
              <p:nvPr/>
            </p:nvSpPr>
            <p:spPr bwMode="auto">
              <a:xfrm flipH="1" flipV="1">
                <a:off x="3525"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94" name="Line 2382"/>
              <p:cNvSpPr>
                <a:spLocks noChangeShapeType="1"/>
              </p:cNvSpPr>
              <p:nvPr/>
            </p:nvSpPr>
            <p:spPr bwMode="auto">
              <a:xfrm flipH="1" flipV="1">
                <a:off x="3515"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93" name="Line 2381"/>
              <p:cNvSpPr>
                <a:spLocks noChangeShapeType="1"/>
              </p:cNvSpPr>
              <p:nvPr/>
            </p:nvSpPr>
            <p:spPr bwMode="auto">
              <a:xfrm flipH="1" flipV="1">
                <a:off x="3567" y="158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92" name="Line 2380"/>
              <p:cNvSpPr>
                <a:spLocks noChangeShapeType="1"/>
              </p:cNvSpPr>
              <p:nvPr/>
            </p:nvSpPr>
            <p:spPr bwMode="auto">
              <a:xfrm flipH="1" flipV="1">
                <a:off x="3556"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91" name="Line 2379"/>
              <p:cNvSpPr>
                <a:spLocks noChangeShapeType="1"/>
              </p:cNvSpPr>
              <p:nvPr/>
            </p:nvSpPr>
            <p:spPr bwMode="auto">
              <a:xfrm flipH="1" flipV="1">
                <a:off x="3546"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90" name="Line 2378"/>
              <p:cNvSpPr>
                <a:spLocks noChangeShapeType="1"/>
              </p:cNvSpPr>
              <p:nvPr/>
            </p:nvSpPr>
            <p:spPr bwMode="auto">
              <a:xfrm flipH="1" flipV="1">
                <a:off x="3536" y="154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89" name="Line 2377"/>
              <p:cNvSpPr>
                <a:spLocks noChangeShapeType="1"/>
              </p:cNvSpPr>
              <p:nvPr/>
            </p:nvSpPr>
            <p:spPr bwMode="auto">
              <a:xfrm flipH="1" flipV="1">
                <a:off x="3577" y="1570"/>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88" name="Line 2376"/>
              <p:cNvSpPr>
                <a:spLocks noChangeShapeType="1"/>
              </p:cNvSpPr>
              <p:nvPr/>
            </p:nvSpPr>
            <p:spPr bwMode="auto">
              <a:xfrm flipH="1" flipV="1">
                <a:off x="3567" y="155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87" name="Line 2375"/>
              <p:cNvSpPr>
                <a:spLocks noChangeShapeType="1"/>
              </p:cNvSpPr>
              <p:nvPr/>
            </p:nvSpPr>
            <p:spPr bwMode="auto">
              <a:xfrm flipH="1" flipV="1">
                <a:off x="3556"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86" name="Line 2374"/>
              <p:cNvSpPr>
                <a:spLocks noChangeShapeType="1"/>
              </p:cNvSpPr>
              <p:nvPr/>
            </p:nvSpPr>
            <p:spPr bwMode="auto">
              <a:xfrm flipH="1" flipV="1">
                <a:off x="3587" y="155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85" name="Line 2373"/>
              <p:cNvSpPr>
                <a:spLocks noChangeShapeType="1"/>
              </p:cNvSpPr>
              <p:nvPr/>
            </p:nvSpPr>
            <p:spPr bwMode="auto">
              <a:xfrm flipH="1" flipV="1">
                <a:off x="3577"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84" name="Line 2372"/>
              <p:cNvSpPr>
                <a:spLocks noChangeShapeType="1"/>
              </p:cNvSpPr>
              <p:nvPr/>
            </p:nvSpPr>
            <p:spPr bwMode="auto">
              <a:xfrm flipH="1" flipV="1">
                <a:off x="3598" y="154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83" name="Line 2371"/>
              <p:cNvSpPr>
                <a:spLocks noChangeShapeType="1"/>
              </p:cNvSpPr>
              <p:nvPr/>
            </p:nvSpPr>
            <p:spPr bwMode="auto">
              <a:xfrm>
                <a:off x="2525" y="1542"/>
                <a:ext cx="146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82" name="Line 2370"/>
              <p:cNvSpPr>
                <a:spLocks noChangeShapeType="1"/>
              </p:cNvSpPr>
              <p:nvPr/>
            </p:nvSpPr>
            <p:spPr bwMode="auto">
              <a:xfrm>
                <a:off x="2525" y="1542"/>
                <a:ext cx="1" cy="120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81" name="Line 2369"/>
              <p:cNvSpPr>
                <a:spLocks noChangeShapeType="1"/>
              </p:cNvSpPr>
              <p:nvPr/>
            </p:nvSpPr>
            <p:spPr bwMode="auto">
              <a:xfrm>
                <a:off x="2745" y="1542"/>
                <a:ext cx="1" cy="120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80" name="Line 2368"/>
              <p:cNvSpPr>
                <a:spLocks noChangeShapeType="1"/>
              </p:cNvSpPr>
              <p:nvPr/>
            </p:nvSpPr>
            <p:spPr bwMode="auto">
              <a:xfrm>
                <a:off x="2784" y="2042"/>
                <a:ext cx="1" cy="20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79" name="Freeform 2367"/>
              <p:cNvSpPr>
                <a:spLocks/>
              </p:cNvSpPr>
              <p:nvPr/>
            </p:nvSpPr>
            <p:spPr bwMode="auto">
              <a:xfrm>
                <a:off x="2784" y="2017"/>
                <a:ext cx="24" cy="25"/>
              </a:xfrm>
              <a:custGeom>
                <a:avLst/>
                <a:gdLst/>
                <a:ahLst/>
                <a:cxnLst>
                  <a:cxn ang="0">
                    <a:pos x="24" y="0"/>
                  </a:cxn>
                  <a:cxn ang="0">
                    <a:pos x="22" y="0"/>
                  </a:cxn>
                  <a:cxn ang="0">
                    <a:pos x="19" y="1"/>
                  </a:cxn>
                  <a:cxn ang="0">
                    <a:pos x="17" y="1"/>
                  </a:cxn>
                  <a:cxn ang="0">
                    <a:pos x="14" y="3"/>
                  </a:cxn>
                  <a:cxn ang="0">
                    <a:pos x="12" y="4"/>
                  </a:cxn>
                  <a:cxn ang="0">
                    <a:pos x="10" y="5"/>
                  </a:cxn>
                  <a:cxn ang="0">
                    <a:pos x="8" y="7"/>
                  </a:cxn>
                  <a:cxn ang="0">
                    <a:pos x="6" y="9"/>
                  </a:cxn>
                  <a:cxn ang="0">
                    <a:pos x="5" y="11"/>
                  </a:cxn>
                  <a:cxn ang="0">
                    <a:pos x="3" y="13"/>
                  </a:cxn>
                  <a:cxn ang="0">
                    <a:pos x="2" y="15"/>
                  </a:cxn>
                  <a:cxn ang="0">
                    <a:pos x="1" y="18"/>
                  </a:cxn>
                  <a:cxn ang="0">
                    <a:pos x="0" y="20"/>
                  </a:cxn>
                  <a:cxn ang="0">
                    <a:pos x="0" y="23"/>
                  </a:cxn>
                  <a:cxn ang="0">
                    <a:pos x="0" y="25"/>
                  </a:cxn>
                </a:cxnLst>
                <a:rect l="0" t="0" r="r" b="b"/>
                <a:pathLst>
                  <a:path w="24" h="25">
                    <a:moveTo>
                      <a:pt x="24" y="0"/>
                    </a:moveTo>
                    <a:lnTo>
                      <a:pt x="22" y="0"/>
                    </a:lnTo>
                    <a:lnTo>
                      <a:pt x="19" y="1"/>
                    </a:lnTo>
                    <a:lnTo>
                      <a:pt x="17" y="1"/>
                    </a:lnTo>
                    <a:lnTo>
                      <a:pt x="14" y="3"/>
                    </a:lnTo>
                    <a:lnTo>
                      <a:pt x="12" y="4"/>
                    </a:lnTo>
                    <a:lnTo>
                      <a:pt x="10" y="5"/>
                    </a:lnTo>
                    <a:lnTo>
                      <a:pt x="8" y="7"/>
                    </a:lnTo>
                    <a:lnTo>
                      <a:pt x="6" y="9"/>
                    </a:lnTo>
                    <a:lnTo>
                      <a:pt x="5" y="11"/>
                    </a:lnTo>
                    <a:lnTo>
                      <a:pt x="3" y="13"/>
                    </a:lnTo>
                    <a:lnTo>
                      <a:pt x="2" y="15"/>
                    </a:lnTo>
                    <a:lnTo>
                      <a:pt x="1" y="18"/>
                    </a:lnTo>
                    <a:lnTo>
                      <a:pt x="0" y="20"/>
                    </a:lnTo>
                    <a:lnTo>
                      <a:pt x="0" y="23"/>
                    </a:lnTo>
                    <a:lnTo>
                      <a:pt x="0"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78" name="Line 2366"/>
              <p:cNvSpPr>
                <a:spLocks noChangeShapeType="1"/>
              </p:cNvSpPr>
              <p:nvPr/>
            </p:nvSpPr>
            <p:spPr bwMode="auto">
              <a:xfrm flipV="1">
                <a:off x="2948"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77" name="Line 2365"/>
              <p:cNvSpPr>
                <a:spLocks noChangeShapeType="1"/>
              </p:cNvSpPr>
              <p:nvPr/>
            </p:nvSpPr>
            <p:spPr bwMode="auto">
              <a:xfrm flipV="1">
                <a:off x="2948" y="259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76" name="Line 2364"/>
              <p:cNvSpPr>
                <a:spLocks noChangeShapeType="1"/>
              </p:cNvSpPr>
              <p:nvPr/>
            </p:nvSpPr>
            <p:spPr bwMode="auto">
              <a:xfrm flipV="1">
                <a:off x="2948"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75" name="Line 2363"/>
              <p:cNvSpPr>
                <a:spLocks noChangeShapeType="1"/>
              </p:cNvSpPr>
              <p:nvPr/>
            </p:nvSpPr>
            <p:spPr bwMode="auto">
              <a:xfrm flipV="1">
                <a:off x="2958"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74" name="Line 2362"/>
              <p:cNvSpPr>
                <a:spLocks noChangeShapeType="1"/>
              </p:cNvSpPr>
              <p:nvPr/>
            </p:nvSpPr>
            <p:spPr bwMode="auto">
              <a:xfrm flipV="1">
                <a:off x="2958"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73" name="Line 2361"/>
              <p:cNvSpPr>
                <a:spLocks noChangeShapeType="1"/>
              </p:cNvSpPr>
              <p:nvPr/>
            </p:nvSpPr>
            <p:spPr bwMode="auto">
              <a:xfrm flipV="1">
                <a:off x="2958"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72" name="Line 2360"/>
              <p:cNvSpPr>
                <a:spLocks noChangeShapeType="1"/>
              </p:cNvSpPr>
              <p:nvPr/>
            </p:nvSpPr>
            <p:spPr bwMode="auto">
              <a:xfrm flipV="1">
                <a:off x="2958"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71" name="Line 2359"/>
              <p:cNvSpPr>
                <a:spLocks noChangeShapeType="1"/>
              </p:cNvSpPr>
              <p:nvPr/>
            </p:nvSpPr>
            <p:spPr bwMode="auto">
              <a:xfrm flipV="1">
                <a:off x="2969"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70" name="Line 2358"/>
              <p:cNvSpPr>
                <a:spLocks noChangeShapeType="1"/>
              </p:cNvSpPr>
              <p:nvPr/>
            </p:nvSpPr>
            <p:spPr bwMode="auto">
              <a:xfrm flipV="1">
                <a:off x="2969"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69" name="Line 2357"/>
              <p:cNvSpPr>
                <a:spLocks noChangeShapeType="1"/>
              </p:cNvSpPr>
              <p:nvPr/>
            </p:nvSpPr>
            <p:spPr bwMode="auto">
              <a:xfrm flipV="1">
                <a:off x="2969"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68" name="Line 2356"/>
              <p:cNvSpPr>
                <a:spLocks noChangeShapeType="1"/>
              </p:cNvSpPr>
              <p:nvPr/>
            </p:nvSpPr>
            <p:spPr bwMode="auto">
              <a:xfrm flipV="1">
                <a:off x="2969"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67" name="Line 2355"/>
              <p:cNvSpPr>
                <a:spLocks noChangeShapeType="1"/>
              </p:cNvSpPr>
              <p:nvPr/>
            </p:nvSpPr>
            <p:spPr bwMode="auto">
              <a:xfrm flipV="1">
                <a:off x="2969"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66" name="Line 2354"/>
              <p:cNvSpPr>
                <a:spLocks noChangeShapeType="1"/>
              </p:cNvSpPr>
              <p:nvPr/>
            </p:nvSpPr>
            <p:spPr bwMode="auto">
              <a:xfrm flipV="1">
                <a:off x="2979"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65" name="Line 2353"/>
              <p:cNvSpPr>
                <a:spLocks noChangeShapeType="1"/>
              </p:cNvSpPr>
              <p:nvPr/>
            </p:nvSpPr>
            <p:spPr bwMode="auto">
              <a:xfrm flipV="1">
                <a:off x="2979"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64" name="Line 2352"/>
              <p:cNvSpPr>
                <a:spLocks noChangeShapeType="1"/>
              </p:cNvSpPr>
              <p:nvPr/>
            </p:nvSpPr>
            <p:spPr bwMode="auto">
              <a:xfrm flipV="1">
                <a:off x="2979" y="269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63" name="Line 2351"/>
              <p:cNvSpPr>
                <a:spLocks noChangeShapeType="1"/>
              </p:cNvSpPr>
              <p:nvPr/>
            </p:nvSpPr>
            <p:spPr bwMode="auto">
              <a:xfrm flipV="1">
                <a:off x="2979"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62" name="Line 2350"/>
              <p:cNvSpPr>
                <a:spLocks noChangeShapeType="1"/>
              </p:cNvSpPr>
              <p:nvPr/>
            </p:nvSpPr>
            <p:spPr bwMode="auto">
              <a:xfrm flipV="1">
                <a:off x="2979"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61" name="Line 2349"/>
              <p:cNvSpPr>
                <a:spLocks noChangeShapeType="1"/>
              </p:cNvSpPr>
              <p:nvPr/>
            </p:nvSpPr>
            <p:spPr bwMode="auto">
              <a:xfrm flipV="1">
                <a:off x="2989"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60" name="Line 2348"/>
              <p:cNvSpPr>
                <a:spLocks noChangeShapeType="1"/>
              </p:cNvSpPr>
              <p:nvPr/>
            </p:nvSpPr>
            <p:spPr bwMode="auto">
              <a:xfrm flipV="1">
                <a:off x="2989"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59" name="Line 2347"/>
              <p:cNvSpPr>
                <a:spLocks noChangeShapeType="1"/>
              </p:cNvSpPr>
              <p:nvPr/>
            </p:nvSpPr>
            <p:spPr bwMode="auto">
              <a:xfrm flipV="1">
                <a:off x="2989"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58" name="Line 2346"/>
              <p:cNvSpPr>
                <a:spLocks noChangeShapeType="1"/>
              </p:cNvSpPr>
              <p:nvPr/>
            </p:nvSpPr>
            <p:spPr bwMode="auto">
              <a:xfrm flipV="1">
                <a:off x="2989"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57" name="Line 2345"/>
              <p:cNvSpPr>
                <a:spLocks noChangeShapeType="1"/>
              </p:cNvSpPr>
              <p:nvPr/>
            </p:nvSpPr>
            <p:spPr bwMode="auto">
              <a:xfrm flipV="1">
                <a:off x="2989"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56" name="Line 2344"/>
              <p:cNvSpPr>
                <a:spLocks noChangeShapeType="1"/>
              </p:cNvSpPr>
              <p:nvPr/>
            </p:nvSpPr>
            <p:spPr bwMode="auto">
              <a:xfrm flipV="1">
                <a:off x="3000"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55" name="Line 2343"/>
              <p:cNvSpPr>
                <a:spLocks noChangeShapeType="1"/>
              </p:cNvSpPr>
              <p:nvPr/>
            </p:nvSpPr>
            <p:spPr bwMode="auto">
              <a:xfrm flipV="1">
                <a:off x="3000"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54" name="Line 2342"/>
              <p:cNvSpPr>
                <a:spLocks noChangeShapeType="1"/>
              </p:cNvSpPr>
              <p:nvPr/>
            </p:nvSpPr>
            <p:spPr bwMode="auto">
              <a:xfrm flipV="1">
                <a:off x="3000"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53" name="Line 2341"/>
              <p:cNvSpPr>
                <a:spLocks noChangeShapeType="1"/>
              </p:cNvSpPr>
              <p:nvPr/>
            </p:nvSpPr>
            <p:spPr bwMode="auto">
              <a:xfrm flipV="1">
                <a:off x="3000"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52" name="Line 2340"/>
              <p:cNvSpPr>
                <a:spLocks noChangeShapeType="1"/>
              </p:cNvSpPr>
              <p:nvPr/>
            </p:nvSpPr>
            <p:spPr bwMode="auto">
              <a:xfrm flipV="1">
                <a:off x="3000"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51" name="Line 2339"/>
              <p:cNvSpPr>
                <a:spLocks noChangeShapeType="1"/>
              </p:cNvSpPr>
              <p:nvPr/>
            </p:nvSpPr>
            <p:spPr bwMode="auto">
              <a:xfrm flipV="1">
                <a:off x="3010"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50" name="Line 2338"/>
              <p:cNvSpPr>
                <a:spLocks noChangeShapeType="1"/>
              </p:cNvSpPr>
              <p:nvPr/>
            </p:nvSpPr>
            <p:spPr bwMode="auto">
              <a:xfrm flipV="1">
                <a:off x="3010"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49" name="Line 2337"/>
              <p:cNvSpPr>
                <a:spLocks noChangeShapeType="1"/>
              </p:cNvSpPr>
              <p:nvPr/>
            </p:nvSpPr>
            <p:spPr bwMode="auto">
              <a:xfrm flipV="1">
                <a:off x="3010"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48" name="Line 2336"/>
              <p:cNvSpPr>
                <a:spLocks noChangeShapeType="1"/>
              </p:cNvSpPr>
              <p:nvPr/>
            </p:nvSpPr>
            <p:spPr bwMode="auto">
              <a:xfrm flipV="1">
                <a:off x="3010"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47" name="Line 2335"/>
              <p:cNvSpPr>
                <a:spLocks noChangeShapeType="1"/>
              </p:cNvSpPr>
              <p:nvPr/>
            </p:nvSpPr>
            <p:spPr bwMode="auto">
              <a:xfrm flipV="1">
                <a:off x="3010"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46" name="Line 2334"/>
              <p:cNvSpPr>
                <a:spLocks noChangeShapeType="1"/>
              </p:cNvSpPr>
              <p:nvPr/>
            </p:nvSpPr>
            <p:spPr bwMode="auto">
              <a:xfrm flipV="1">
                <a:off x="3020"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45" name="Line 2333"/>
              <p:cNvSpPr>
                <a:spLocks noChangeShapeType="1"/>
              </p:cNvSpPr>
              <p:nvPr/>
            </p:nvSpPr>
            <p:spPr bwMode="auto">
              <a:xfrm flipV="1">
                <a:off x="3020"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44" name="Line 2332"/>
              <p:cNvSpPr>
                <a:spLocks noChangeShapeType="1"/>
              </p:cNvSpPr>
              <p:nvPr/>
            </p:nvSpPr>
            <p:spPr bwMode="auto">
              <a:xfrm flipV="1">
                <a:off x="3020"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43" name="Line 2331"/>
              <p:cNvSpPr>
                <a:spLocks noChangeShapeType="1"/>
              </p:cNvSpPr>
              <p:nvPr/>
            </p:nvSpPr>
            <p:spPr bwMode="auto">
              <a:xfrm flipV="1">
                <a:off x="3020"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42" name="Line 2330"/>
              <p:cNvSpPr>
                <a:spLocks noChangeShapeType="1"/>
              </p:cNvSpPr>
              <p:nvPr/>
            </p:nvSpPr>
            <p:spPr bwMode="auto">
              <a:xfrm flipV="1">
                <a:off x="3020"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41" name="Line 2329"/>
              <p:cNvSpPr>
                <a:spLocks noChangeShapeType="1"/>
              </p:cNvSpPr>
              <p:nvPr/>
            </p:nvSpPr>
            <p:spPr bwMode="auto">
              <a:xfrm flipV="1">
                <a:off x="3031"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1039" name="Group 2127"/>
            <p:cNvGrpSpPr>
              <a:grpSpLocks/>
            </p:cNvGrpSpPr>
            <p:nvPr/>
          </p:nvGrpSpPr>
          <p:grpSpPr bwMode="auto">
            <a:xfrm>
              <a:off x="3031" y="2578"/>
              <a:ext cx="414" cy="162"/>
              <a:chOff x="3031" y="2578"/>
              <a:chExt cx="414" cy="162"/>
            </a:xfrm>
          </p:grpSpPr>
          <p:sp>
            <p:nvSpPr>
              <p:cNvPr id="41239" name="Line 2327"/>
              <p:cNvSpPr>
                <a:spLocks noChangeShapeType="1"/>
              </p:cNvSpPr>
              <p:nvPr/>
            </p:nvSpPr>
            <p:spPr bwMode="auto">
              <a:xfrm flipV="1">
                <a:off x="3031"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38" name="Line 2326"/>
              <p:cNvSpPr>
                <a:spLocks noChangeShapeType="1"/>
              </p:cNvSpPr>
              <p:nvPr/>
            </p:nvSpPr>
            <p:spPr bwMode="auto">
              <a:xfrm flipV="1">
                <a:off x="3031"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37" name="Line 2325"/>
              <p:cNvSpPr>
                <a:spLocks noChangeShapeType="1"/>
              </p:cNvSpPr>
              <p:nvPr/>
            </p:nvSpPr>
            <p:spPr bwMode="auto">
              <a:xfrm flipV="1">
                <a:off x="3031"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36" name="Line 2324"/>
              <p:cNvSpPr>
                <a:spLocks noChangeShapeType="1"/>
              </p:cNvSpPr>
              <p:nvPr/>
            </p:nvSpPr>
            <p:spPr bwMode="auto">
              <a:xfrm flipV="1">
                <a:off x="3031"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35" name="Line 2323"/>
              <p:cNvSpPr>
                <a:spLocks noChangeShapeType="1"/>
              </p:cNvSpPr>
              <p:nvPr/>
            </p:nvSpPr>
            <p:spPr bwMode="auto">
              <a:xfrm flipV="1">
                <a:off x="3041"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34" name="Line 2322"/>
              <p:cNvSpPr>
                <a:spLocks noChangeShapeType="1"/>
              </p:cNvSpPr>
              <p:nvPr/>
            </p:nvSpPr>
            <p:spPr bwMode="auto">
              <a:xfrm flipV="1">
                <a:off x="3041"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33" name="Line 2321"/>
              <p:cNvSpPr>
                <a:spLocks noChangeShapeType="1"/>
              </p:cNvSpPr>
              <p:nvPr/>
            </p:nvSpPr>
            <p:spPr bwMode="auto">
              <a:xfrm flipV="1">
                <a:off x="3041"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32" name="Line 2320"/>
              <p:cNvSpPr>
                <a:spLocks noChangeShapeType="1"/>
              </p:cNvSpPr>
              <p:nvPr/>
            </p:nvSpPr>
            <p:spPr bwMode="auto">
              <a:xfrm flipV="1">
                <a:off x="3041"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31" name="Line 2319"/>
              <p:cNvSpPr>
                <a:spLocks noChangeShapeType="1"/>
              </p:cNvSpPr>
              <p:nvPr/>
            </p:nvSpPr>
            <p:spPr bwMode="auto">
              <a:xfrm flipV="1">
                <a:off x="3041"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30" name="Line 2318"/>
              <p:cNvSpPr>
                <a:spLocks noChangeShapeType="1"/>
              </p:cNvSpPr>
              <p:nvPr/>
            </p:nvSpPr>
            <p:spPr bwMode="auto">
              <a:xfrm flipV="1">
                <a:off x="3051"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29" name="Line 2317"/>
              <p:cNvSpPr>
                <a:spLocks noChangeShapeType="1"/>
              </p:cNvSpPr>
              <p:nvPr/>
            </p:nvSpPr>
            <p:spPr bwMode="auto">
              <a:xfrm flipV="1">
                <a:off x="3051"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28" name="Line 2316"/>
              <p:cNvSpPr>
                <a:spLocks noChangeShapeType="1"/>
              </p:cNvSpPr>
              <p:nvPr/>
            </p:nvSpPr>
            <p:spPr bwMode="auto">
              <a:xfrm flipV="1">
                <a:off x="3051"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27" name="Line 2315"/>
              <p:cNvSpPr>
                <a:spLocks noChangeShapeType="1"/>
              </p:cNvSpPr>
              <p:nvPr/>
            </p:nvSpPr>
            <p:spPr bwMode="auto">
              <a:xfrm flipV="1">
                <a:off x="3051"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26" name="Line 2314"/>
              <p:cNvSpPr>
                <a:spLocks noChangeShapeType="1"/>
              </p:cNvSpPr>
              <p:nvPr/>
            </p:nvSpPr>
            <p:spPr bwMode="auto">
              <a:xfrm flipV="1">
                <a:off x="3051"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25" name="Line 2313"/>
              <p:cNvSpPr>
                <a:spLocks noChangeShapeType="1"/>
              </p:cNvSpPr>
              <p:nvPr/>
            </p:nvSpPr>
            <p:spPr bwMode="auto">
              <a:xfrm flipV="1">
                <a:off x="3062"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24" name="Line 2312"/>
              <p:cNvSpPr>
                <a:spLocks noChangeShapeType="1"/>
              </p:cNvSpPr>
              <p:nvPr/>
            </p:nvSpPr>
            <p:spPr bwMode="auto">
              <a:xfrm flipV="1">
                <a:off x="3062"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23" name="Line 2311"/>
              <p:cNvSpPr>
                <a:spLocks noChangeShapeType="1"/>
              </p:cNvSpPr>
              <p:nvPr/>
            </p:nvSpPr>
            <p:spPr bwMode="auto">
              <a:xfrm flipV="1">
                <a:off x="3062"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22" name="Line 2310"/>
              <p:cNvSpPr>
                <a:spLocks noChangeShapeType="1"/>
              </p:cNvSpPr>
              <p:nvPr/>
            </p:nvSpPr>
            <p:spPr bwMode="auto">
              <a:xfrm flipV="1">
                <a:off x="3062"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21" name="Line 2309"/>
              <p:cNvSpPr>
                <a:spLocks noChangeShapeType="1"/>
              </p:cNvSpPr>
              <p:nvPr/>
            </p:nvSpPr>
            <p:spPr bwMode="auto">
              <a:xfrm flipV="1">
                <a:off x="3062"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20" name="Line 2308"/>
              <p:cNvSpPr>
                <a:spLocks noChangeShapeType="1"/>
              </p:cNvSpPr>
              <p:nvPr/>
            </p:nvSpPr>
            <p:spPr bwMode="auto">
              <a:xfrm flipV="1">
                <a:off x="3072"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19" name="Line 2307"/>
              <p:cNvSpPr>
                <a:spLocks noChangeShapeType="1"/>
              </p:cNvSpPr>
              <p:nvPr/>
            </p:nvSpPr>
            <p:spPr bwMode="auto">
              <a:xfrm flipV="1">
                <a:off x="3072"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18" name="Line 2306"/>
              <p:cNvSpPr>
                <a:spLocks noChangeShapeType="1"/>
              </p:cNvSpPr>
              <p:nvPr/>
            </p:nvSpPr>
            <p:spPr bwMode="auto">
              <a:xfrm flipV="1">
                <a:off x="3072"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17" name="Line 2305"/>
              <p:cNvSpPr>
                <a:spLocks noChangeShapeType="1"/>
              </p:cNvSpPr>
              <p:nvPr/>
            </p:nvSpPr>
            <p:spPr bwMode="auto">
              <a:xfrm flipV="1">
                <a:off x="3072"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16" name="Line 2304"/>
              <p:cNvSpPr>
                <a:spLocks noChangeShapeType="1"/>
              </p:cNvSpPr>
              <p:nvPr/>
            </p:nvSpPr>
            <p:spPr bwMode="auto">
              <a:xfrm flipV="1">
                <a:off x="3072"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15" name="Line 2303"/>
              <p:cNvSpPr>
                <a:spLocks noChangeShapeType="1"/>
              </p:cNvSpPr>
              <p:nvPr/>
            </p:nvSpPr>
            <p:spPr bwMode="auto">
              <a:xfrm flipV="1">
                <a:off x="3082"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14" name="Line 2302"/>
              <p:cNvSpPr>
                <a:spLocks noChangeShapeType="1"/>
              </p:cNvSpPr>
              <p:nvPr/>
            </p:nvSpPr>
            <p:spPr bwMode="auto">
              <a:xfrm flipV="1">
                <a:off x="3082"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13" name="Line 2301"/>
              <p:cNvSpPr>
                <a:spLocks noChangeShapeType="1"/>
              </p:cNvSpPr>
              <p:nvPr/>
            </p:nvSpPr>
            <p:spPr bwMode="auto">
              <a:xfrm flipV="1">
                <a:off x="3082"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12" name="Line 2300"/>
              <p:cNvSpPr>
                <a:spLocks noChangeShapeType="1"/>
              </p:cNvSpPr>
              <p:nvPr/>
            </p:nvSpPr>
            <p:spPr bwMode="auto">
              <a:xfrm flipV="1">
                <a:off x="3082"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11" name="Line 2299"/>
              <p:cNvSpPr>
                <a:spLocks noChangeShapeType="1"/>
              </p:cNvSpPr>
              <p:nvPr/>
            </p:nvSpPr>
            <p:spPr bwMode="auto">
              <a:xfrm flipV="1">
                <a:off x="3082"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10" name="Line 2298"/>
              <p:cNvSpPr>
                <a:spLocks noChangeShapeType="1"/>
              </p:cNvSpPr>
              <p:nvPr/>
            </p:nvSpPr>
            <p:spPr bwMode="auto">
              <a:xfrm flipV="1">
                <a:off x="3093"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09" name="Line 2297"/>
              <p:cNvSpPr>
                <a:spLocks noChangeShapeType="1"/>
              </p:cNvSpPr>
              <p:nvPr/>
            </p:nvSpPr>
            <p:spPr bwMode="auto">
              <a:xfrm flipV="1">
                <a:off x="3093"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08" name="Line 2296"/>
              <p:cNvSpPr>
                <a:spLocks noChangeShapeType="1"/>
              </p:cNvSpPr>
              <p:nvPr/>
            </p:nvSpPr>
            <p:spPr bwMode="auto">
              <a:xfrm flipV="1">
                <a:off x="3093"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07" name="Line 2295"/>
              <p:cNvSpPr>
                <a:spLocks noChangeShapeType="1"/>
              </p:cNvSpPr>
              <p:nvPr/>
            </p:nvSpPr>
            <p:spPr bwMode="auto">
              <a:xfrm flipV="1">
                <a:off x="3093"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06" name="Line 2294"/>
              <p:cNvSpPr>
                <a:spLocks noChangeShapeType="1"/>
              </p:cNvSpPr>
              <p:nvPr/>
            </p:nvSpPr>
            <p:spPr bwMode="auto">
              <a:xfrm flipV="1">
                <a:off x="3093"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05" name="Line 2293"/>
              <p:cNvSpPr>
                <a:spLocks noChangeShapeType="1"/>
              </p:cNvSpPr>
              <p:nvPr/>
            </p:nvSpPr>
            <p:spPr bwMode="auto">
              <a:xfrm flipV="1">
                <a:off x="3103"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04" name="Line 2292"/>
              <p:cNvSpPr>
                <a:spLocks noChangeShapeType="1"/>
              </p:cNvSpPr>
              <p:nvPr/>
            </p:nvSpPr>
            <p:spPr bwMode="auto">
              <a:xfrm flipV="1">
                <a:off x="3103"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03" name="Line 2291"/>
              <p:cNvSpPr>
                <a:spLocks noChangeShapeType="1"/>
              </p:cNvSpPr>
              <p:nvPr/>
            </p:nvSpPr>
            <p:spPr bwMode="auto">
              <a:xfrm flipV="1">
                <a:off x="3103"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02" name="Line 2290"/>
              <p:cNvSpPr>
                <a:spLocks noChangeShapeType="1"/>
              </p:cNvSpPr>
              <p:nvPr/>
            </p:nvSpPr>
            <p:spPr bwMode="auto">
              <a:xfrm flipV="1">
                <a:off x="3103"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01" name="Line 2289"/>
              <p:cNvSpPr>
                <a:spLocks noChangeShapeType="1"/>
              </p:cNvSpPr>
              <p:nvPr/>
            </p:nvSpPr>
            <p:spPr bwMode="auto">
              <a:xfrm flipV="1">
                <a:off x="3103"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200" name="Line 2288"/>
              <p:cNvSpPr>
                <a:spLocks noChangeShapeType="1"/>
              </p:cNvSpPr>
              <p:nvPr/>
            </p:nvSpPr>
            <p:spPr bwMode="auto">
              <a:xfrm flipV="1">
                <a:off x="3113"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99" name="Line 2287"/>
              <p:cNvSpPr>
                <a:spLocks noChangeShapeType="1"/>
              </p:cNvSpPr>
              <p:nvPr/>
            </p:nvSpPr>
            <p:spPr bwMode="auto">
              <a:xfrm flipV="1">
                <a:off x="3113"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98" name="Line 2286"/>
              <p:cNvSpPr>
                <a:spLocks noChangeShapeType="1"/>
              </p:cNvSpPr>
              <p:nvPr/>
            </p:nvSpPr>
            <p:spPr bwMode="auto">
              <a:xfrm flipV="1">
                <a:off x="3113"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97" name="Line 2285"/>
              <p:cNvSpPr>
                <a:spLocks noChangeShapeType="1"/>
              </p:cNvSpPr>
              <p:nvPr/>
            </p:nvSpPr>
            <p:spPr bwMode="auto">
              <a:xfrm flipV="1">
                <a:off x="3113"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96" name="Line 2284"/>
              <p:cNvSpPr>
                <a:spLocks noChangeShapeType="1"/>
              </p:cNvSpPr>
              <p:nvPr/>
            </p:nvSpPr>
            <p:spPr bwMode="auto">
              <a:xfrm flipV="1">
                <a:off x="3113"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95" name="Line 2283"/>
              <p:cNvSpPr>
                <a:spLocks noChangeShapeType="1"/>
              </p:cNvSpPr>
              <p:nvPr/>
            </p:nvSpPr>
            <p:spPr bwMode="auto">
              <a:xfrm flipV="1">
                <a:off x="3124"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94" name="Line 2282"/>
              <p:cNvSpPr>
                <a:spLocks noChangeShapeType="1"/>
              </p:cNvSpPr>
              <p:nvPr/>
            </p:nvSpPr>
            <p:spPr bwMode="auto">
              <a:xfrm flipV="1">
                <a:off x="3124"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93" name="Line 2281"/>
              <p:cNvSpPr>
                <a:spLocks noChangeShapeType="1"/>
              </p:cNvSpPr>
              <p:nvPr/>
            </p:nvSpPr>
            <p:spPr bwMode="auto">
              <a:xfrm flipV="1">
                <a:off x="3124"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92" name="Line 2280"/>
              <p:cNvSpPr>
                <a:spLocks noChangeShapeType="1"/>
              </p:cNvSpPr>
              <p:nvPr/>
            </p:nvSpPr>
            <p:spPr bwMode="auto">
              <a:xfrm flipV="1">
                <a:off x="3124"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91" name="Line 2279"/>
              <p:cNvSpPr>
                <a:spLocks noChangeShapeType="1"/>
              </p:cNvSpPr>
              <p:nvPr/>
            </p:nvSpPr>
            <p:spPr bwMode="auto">
              <a:xfrm flipV="1">
                <a:off x="3124"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90" name="Line 2278"/>
              <p:cNvSpPr>
                <a:spLocks noChangeShapeType="1"/>
              </p:cNvSpPr>
              <p:nvPr/>
            </p:nvSpPr>
            <p:spPr bwMode="auto">
              <a:xfrm flipV="1">
                <a:off x="3134"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89" name="Line 2277"/>
              <p:cNvSpPr>
                <a:spLocks noChangeShapeType="1"/>
              </p:cNvSpPr>
              <p:nvPr/>
            </p:nvSpPr>
            <p:spPr bwMode="auto">
              <a:xfrm flipV="1">
                <a:off x="3134"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88" name="Line 2276"/>
              <p:cNvSpPr>
                <a:spLocks noChangeShapeType="1"/>
              </p:cNvSpPr>
              <p:nvPr/>
            </p:nvSpPr>
            <p:spPr bwMode="auto">
              <a:xfrm flipV="1">
                <a:off x="3134"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87" name="Line 2275"/>
              <p:cNvSpPr>
                <a:spLocks noChangeShapeType="1"/>
              </p:cNvSpPr>
              <p:nvPr/>
            </p:nvSpPr>
            <p:spPr bwMode="auto">
              <a:xfrm flipV="1">
                <a:off x="3134"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86" name="Line 2274"/>
              <p:cNvSpPr>
                <a:spLocks noChangeShapeType="1"/>
              </p:cNvSpPr>
              <p:nvPr/>
            </p:nvSpPr>
            <p:spPr bwMode="auto">
              <a:xfrm flipV="1">
                <a:off x="3134"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85" name="Line 2273"/>
              <p:cNvSpPr>
                <a:spLocks noChangeShapeType="1"/>
              </p:cNvSpPr>
              <p:nvPr/>
            </p:nvSpPr>
            <p:spPr bwMode="auto">
              <a:xfrm flipV="1">
                <a:off x="3144"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84" name="Line 2272"/>
              <p:cNvSpPr>
                <a:spLocks noChangeShapeType="1"/>
              </p:cNvSpPr>
              <p:nvPr/>
            </p:nvSpPr>
            <p:spPr bwMode="auto">
              <a:xfrm flipV="1">
                <a:off x="3144"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83" name="Line 2271"/>
              <p:cNvSpPr>
                <a:spLocks noChangeShapeType="1"/>
              </p:cNvSpPr>
              <p:nvPr/>
            </p:nvSpPr>
            <p:spPr bwMode="auto">
              <a:xfrm flipV="1">
                <a:off x="3144"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82" name="Line 2270"/>
              <p:cNvSpPr>
                <a:spLocks noChangeShapeType="1"/>
              </p:cNvSpPr>
              <p:nvPr/>
            </p:nvSpPr>
            <p:spPr bwMode="auto">
              <a:xfrm flipV="1">
                <a:off x="3144"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81" name="Line 2269"/>
              <p:cNvSpPr>
                <a:spLocks noChangeShapeType="1"/>
              </p:cNvSpPr>
              <p:nvPr/>
            </p:nvSpPr>
            <p:spPr bwMode="auto">
              <a:xfrm flipV="1">
                <a:off x="3144"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80" name="Line 2268"/>
              <p:cNvSpPr>
                <a:spLocks noChangeShapeType="1"/>
              </p:cNvSpPr>
              <p:nvPr/>
            </p:nvSpPr>
            <p:spPr bwMode="auto">
              <a:xfrm flipV="1">
                <a:off x="3155"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79" name="Line 2267"/>
              <p:cNvSpPr>
                <a:spLocks noChangeShapeType="1"/>
              </p:cNvSpPr>
              <p:nvPr/>
            </p:nvSpPr>
            <p:spPr bwMode="auto">
              <a:xfrm flipV="1">
                <a:off x="3155"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78" name="Line 2266"/>
              <p:cNvSpPr>
                <a:spLocks noChangeShapeType="1"/>
              </p:cNvSpPr>
              <p:nvPr/>
            </p:nvSpPr>
            <p:spPr bwMode="auto">
              <a:xfrm flipV="1">
                <a:off x="3155"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77" name="Line 2265"/>
              <p:cNvSpPr>
                <a:spLocks noChangeShapeType="1"/>
              </p:cNvSpPr>
              <p:nvPr/>
            </p:nvSpPr>
            <p:spPr bwMode="auto">
              <a:xfrm flipV="1">
                <a:off x="3155"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76" name="Line 2264"/>
              <p:cNvSpPr>
                <a:spLocks noChangeShapeType="1"/>
              </p:cNvSpPr>
              <p:nvPr/>
            </p:nvSpPr>
            <p:spPr bwMode="auto">
              <a:xfrm flipV="1">
                <a:off x="3155"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75" name="Line 2263"/>
              <p:cNvSpPr>
                <a:spLocks noChangeShapeType="1"/>
              </p:cNvSpPr>
              <p:nvPr/>
            </p:nvSpPr>
            <p:spPr bwMode="auto">
              <a:xfrm flipV="1">
                <a:off x="3165"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74" name="Line 2262"/>
              <p:cNvSpPr>
                <a:spLocks noChangeShapeType="1"/>
              </p:cNvSpPr>
              <p:nvPr/>
            </p:nvSpPr>
            <p:spPr bwMode="auto">
              <a:xfrm flipV="1">
                <a:off x="3165"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73" name="Line 2261"/>
              <p:cNvSpPr>
                <a:spLocks noChangeShapeType="1"/>
              </p:cNvSpPr>
              <p:nvPr/>
            </p:nvSpPr>
            <p:spPr bwMode="auto">
              <a:xfrm flipV="1">
                <a:off x="3165"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72" name="Line 2260"/>
              <p:cNvSpPr>
                <a:spLocks noChangeShapeType="1"/>
              </p:cNvSpPr>
              <p:nvPr/>
            </p:nvSpPr>
            <p:spPr bwMode="auto">
              <a:xfrm flipV="1">
                <a:off x="3165"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71" name="Line 2259"/>
              <p:cNvSpPr>
                <a:spLocks noChangeShapeType="1"/>
              </p:cNvSpPr>
              <p:nvPr/>
            </p:nvSpPr>
            <p:spPr bwMode="auto">
              <a:xfrm flipV="1">
                <a:off x="3165"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70" name="Line 2258"/>
              <p:cNvSpPr>
                <a:spLocks noChangeShapeType="1"/>
              </p:cNvSpPr>
              <p:nvPr/>
            </p:nvSpPr>
            <p:spPr bwMode="auto">
              <a:xfrm flipV="1">
                <a:off x="3175"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9" name="Line 2257"/>
              <p:cNvSpPr>
                <a:spLocks noChangeShapeType="1"/>
              </p:cNvSpPr>
              <p:nvPr/>
            </p:nvSpPr>
            <p:spPr bwMode="auto">
              <a:xfrm flipV="1">
                <a:off x="3175"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8" name="Line 2256"/>
              <p:cNvSpPr>
                <a:spLocks noChangeShapeType="1"/>
              </p:cNvSpPr>
              <p:nvPr/>
            </p:nvSpPr>
            <p:spPr bwMode="auto">
              <a:xfrm flipV="1">
                <a:off x="3175"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7" name="Line 2255"/>
              <p:cNvSpPr>
                <a:spLocks noChangeShapeType="1"/>
              </p:cNvSpPr>
              <p:nvPr/>
            </p:nvSpPr>
            <p:spPr bwMode="auto">
              <a:xfrm flipV="1">
                <a:off x="3175"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6" name="Line 2254"/>
              <p:cNvSpPr>
                <a:spLocks noChangeShapeType="1"/>
              </p:cNvSpPr>
              <p:nvPr/>
            </p:nvSpPr>
            <p:spPr bwMode="auto">
              <a:xfrm flipV="1">
                <a:off x="3175"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5" name="Line 2253"/>
              <p:cNvSpPr>
                <a:spLocks noChangeShapeType="1"/>
              </p:cNvSpPr>
              <p:nvPr/>
            </p:nvSpPr>
            <p:spPr bwMode="auto">
              <a:xfrm flipV="1">
                <a:off x="3186"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4" name="Line 2252"/>
              <p:cNvSpPr>
                <a:spLocks noChangeShapeType="1"/>
              </p:cNvSpPr>
              <p:nvPr/>
            </p:nvSpPr>
            <p:spPr bwMode="auto">
              <a:xfrm flipV="1">
                <a:off x="3186"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3" name="Line 2251"/>
              <p:cNvSpPr>
                <a:spLocks noChangeShapeType="1"/>
              </p:cNvSpPr>
              <p:nvPr/>
            </p:nvSpPr>
            <p:spPr bwMode="auto">
              <a:xfrm flipV="1">
                <a:off x="3186"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2" name="Line 2250"/>
              <p:cNvSpPr>
                <a:spLocks noChangeShapeType="1"/>
              </p:cNvSpPr>
              <p:nvPr/>
            </p:nvSpPr>
            <p:spPr bwMode="auto">
              <a:xfrm flipV="1">
                <a:off x="3186"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1" name="Line 2249"/>
              <p:cNvSpPr>
                <a:spLocks noChangeShapeType="1"/>
              </p:cNvSpPr>
              <p:nvPr/>
            </p:nvSpPr>
            <p:spPr bwMode="auto">
              <a:xfrm flipV="1">
                <a:off x="3186"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0" name="Line 2248"/>
              <p:cNvSpPr>
                <a:spLocks noChangeShapeType="1"/>
              </p:cNvSpPr>
              <p:nvPr/>
            </p:nvSpPr>
            <p:spPr bwMode="auto">
              <a:xfrm flipV="1">
                <a:off x="3196"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9" name="Line 2247"/>
              <p:cNvSpPr>
                <a:spLocks noChangeShapeType="1"/>
              </p:cNvSpPr>
              <p:nvPr/>
            </p:nvSpPr>
            <p:spPr bwMode="auto">
              <a:xfrm flipV="1">
                <a:off x="3196"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8" name="Line 2246"/>
              <p:cNvSpPr>
                <a:spLocks noChangeShapeType="1"/>
              </p:cNvSpPr>
              <p:nvPr/>
            </p:nvSpPr>
            <p:spPr bwMode="auto">
              <a:xfrm flipV="1">
                <a:off x="3196"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7" name="Line 2245"/>
              <p:cNvSpPr>
                <a:spLocks noChangeShapeType="1"/>
              </p:cNvSpPr>
              <p:nvPr/>
            </p:nvSpPr>
            <p:spPr bwMode="auto">
              <a:xfrm flipV="1">
                <a:off x="3196"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6" name="Line 2244"/>
              <p:cNvSpPr>
                <a:spLocks noChangeShapeType="1"/>
              </p:cNvSpPr>
              <p:nvPr/>
            </p:nvSpPr>
            <p:spPr bwMode="auto">
              <a:xfrm flipV="1">
                <a:off x="3196"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5" name="Line 2243"/>
              <p:cNvSpPr>
                <a:spLocks noChangeShapeType="1"/>
              </p:cNvSpPr>
              <p:nvPr/>
            </p:nvSpPr>
            <p:spPr bwMode="auto">
              <a:xfrm flipV="1">
                <a:off x="3207"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4" name="Line 2242"/>
              <p:cNvSpPr>
                <a:spLocks noChangeShapeType="1"/>
              </p:cNvSpPr>
              <p:nvPr/>
            </p:nvSpPr>
            <p:spPr bwMode="auto">
              <a:xfrm flipV="1">
                <a:off x="3207"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3" name="Line 2241"/>
              <p:cNvSpPr>
                <a:spLocks noChangeShapeType="1"/>
              </p:cNvSpPr>
              <p:nvPr/>
            </p:nvSpPr>
            <p:spPr bwMode="auto">
              <a:xfrm flipV="1">
                <a:off x="3207"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2" name="Line 2240"/>
              <p:cNvSpPr>
                <a:spLocks noChangeShapeType="1"/>
              </p:cNvSpPr>
              <p:nvPr/>
            </p:nvSpPr>
            <p:spPr bwMode="auto">
              <a:xfrm flipV="1">
                <a:off x="3207"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1" name="Line 2239"/>
              <p:cNvSpPr>
                <a:spLocks noChangeShapeType="1"/>
              </p:cNvSpPr>
              <p:nvPr/>
            </p:nvSpPr>
            <p:spPr bwMode="auto">
              <a:xfrm flipV="1">
                <a:off x="3207"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0" name="Line 2238"/>
              <p:cNvSpPr>
                <a:spLocks noChangeShapeType="1"/>
              </p:cNvSpPr>
              <p:nvPr/>
            </p:nvSpPr>
            <p:spPr bwMode="auto">
              <a:xfrm flipV="1">
                <a:off x="3217"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49" name="Line 2237"/>
              <p:cNvSpPr>
                <a:spLocks noChangeShapeType="1"/>
              </p:cNvSpPr>
              <p:nvPr/>
            </p:nvSpPr>
            <p:spPr bwMode="auto">
              <a:xfrm flipV="1">
                <a:off x="3217"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48" name="Line 2236"/>
              <p:cNvSpPr>
                <a:spLocks noChangeShapeType="1"/>
              </p:cNvSpPr>
              <p:nvPr/>
            </p:nvSpPr>
            <p:spPr bwMode="auto">
              <a:xfrm flipV="1">
                <a:off x="3217"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47" name="Line 2235"/>
              <p:cNvSpPr>
                <a:spLocks noChangeShapeType="1"/>
              </p:cNvSpPr>
              <p:nvPr/>
            </p:nvSpPr>
            <p:spPr bwMode="auto">
              <a:xfrm flipV="1">
                <a:off x="3217"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46" name="Line 2234"/>
              <p:cNvSpPr>
                <a:spLocks noChangeShapeType="1"/>
              </p:cNvSpPr>
              <p:nvPr/>
            </p:nvSpPr>
            <p:spPr bwMode="auto">
              <a:xfrm flipV="1">
                <a:off x="3217"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45" name="Line 2233"/>
              <p:cNvSpPr>
                <a:spLocks noChangeShapeType="1"/>
              </p:cNvSpPr>
              <p:nvPr/>
            </p:nvSpPr>
            <p:spPr bwMode="auto">
              <a:xfrm flipV="1">
                <a:off x="3227"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44" name="Line 2232"/>
              <p:cNvSpPr>
                <a:spLocks noChangeShapeType="1"/>
              </p:cNvSpPr>
              <p:nvPr/>
            </p:nvSpPr>
            <p:spPr bwMode="auto">
              <a:xfrm flipV="1">
                <a:off x="3227"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43" name="Line 2231"/>
              <p:cNvSpPr>
                <a:spLocks noChangeShapeType="1"/>
              </p:cNvSpPr>
              <p:nvPr/>
            </p:nvSpPr>
            <p:spPr bwMode="auto">
              <a:xfrm flipV="1">
                <a:off x="3227"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42" name="Line 2230"/>
              <p:cNvSpPr>
                <a:spLocks noChangeShapeType="1"/>
              </p:cNvSpPr>
              <p:nvPr/>
            </p:nvSpPr>
            <p:spPr bwMode="auto">
              <a:xfrm flipV="1">
                <a:off x="3227"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41" name="Line 2229"/>
              <p:cNvSpPr>
                <a:spLocks noChangeShapeType="1"/>
              </p:cNvSpPr>
              <p:nvPr/>
            </p:nvSpPr>
            <p:spPr bwMode="auto">
              <a:xfrm flipV="1">
                <a:off x="3227"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40" name="Line 2228"/>
              <p:cNvSpPr>
                <a:spLocks noChangeShapeType="1"/>
              </p:cNvSpPr>
              <p:nvPr/>
            </p:nvSpPr>
            <p:spPr bwMode="auto">
              <a:xfrm flipV="1">
                <a:off x="3237"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39" name="Line 2227"/>
              <p:cNvSpPr>
                <a:spLocks noChangeShapeType="1"/>
              </p:cNvSpPr>
              <p:nvPr/>
            </p:nvSpPr>
            <p:spPr bwMode="auto">
              <a:xfrm flipV="1">
                <a:off x="3237"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38" name="Line 2226"/>
              <p:cNvSpPr>
                <a:spLocks noChangeShapeType="1"/>
              </p:cNvSpPr>
              <p:nvPr/>
            </p:nvSpPr>
            <p:spPr bwMode="auto">
              <a:xfrm flipV="1">
                <a:off x="3237"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37" name="Line 2225"/>
              <p:cNvSpPr>
                <a:spLocks noChangeShapeType="1"/>
              </p:cNvSpPr>
              <p:nvPr/>
            </p:nvSpPr>
            <p:spPr bwMode="auto">
              <a:xfrm flipV="1">
                <a:off x="3237"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36" name="Line 2224"/>
              <p:cNvSpPr>
                <a:spLocks noChangeShapeType="1"/>
              </p:cNvSpPr>
              <p:nvPr/>
            </p:nvSpPr>
            <p:spPr bwMode="auto">
              <a:xfrm flipV="1">
                <a:off x="3237"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35" name="Line 2223"/>
              <p:cNvSpPr>
                <a:spLocks noChangeShapeType="1"/>
              </p:cNvSpPr>
              <p:nvPr/>
            </p:nvSpPr>
            <p:spPr bwMode="auto">
              <a:xfrm flipV="1">
                <a:off x="3248"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34" name="Line 2222"/>
              <p:cNvSpPr>
                <a:spLocks noChangeShapeType="1"/>
              </p:cNvSpPr>
              <p:nvPr/>
            </p:nvSpPr>
            <p:spPr bwMode="auto">
              <a:xfrm flipV="1">
                <a:off x="3248"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33" name="Line 2221"/>
              <p:cNvSpPr>
                <a:spLocks noChangeShapeType="1"/>
              </p:cNvSpPr>
              <p:nvPr/>
            </p:nvSpPr>
            <p:spPr bwMode="auto">
              <a:xfrm flipV="1">
                <a:off x="3248"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32" name="Line 2220"/>
              <p:cNvSpPr>
                <a:spLocks noChangeShapeType="1"/>
              </p:cNvSpPr>
              <p:nvPr/>
            </p:nvSpPr>
            <p:spPr bwMode="auto">
              <a:xfrm flipV="1">
                <a:off x="3248"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31" name="Line 2219"/>
              <p:cNvSpPr>
                <a:spLocks noChangeShapeType="1"/>
              </p:cNvSpPr>
              <p:nvPr/>
            </p:nvSpPr>
            <p:spPr bwMode="auto">
              <a:xfrm flipV="1">
                <a:off x="3248"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30" name="Line 2218"/>
              <p:cNvSpPr>
                <a:spLocks noChangeShapeType="1"/>
              </p:cNvSpPr>
              <p:nvPr/>
            </p:nvSpPr>
            <p:spPr bwMode="auto">
              <a:xfrm flipV="1">
                <a:off x="3258"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29" name="Line 2217"/>
              <p:cNvSpPr>
                <a:spLocks noChangeShapeType="1"/>
              </p:cNvSpPr>
              <p:nvPr/>
            </p:nvSpPr>
            <p:spPr bwMode="auto">
              <a:xfrm flipV="1">
                <a:off x="3258"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28" name="Line 2216"/>
              <p:cNvSpPr>
                <a:spLocks noChangeShapeType="1"/>
              </p:cNvSpPr>
              <p:nvPr/>
            </p:nvSpPr>
            <p:spPr bwMode="auto">
              <a:xfrm flipV="1">
                <a:off x="3258"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27" name="Line 2215"/>
              <p:cNvSpPr>
                <a:spLocks noChangeShapeType="1"/>
              </p:cNvSpPr>
              <p:nvPr/>
            </p:nvSpPr>
            <p:spPr bwMode="auto">
              <a:xfrm flipV="1">
                <a:off x="3258"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26" name="Line 2214"/>
              <p:cNvSpPr>
                <a:spLocks noChangeShapeType="1"/>
              </p:cNvSpPr>
              <p:nvPr/>
            </p:nvSpPr>
            <p:spPr bwMode="auto">
              <a:xfrm flipV="1">
                <a:off x="3258"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25" name="Line 2213"/>
              <p:cNvSpPr>
                <a:spLocks noChangeShapeType="1"/>
              </p:cNvSpPr>
              <p:nvPr/>
            </p:nvSpPr>
            <p:spPr bwMode="auto">
              <a:xfrm flipV="1">
                <a:off x="3269"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24" name="Line 2212"/>
              <p:cNvSpPr>
                <a:spLocks noChangeShapeType="1"/>
              </p:cNvSpPr>
              <p:nvPr/>
            </p:nvSpPr>
            <p:spPr bwMode="auto">
              <a:xfrm flipV="1">
                <a:off x="3269"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23" name="Line 2211"/>
              <p:cNvSpPr>
                <a:spLocks noChangeShapeType="1"/>
              </p:cNvSpPr>
              <p:nvPr/>
            </p:nvSpPr>
            <p:spPr bwMode="auto">
              <a:xfrm flipV="1">
                <a:off x="3269"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22" name="Line 2210"/>
              <p:cNvSpPr>
                <a:spLocks noChangeShapeType="1"/>
              </p:cNvSpPr>
              <p:nvPr/>
            </p:nvSpPr>
            <p:spPr bwMode="auto">
              <a:xfrm flipV="1">
                <a:off x="3269"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21" name="Line 2209"/>
              <p:cNvSpPr>
                <a:spLocks noChangeShapeType="1"/>
              </p:cNvSpPr>
              <p:nvPr/>
            </p:nvSpPr>
            <p:spPr bwMode="auto">
              <a:xfrm flipV="1">
                <a:off x="3269"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20" name="Line 2208"/>
              <p:cNvSpPr>
                <a:spLocks noChangeShapeType="1"/>
              </p:cNvSpPr>
              <p:nvPr/>
            </p:nvSpPr>
            <p:spPr bwMode="auto">
              <a:xfrm flipV="1">
                <a:off x="3279"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19" name="Line 2207"/>
              <p:cNvSpPr>
                <a:spLocks noChangeShapeType="1"/>
              </p:cNvSpPr>
              <p:nvPr/>
            </p:nvSpPr>
            <p:spPr bwMode="auto">
              <a:xfrm flipV="1">
                <a:off x="3279"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18" name="Line 2206"/>
              <p:cNvSpPr>
                <a:spLocks noChangeShapeType="1"/>
              </p:cNvSpPr>
              <p:nvPr/>
            </p:nvSpPr>
            <p:spPr bwMode="auto">
              <a:xfrm flipV="1">
                <a:off x="3279"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17" name="Line 2205"/>
              <p:cNvSpPr>
                <a:spLocks noChangeShapeType="1"/>
              </p:cNvSpPr>
              <p:nvPr/>
            </p:nvSpPr>
            <p:spPr bwMode="auto">
              <a:xfrm flipV="1">
                <a:off x="3279"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16" name="Line 2204"/>
              <p:cNvSpPr>
                <a:spLocks noChangeShapeType="1"/>
              </p:cNvSpPr>
              <p:nvPr/>
            </p:nvSpPr>
            <p:spPr bwMode="auto">
              <a:xfrm flipV="1">
                <a:off x="3279"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15" name="Line 2203"/>
              <p:cNvSpPr>
                <a:spLocks noChangeShapeType="1"/>
              </p:cNvSpPr>
              <p:nvPr/>
            </p:nvSpPr>
            <p:spPr bwMode="auto">
              <a:xfrm flipV="1">
                <a:off x="3289"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14" name="Line 2202"/>
              <p:cNvSpPr>
                <a:spLocks noChangeShapeType="1"/>
              </p:cNvSpPr>
              <p:nvPr/>
            </p:nvSpPr>
            <p:spPr bwMode="auto">
              <a:xfrm flipV="1">
                <a:off x="3289"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13" name="Line 2201"/>
              <p:cNvSpPr>
                <a:spLocks noChangeShapeType="1"/>
              </p:cNvSpPr>
              <p:nvPr/>
            </p:nvSpPr>
            <p:spPr bwMode="auto">
              <a:xfrm flipV="1">
                <a:off x="3289"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12" name="Line 2200"/>
              <p:cNvSpPr>
                <a:spLocks noChangeShapeType="1"/>
              </p:cNvSpPr>
              <p:nvPr/>
            </p:nvSpPr>
            <p:spPr bwMode="auto">
              <a:xfrm flipV="1">
                <a:off x="3289"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11" name="Line 2199"/>
              <p:cNvSpPr>
                <a:spLocks noChangeShapeType="1"/>
              </p:cNvSpPr>
              <p:nvPr/>
            </p:nvSpPr>
            <p:spPr bwMode="auto">
              <a:xfrm flipV="1">
                <a:off x="3289"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10" name="Line 2198"/>
              <p:cNvSpPr>
                <a:spLocks noChangeShapeType="1"/>
              </p:cNvSpPr>
              <p:nvPr/>
            </p:nvSpPr>
            <p:spPr bwMode="auto">
              <a:xfrm flipV="1">
                <a:off x="3299"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09" name="Line 2197"/>
              <p:cNvSpPr>
                <a:spLocks noChangeShapeType="1"/>
              </p:cNvSpPr>
              <p:nvPr/>
            </p:nvSpPr>
            <p:spPr bwMode="auto">
              <a:xfrm flipV="1">
                <a:off x="3299"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08" name="Line 2196"/>
              <p:cNvSpPr>
                <a:spLocks noChangeShapeType="1"/>
              </p:cNvSpPr>
              <p:nvPr/>
            </p:nvSpPr>
            <p:spPr bwMode="auto">
              <a:xfrm flipV="1">
                <a:off x="3299"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07" name="Line 2195"/>
              <p:cNvSpPr>
                <a:spLocks noChangeShapeType="1"/>
              </p:cNvSpPr>
              <p:nvPr/>
            </p:nvSpPr>
            <p:spPr bwMode="auto">
              <a:xfrm flipV="1">
                <a:off x="3299"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06" name="Line 2194"/>
              <p:cNvSpPr>
                <a:spLocks noChangeShapeType="1"/>
              </p:cNvSpPr>
              <p:nvPr/>
            </p:nvSpPr>
            <p:spPr bwMode="auto">
              <a:xfrm flipV="1">
                <a:off x="3299"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05" name="Line 2193"/>
              <p:cNvSpPr>
                <a:spLocks noChangeShapeType="1"/>
              </p:cNvSpPr>
              <p:nvPr/>
            </p:nvSpPr>
            <p:spPr bwMode="auto">
              <a:xfrm flipV="1">
                <a:off x="3310"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04" name="Line 2192"/>
              <p:cNvSpPr>
                <a:spLocks noChangeShapeType="1"/>
              </p:cNvSpPr>
              <p:nvPr/>
            </p:nvSpPr>
            <p:spPr bwMode="auto">
              <a:xfrm flipV="1">
                <a:off x="3310"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03" name="Line 2191"/>
              <p:cNvSpPr>
                <a:spLocks noChangeShapeType="1"/>
              </p:cNvSpPr>
              <p:nvPr/>
            </p:nvSpPr>
            <p:spPr bwMode="auto">
              <a:xfrm flipV="1">
                <a:off x="3310"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02" name="Line 2190"/>
              <p:cNvSpPr>
                <a:spLocks noChangeShapeType="1"/>
              </p:cNvSpPr>
              <p:nvPr/>
            </p:nvSpPr>
            <p:spPr bwMode="auto">
              <a:xfrm flipV="1">
                <a:off x="3310"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01" name="Line 2189"/>
              <p:cNvSpPr>
                <a:spLocks noChangeShapeType="1"/>
              </p:cNvSpPr>
              <p:nvPr/>
            </p:nvSpPr>
            <p:spPr bwMode="auto">
              <a:xfrm flipV="1">
                <a:off x="3310"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00" name="Line 2188"/>
              <p:cNvSpPr>
                <a:spLocks noChangeShapeType="1"/>
              </p:cNvSpPr>
              <p:nvPr/>
            </p:nvSpPr>
            <p:spPr bwMode="auto">
              <a:xfrm flipV="1">
                <a:off x="3320"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9" name="Line 2187"/>
              <p:cNvSpPr>
                <a:spLocks noChangeShapeType="1"/>
              </p:cNvSpPr>
              <p:nvPr/>
            </p:nvSpPr>
            <p:spPr bwMode="auto">
              <a:xfrm flipV="1">
                <a:off x="3320"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8" name="Line 2186"/>
              <p:cNvSpPr>
                <a:spLocks noChangeShapeType="1"/>
              </p:cNvSpPr>
              <p:nvPr/>
            </p:nvSpPr>
            <p:spPr bwMode="auto">
              <a:xfrm flipV="1">
                <a:off x="3320"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7" name="Line 2185"/>
              <p:cNvSpPr>
                <a:spLocks noChangeShapeType="1"/>
              </p:cNvSpPr>
              <p:nvPr/>
            </p:nvSpPr>
            <p:spPr bwMode="auto">
              <a:xfrm flipV="1">
                <a:off x="3320"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6" name="Line 2184"/>
              <p:cNvSpPr>
                <a:spLocks noChangeShapeType="1"/>
              </p:cNvSpPr>
              <p:nvPr/>
            </p:nvSpPr>
            <p:spPr bwMode="auto">
              <a:xfrm flipV="1">
                <a:off x="3320"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5" name="Line 2183"/>
              <p:cNvSpPr>
                <a:spLocks noChangeShapeType="1"/>
              </p:cNvSpPr>
              <p:nvPr/>
            </p:nvSpPr>
            <p:spPr bwMode="auto">
              <a:xfrm flipV="1">
                <a:off x="3331"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4" name="Line 2182"/>
              <p:cNvSpPr>
                <a:spLocks noChangeShapeType="1"/>
              </p:cNvSpPr>
              <p:nvPr/>
            </p:nvSpPr>
            <p:spPr bwMode="auto">
              <a:xfrm flipV="1">
                <a:off x="3331"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3" name="Line 2181"/>
              <p:cNvSpPr>
                <a:spLocks noChangeShapeType="1"/>
              </p:cNvSpPr>
              <p:nvPr/>
            </p:nvSpPr>
            <p:spPr bwMode="auto">
              <a:xfrm flipV="1">
                <a:off x="3331"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2" name="Line 2180"/>
              <p:cNvSpPr>
                <a:spLocks noChangeShapeType="1"/>
              </p:cNvSpPr>
              <p:nvPr/>
            </p:nvSpPr>
            <p:spPr bwMode="auto">
              <a:xfrm flipV="1">
                <a:off x="3331"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1" name="Line 2179"/>
              <p:cNvSpPr>
                <a:spLocks noChangeShapeType="1"/>
              </p:cNvSpPr>
              <p:nvPr/>
            </p:nvSpPr>
            <p:spPr bwMode="auto">
              <a:xfrm flipV="1">
                <a:off x="3331"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0" name="Line 2178"/>
              <p:cNvSpPr>
                <a:spLocks noChangeShapeType="1"/>
              </p:cNvSpPr>
              <p:nvPr/>
            </p:nvSpPr>
            <p:spPr bwMode="auto">
              <a:xfrm flipV="1">
                <a:off x="3341"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9" name="Line 2177"/>
              <p:cNvSpPr>
                <a:spLocks noChangeShapeType="1"/>
              </p:cNvSpPr>
              <p:nvPr/>
            </p:nvSpPr>
            <p:spPr bwMode="auto">
              <a:xfrm flipV="1">
                <a:off x="3341"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8" name="Line 2176"/>
              <p:cNvSpPr>
                <a:spLocks noChangeShapeType="1"/>
              </p:cNvSpPr>
              <p:nvPr/>
            </p:nvSpPr>
            <p:spPr bwMode="auto">
              <a:xfrm flipV="1">
                <a:off x="3341"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7" name="Line 2175"/>
              <p:cNvSpPr>
                <a:spLocks noChangeShapeType="1"/>
              </p:cNvSpPr>
              <p:nvPr/>
            </p:nvSpPr>
            <p:spPr bwMode="auto">
              <a:xfrm flipV="1">
                <a:off x="3341"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6" name="Line 2174"/>
              <p:cNvSpPr>
                <a:spLocks noChangeShapeType="1"/>
              </p:cNvSpPr>
              <p:nvPr/>
            </p:nvSpPr>
            <p:spPr bwMode="auto">
              <a:xfrm flipV="1">
                <a:off x="3341"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5" name="Line 2173"/>
              <p:cNvSpPr>
                <a:spLocks noChangeShapeType="1"/>
              </p:cNvSpPr>
              <p:nvPr/>
            </p:nvSpPr>
            <p:spPr bwMode="auto">
              <a:xfrm flipV="1">
                <a:off x="3351"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4" name="Line 2172"/>
              <p:cNvSpPr>
                <a:spLocks noChangeShapeType="1"/>
              </p:cNvSpPr>
              <p:nvPr/>
            </p:nvSpPr>
            <p:spPr bwMode="auto">
              <a:xfrm flipV="1">
                <a:off x="3351"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3" name="Line 2171"/>
              <p:cNvSpPr>
                <a:spLocks noChangeShapeType="1"/>
              </p:cNvSpPr>
              <p:nvPr/>
            </p:nvSpPr>
            <p:spPr bwMode="auto">
              <a:xfrm flipV="1">
                <a:off x="3351"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2" name="Line 2170"/>
              <p:cNvSpPr>
                <a:spLocks noChangeShapeType="1"/>
              </p:cNvSpPr>
              <p:nvPr/>
            </p:nvSpPr>
            <p:spPr bwMode="auto">
              <a:xfrm flipV="1">
                <a:off x="3351"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1" name="Line 2169"/>
              <p:cNvSpPr>
                <a:spLocks noChangeShapeType="1"/>
              </p:cNvSpPr>
              <p:nvPr/>
            </p:nvSpPr>
            <p:spPr bwMode="auto">
              <a:xfrm flipV="1">
                <a:off x="3351"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0" name="Line 2168"/>
              <p:cNvSpPr>
                <a:spLocks noChangeShapeType="1"/>
              </p:cNvSpPr>
              <p:nvPr/>
            </p:nvSpPr>
            <p:spPr bwMode="auto">
              <a:xfrm flipV="1">
                <a:off x="3362"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79" name="Line 2167"/>
              <p:cNvSpPr>
                <a:spLocks noChangeShapeType="1"/>
              </p:cNvSpPr>
              <p:nvPr/>
            </p:nvSpPr>
            <p:spPr bwMode="auto">
              <a:xfrm flipV="1">
                <a:off x="3362"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78" name="Line 2166"/>
              <p:cNvSpPr>
                <a:spLocks noChangeShapeType="1"/>
              </p:cNvSpPr>
              <p:nvPr/>
            </p:nvSpPr>
            <p:spPr bwMode="auto">
              <a:xfrm flipV="1">
                <a:off x="3362"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77" name="Line 2165"/>
              <p:cNvSpPr>
                <a:spLocks noChangeShapeType="1"/>
              </p:cNvSpPr>
              <p:nvPr/>
            </p:nvSpPr>
            <p:spPr bwMode="auto">
              <a:xfrm flipV="1">
                <a:off x="3362"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76" name="Line 2164"/>
              <p:cNvSpPr>
                <a:spLocks noChangeShapeType="1"/>
              </p:cNvSpPr>
              <p:nvPr/>
            </p:nvSpPr>
            <p:spPr bwMode="auto">
              <a:xfrm flipV="1">
                <a:off x="3362"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75" name="Line 2163"/>
              <p:cNvSpPr>
                <a:spLocks noChangeShapeType="1"/>
              </p:cNvSpPr>
              <p:nvPr/>
            </p:nvSpPr>
            <p:spPr bwMode="auto">
              <a:xfrm flipV="1">
                <a:off x="3372"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74" name="Line 2162"/>
              <p:cNvSpPr>
                <a:spLocks noChangeShapeType="1"/>
              </p:cNvSpPr>
              <p:nvPr/>
            </p:nvSpPr>
            <p:spPr bwMode="auto">
              <a:xfrm flipV="1">
                <a:off x="3372"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73" name="Line 2161"/>
              <p:cNvSpPr>
                <a:spLocks noChangeShapeType="1"/>
              </p:cNvSpPr>
              <p:nvPr/>
            </p:nvSpPr>
            <p:spPr bwMode="auto">
              <a:xfrm flipV="1">
                <a:off x="3372"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72" name="Line 2160"/>
              <p:cNvSpPr>
                <a:spLocks noChangeShapeType="1"/>
              </p:cNvSpPr>
              <p:nvPr/>
            </p:nvSpPr>
            <p:spPr bwMode="auto">
              <a:xfrm flipV="1">
                <a:off x="3372"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71" name="Line 2159"/>
              <p:cNvSpPr>
                <a:spLocks noChangeShapeType="1"/>
              </p:cNvSpPr>
              <p:nvPr/>
            </p:nvSpPr>
            <p:spPr bwMode="auto">
              <a:xfrm flipV="1">
                <a:off x="3372"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70" name="Line 2158"/>
              <p:cNvSpPr>
                <a:spLocks noChangeShapeType="1"/>
              </p:cNvSpPr>
              <p:nvPr/>
            </p:nvSpPr>
            <p:spPr bwMode="auto">
              <a:xfrm flipV="1">
                <a:off x="3382"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9" name="Line 2157"/>
              <p:cNvSpPr>
                <a:spLocks noChangeShapeType="1"/>
              </p:cNvSpPr>
              <p:nvPr/>
            </p:nvSpPr>
            <p:spPr bwMode="auto">
              <a:xfrm flipV="1">
                <a:off x="3382"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8" name="Line 2156"/>
              <p:cNvSpPr>
                <a:spLocks noChangeShapeType="1"/>
              </p:cNvSpPr>
              <p:nvPr/>
            </p:nvSpPr>
            <p:spPr bwMode="auto">
              <a:xfrm flipV="1">
                <a:off x="3382"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7" name="Line 2155"/>
              <p:cNvSpPr>
                <a:spLocks noChangeShapeType="1"/>
              </p:cNvSpPr>
              <p:nvPr/>
            </p:nvSpPr>
            <p:spPr bwMode="auto">
              <a:xfrm flipV="1">
                <a:off x="3382"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6" name="Line 2154"/>
              <p:cNvSpPr>
                <a:spLocks noChangeShapeType="1"/>
              </p:cNvSpPr>
              <p:nvPr/>
            </p:nvSpPr>
            <p:spPr bwMode="auto">
              <a:xfrm flipV="1">
                <a:off x="3382"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5" name="Line 2153"/>
              <p:cNvSpPr>
                <a:spLocks noChangeShapeType="1"/>
              </p:cNvSpPr>
              <p:nvPr/>
            </p:nvSpPr>
            <p:spPr bwMode="auto">
              <a:xfrm flipV="1">
                <a:off x="3393"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4" name="Line 2152"/>
              <p:cNvSpPr>
                <a:spLocks noChangeShapeType="1"/>
              </p:cNvSpPr>
              <p:nvPr/>
            </p:nvSpPr>
            <p:spPr bwMode="auto">
              <a:xfrm flipV="1">
                <a:off x="3393"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3" name="Line 2151"/>
              <p:cNvSpPr>
                <a:spLocks noChangeShapeType="1"/>
              </p:cNvSpPr>
              <p:nvPr/>
            </p:nvSpPr>
            <p:spPr bwMode="auto">
              <a:xfrm flipV="1">
                <a:off x="3393"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2" name="Line 2150"/>
              <p:cNvSpPr>
                <a:spLocks noChangeShapeType="1"/>
              </p:cNvSpPr>
              <p:nvPr/>
            </p:nvSpPr>
            <p:spPr bwMode="auto">
              <a:xfrm flipV="1">
                <a:off x="3393"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1" name="Line 2149"/>
              <p:cNvSpPr>
                <a:spLocks noChangeShapeType="1"/>
              </p:cNvSpPr>
              <p:nvPr/>
            </p:nvSpPr>
            <p:spPr bwMode="auto">
              <a:xfrm flipV="1">
                <a:off x="3393"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0" name="Line 2148"/>
              <p:cNvSpPr>
                <a:spLocks noChangeShapeType="1"/>
              </p:cNvSpPr>
              <p:nvPr/>
            </p:nvSpPr>
            <p:spPr bwMode="auto">
              <a:xfrm flipV="1">
                <a:off x="3403"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9" name="Line 2147"/>
              <p:cNvSpPr>
                <a:spLocks noChangeShapeType="1"/>
              </p:cNvSpPr>
              <p:nvPr/>
            </p:nvSpPr>
            <p:spPr bwMode="auto">
              <a:xfrm flipV="1">
                <a:off x="3403"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8" name="Line 2146"/>
              <p:cNvSpPr>
                <a:spLocks noChangeShapeType="1"/>
              </p:cNvSpPr>
              <p:nvPr/>
            </p:nvSpPr>
            <p:spPr bwMode="auto">
              <a:xfrm flipV="1">
                <a:off x="3403"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7" name="Line 2145"/>
              <p:cNvSpPr>
                <a:spLocks noChangeShapeType="1"/>
              </p:cNvSpPr>
              <p:nvPr/>
            </p:nvSpPr>
            <p:spPr bwMode="auto">
              <a:xfrm flipV="1">
                <a:off x="3403"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6" name="Line 2144"/>
              <p:cNvSpPr>
                <a:spLocks noChangeShapeType="1"/>
              </p:cNvSpPr>
              <p:nvPr/>
            </p:nvSpPr>
            <p:spPr bwMode="auto">
              <a:xfrm flipV="1">
                <a:off x="3403"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5" name="Line 2143"/>
              <p:cNvSpPr>
                <a:spLocks noChangeShapeType="1"/>
              </p:cNvSpPr>
              <p:nvPr/>
            </p:nvSpPr>
            <p:spPr bwMode="auto">
              <a:xfrm flipV="1">
                <a:off x="3413"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4" name="Line 2142"/>
              <p:cNvSpPr>
                <a:spLocks noChangeShapeType="1"/>
              </p:cNvSpPr>
              <p:nvPr/>
            </p:nvSpPr>
            <p:spPr bwMode="auto">
              <a:xfrm flipV="1">
                <a:off x="3413"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3" name="Line 2141"/>
              <p:cNvSpPr>
                <a:spLocks noChangeShapeType="1"/>
              </p:cNvSpPr>
              <p:nvPr/>
            </p:nvSpPr>
            <p:spPr bwMode="auto">
              <a:xfrm flipV="1">
                <a:off x="3413"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2" name="Line 2140"/>
              <p:cNvSpPr>
                <a:spLocks noChangeShapeType="1"/>
              </p:cNvSpPr>
              <p:nvPr/>
            </p:nvSpPr>
            <p:spPr bwMode="auto">
              <a:xfrm flipV="1">
                <a:off x="3413"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1" name="Line 2139"/>
              <p:cNvSpPr>
                <a:spLocks noChangeShapeType="1"/>
              </p:cNvSpPr>
              <p:nvPr/>
            </p:nvSpPr>
            <p:spPr bwMode="auto">
              <a:xfrm flipV="1">
                <a:off x="3413"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0" name="Line 2138"/>
              <p:cNvSpPr>
                <a:spLocks noChangeShapeType="1"/>
              </p:cNvSpPr>
              <p:nvPr/>
            </p:nvSpPr>
            <p:spPr bwMode="auto">
              <a:xfrm flipV="1">
                <a:off x="3424"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9" name="Line 2137"/>
              <p:cNvSpPr>
                <a:spLocks noChangeShapeType="1"/>
              </p:cNvSpPr>
              <p:nvPr/>
            </p:nvSpPr>
            <p:spPr bwMode="auto">
              <a:xfrm flipV="1">
                <a:off x="3424"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8" name="Line 2136"/>
              <p:cNvSpPr>
                <a:spLocks noChangeShapeType="1"/>
              </p:cNvSpPr>
              <p:nvPr/>
            </p:nvSpPr>
            <p:spPr bwMode="auto">
              <a:xfrm flipV="1">
                <a:off x="3424"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7" name="Line 2135"/>
              <p:cNvSpPr>
                <a:spLocks noChangeShapeType="1"/>
              </p:cNvSpPr>
              <p:nvPr/>
            </p:nvSpPr>
            <p:spPr bwMode="auto">
              <a:xfrm flipV="1">
                <a:off x="3424"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6" name="Line 2134"/>
              <p:cNvSpPr>
                <a:spLocks noChangeShapeType="1"/>
              </p:cNvSpPr>
              <p:nvPr/>
            </p:nvSpPr>
            <p:spPr bwMode="auto">
              <a:xfrm flipV="1">
                <a:off x="3424"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5" name="Line 2133"/>
              <p:cNvSpPr>
                <a:spLocks noChangeShapeType="1"/>
              </p:cNvSpPr>
              <p:nvPr/>
            </p:nvSpPr>
            <p:spPr bwMode="auto">
              <a:xfrm flipV="1">
                <a:off x="3434"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4" name="Line 2132"/>
              <p:cNvSpPr>
                <a:spLocks noChangeShapeType="1"/>
              </p:cNvSpPr>
              <p:nvPr/>
            </p:nvSpPr>
            <p:spPr bwMode="auto">
              <a:xfrm flipV="1">
                <a:off x="3434"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3" name="Line 2131"/>
              <p:cNvSpPr>
                <a:spLocks noChangeShapeType="1"/>
              </p:cNvSpPr>
              <p:nvPr/>
            </p:nvSpPr>
            <p:spPr bwMode="auto">
              <a:xfrm flipV="1">
                <a:off x="3434"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2" name="Line 2130"/>
              <p:cNvSpPr>
                <a:spLocks noChangeShapeType="1"/>
              </p:cNvSpPr>
              <p:nvPr/>
            </p:nvSpPr>
            <p:spPr bwMode="auto">
              <a:xfrm flipV="1">
                <a:off x="3434"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1" name="Line 2129"/>
              <p:cNvSpPr>
                <a:spLocks noChangeShapeType="1"/>
              </p:cNvSpPr>
              <p:nvPr/>
            </p:nvSpPr>
            <p:spPr bwMode="auto">
              <a:xfrm flipV="1">
                <a:off x="3434"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0" name="Line 2128"/>
              <p:cNvSpPr>
                <a:spLocks noChangeShapeType="1"/>
              </p:cNvSpPr>
              <p:nvPr/>
            </p:nvSpPr>
            <p:spPr bwMode="auto">
              <a:xfrm flipV="1">
                <a:off x="3444"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0838" name="Group 1926"/>
            <p:cNvGrpSpPr>
              <a:grpSpLocks/>
            </p:cNvGrpSpPr>
            <p:nvPr/>
          </p:nvGrpSpPr>
          <p:grpSpPr bwMode="auto">
            <a:xfrm>
              <a:off x="2948" y="2578"/>
              <a:ext cx="653" cy="162"/>
              <a:chOff x="2948" y="2578"/>
              <a:chExt cx="653" cy="162"/>
            </a:xfrm>
          </p:grpSpPr>
          <p:sp>
            <p:nvSpPr>
              <p:cNvPr id="41038" name="Line 2126"/>
              <p:cNvSpPr>
                <a:spLocks noChangeShapeType="1"/>
              </p:cNvSpPr>
              <p:nvPr/>
            </p:nvSpPr>
            <p:spPr bwMode="auto">
              <a:xfrm flipV="1">
                <a:off x="3444"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37" name="Line 2125"/>
              <p:cNvSpPr>
                <a:spLocks noChangeShapeType="1"/>
              </p:cNvSpPr>
              <p:nvPr/>
            </p:nvSpPr>
            <p:spPr bwMode="auto">
              <a:xfrm flipV="1">
                <a:off x="3444"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36" name="Line 2124"/>
              <p:cNvSpPr>
                <a:spLocks noChangeShapeType="1"/>
              </p:cNvSpPr>
              <p:nvPr/>
            </p:nvSpPr>
            <p:spPr bwMode="auto">
              <a:xfrm flipV="1">
                <a:off x="3444"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35" name="Line 2123"/>
              <p:cNvSpPr>
                <a:spLocks noChangeShapeType="1"/>
              </p:cNvSpPr>
              <p:nvPr/>
            </p:nvSpPr>
            <p:spPr bwMode="auto">
              <a:xfrm flipV="1">
                <a:off x="3444"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34" name="Line 2122"/>
              <p:cNvSpPr>
                <a:spLocks noChangeShapeType="1"/>
              </p:cNvSpPr>
              <p:nvPr/>
            </p:nvSpPr>
            <p:spPr bwMode="auto">
              <a:xfrm flipV="1">
                <a:off x="3455"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33" name="Line 2121"/>
              <p:cNvSpPr>
                <a:spLocks noChangeShapeType="1"/>
              </p:cNvSpPr>
              <p:nvPr/>
            </p:nvSpPr>
            <p:spPr bwMode="auto">
              <a:xfrm flipV="1">
                <a:off x="3455"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32" name="Line 2120"/>
              <p:cNvSpPr>
                <a:spLocks noChangeShapeType="1"/>
              </p:cNvSpPr>
              <p:nvPr/>
            </p:nvSpPr>
            <p:spPr bwMode="auto">
              <a:xfrm flipV="1">
                <a:off x="3455"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31" name="Line 2119"/>
              <p:cNvSpPr>
                <a:spLocks noChangeShapeType="1"/>
              </p:cNvSpPr>
              <p:nvPr/>
            </p:nvSpPr>
            <p:spPr bwMode="auto">
              <a:xfrm flipV="1">
                <a:off x="3455"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30" name="Line 2118"/>
              <p:cNvSpPr>
                <a:spLocks noChangeShapeType="1"/>
              </p:cNvSpPr>
              <p:nvPr/>
            </p:nvSpPr>
            <p:spPr bwMode="auto">
              <a:xfrm flipV="1">
                <a:off x="3455"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29" name="Line 2117"/>
              <p:cNvSpPr>
                <a:spLocks noChangeShapeType="1"/>
              </p:cNvSpPr>
              <p:nvPr/>
            </p:nvSpPr>
            <p:spPr bwMode="auto">
              <a:xfrm flipV="1">
                <a:off x="3465"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28" name="Line 2116"/>
              <p:cNvSpPr>
                <a:spLocks noChangeShapeType="1"/>
              </p:cNvSpPr>
              <p:nvPr/>
            </p:nvSpPr>
            <p:spPr bwMode="auto">
              <a:xfrm flipV="1">
                <a:off x="3465"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27" name="Line 2115"/>
              <p:cNvSpPr>
                <a:spLocks noChangeShapeType="1"/>
              </p:cNvSpPr>
              <p:nvPr/>
            </p:nvSpPr>
            <p:spPr bwMode="auto">
              <a:xfrm flipV="1">
                <a:off x="3465"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26" name="Line 2114"/>
              <p:cNvSpPr>
                <a:spLocks noChangeShapeType="1"/>
              </p:cNvSpPr>
              <p:nvPr/>
            </p:nvSpPr>
            <p:spPr bwMode="auto">
              <a:xfrm flipV="1">
                <a:off x="3465"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25" name="Line 2113"/>
              <p:cNvSpPr>
                <a:spLocks noChangeShapeType="1"/>
              </p:cNvSpPr>
              <p:nvPr/>
            </p:nvSpPr>
            <p:spPr bwMode="auto">
              <a:xfrm flipV="1">
                <a:off x="3465"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24" name="Line 2112"/>
              <p:cNvSpPr>
                <a:spLocks noChangeShapeType="1"/>
              </p:cNvSpPr>
              <p:nvPr/>
            </p:nvSpPr>
            <p:spPr bwMode="auto">
              <a:xfrm flipV="1">
                <a:off x="3475"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23" name="Line 2111"/>
              <p:cNvSpPr>
                <a:spLocks noChangeShapeType="1"/>
              </p:cNvSpPr>
              <p:nvPr/>
            </p:nvSpPr>
            <p:spPr bwMode="auto">
              <a:xfrm flipV="1">
                <a:off x="3475"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22" name="Line 2110"/>
              <p:cNvSpPr>
                <a:spLocks noChangeShapeType="1"/>
              </p:cNvSpPr>
              <p:nvPr/>
            </p:nvSpPr>
            <p:spPr bwMode="auto">
              <a:xfrm flipV="1">
                <a:off x="3475"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21" name="Line 2109"/>
              <p:cNvSpPr>
                <a:spLocks noChangeShapeType="1"/>
              </p:cNvSpPr>
              <p:nvPr/>
            </p:nvSpPr>
            <p:spPr bwMode="auto">
              <a:xfrm flipV="1">
                <a:off x="3475"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20" name="Line 2108"/>
              <p:cNvSpPr>
                <a:spLocks noChangeShapeType="1"/>
              </p:cNvSpPr>
              <p:nvPr/>
            </p:nvSpPr>
            <p:spPr bwMode="auto">
              <a:xfrm flipV="1">
                <a:off x="3475"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19" name="Line 2107"/>
              <p:cNvSpPr>
                <a:spLocks noChangeShapeType="1"/>
              </p:cNvSpPr>
              <p:nvPr/>
            </p:nvSpPr>
            <p:spPr bwMode="auto">
              <a:xfrm flipV="1">
                <a:off x="3486"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18" name="Line 2106"/>
              <p:cNvSpPr>
                <a:spLocks noChangeShapeType="1"/>
              </p:cNvSpPr>
              <p:nvPr/>
            </p:nvSpPr>
            <p:spPr bwMode="auto">
              <a:xfrm flipV="1">
                <a:off x="3486"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17" name="Line 2105"/>
              <p:cNvSpPr>
                <a:spLocks noChangeShapeType="1"/>
              </p:cNvSpPr>
              <p:nvPr/>
            </p:nvSpPr>
            <p:spPr bwMode="auto">
              <a:xfrm flipV="1">
                <a:off x="3486"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16" name="Line 2104"/>
              <p:cNvSpPr>
                <a:spLocks noChangeShapeType="1"/>
              </p:cNvSpPr>
              <p:nvPr/>
            </p:nvSpPr>
            <p:spPr bwMode="auto">
              <a:xfrm flipV="1">
                <a:off x="3486"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15" name="Line 2103"/>
              <p:cNvSpPr>
                <a:spLocks noChangeShapeType="1"/>
              </p:cNvSpPr>
              <p:nvPr/>
            </p:nvSpPr>
            <p:spPr bwMode="auto">
              <a:xfrm flipV="1">
                <a:off x="3486"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14" name="Line 2102"/>
              <p:cNvSpPr>
                <a:spLocks noChangeShapeType="1"/>
              </p:cNvSpPr>
              <p:nvPr/>
            </p:nvSpPr>
            <p:spPr bwMode="auto">
              <a:xfrm flipV="1">
                <a:off x="3496"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13" name="Line 2101"/>
              <p:cNvSpPr>
                <a:spLocks noChangeShapeType="1"/>
              </p:cNvSpPr>
              <p:nvPr/>
            </p:nvSpPr>
            <p:spPr bwMode="auto">
              <a:xfrm flipV="1">
                <a:off x="3496"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12" name="Line 2100"/>
              <p:cNvSpPr>
                <a:spLocks noChangeShapeType="1"/>
              </p:cNvSpPr>
              <p:nvPr/>
            </p:nvSpPr>
            <p:spPr bwMode="auto">
              <a:xfrm flipV="1">
                <a:off x="3496"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11" name="Line 2099"/>
              <p:cNvSpPr>
                <a:spLocks noChangeShapeType="1"/>
              </p:cNvSpPr>
              <p:nvPr/>
            </p:nvSpPr>
            <p:spPr bwMode="auto">
              <a:xfrm flipV="1">
                <a:off x="3496"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10" name="Line 2098"/>
              <p:cNvSpPr>
                <a:spLocks noChangeShapeType="1"/>
              </p:cNvSpPr>
              <p:nvPr/>
            </p:nvSpPr>
            <p:spPr bwMode="auto">
              <a:xfrm flipV="1">
                <a:off x="3496"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09" name="Line 2097"/>
              <p:cNvSpPr>
                <a:spLocks noChangeShapeType="1"/>
              </p:cNvSpPr>
              <p:nvPr/>
            </p:nvSpPr>
            <p:spPr bwMode="auto">
              <a:xfrm flipV="1">
                <a:off x="3506"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08" name="Line 2096"/>
              <p:cNvSpPr>
                <a:spLocks noChangeShapeType="1"/>
              </p:cNvSpPr>
              <p:nvPr/>
            </p:nvSpPr>
            <p:spPr bwMode="auto">
              <a:xfrm flipV="1">
                <a:off x="3506"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07" name="Line 2095"/>
              <p:cNvSpPr>
                <a:spLocks noChangeShapeType="1"/>
              </p:cNvSpPr>
              <p:nvPr/>
            </p:nvSpPr>
            <p:spPr bwMode="auto">
              <a:xfrm flipV="1">
                <a:off x="3506"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06" name="Line 2094"/>
              <p:cNvSpPr>
                <a:spLocks noChangeShapeType="1"/>
              </p:cNvSpPr>
              <p:nvPr/>
            </p:nvSpPr>
            <p:spPr bwMode="auto">
              <a:xfrm flipV="1">
                <a:off x="3506"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05" name="Line 2093"/>
              <p:cNvSpPr>
                <a:spLocks noChangeShapeType="1"/>
              </p:cNvSpPr>
              <p:nvPr/>
            </p:nvSpPr>
            <p:spPr bwMode="auto">
              <a:xfrm flipV="1">
                <a:off x="3506"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04" name="Line 2092"/>
              <p:cNvSpPr>
                <a:spLocks noChangeShapeType="1"/>
              </p:cNvSpPr>
              <p:nvPr/>
            </p:nvSpPr>
            <p:spPr bwMode="auto">
              <a:xfrm flipV="1">
                <a:off x="3517"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03" name="Line 2091"/>
              <p:cNvSpPr>
                <a:spLocks noChangeShapeType="1"/>
              </p:cNvSpPr>
              <p:nvPr/>
            </p:nvSpPr>
            <p:spPr bwMode="auto">
              <a:xfrm flipV="1">
                <a:off x="3517"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02" name="Line 2090"/>
              <p:cNvSpPr>
                <a:spLocks noChangeShapeType="1"/>
              </p:cNvSpPr>
              <p:nvPr/>
            </p:nvSpPr>
            <p:spPr bwMode="auto">
              <a:xfrm flipV="1">
                <a:off x="3517"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01" name="Line 2089"/>
              <p:cNvSpPr>
                <a:spLocks noChangeShapeType="1"/>
              </p:cNvSpPr>
              <p:nvPr/>
            </p:nvSpPr>
            <p:spPr bwMode="auto">
              <a:xfrm flipV="1">
                <a:off x="3517"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00" name="Line 2088"/>
              <p:cNvSpPr>
                <a:spLocks noChangeShapeType="1"/>
              </p:cNvSpPr>
              <p:nvPr/>
            </p:nvSpPr>
            <p:spPr bwMode="auto">
              <a:xfrm flipV="1">
                <a:off x="3517"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99" name="Line 2087"/>
              <p:cNvSpPr>
                <a:spLocks noChangeShapeType="1"/>
              </p:cNvSpPr>
              <p:nvPr/>
            </p:nvSpPr>
            <p:spPr bwMode="auto">
              <a:xfrm flipV="1">
                <a:off x="3527"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98" name="Line 2086"/>
              <p:cNvSpPr>
                <a:spLocks noChangeShapeType="1"/>
              </p:cNvSpPr>
              <p:nvPr/>
            </p:nvSpPr>
            <p:spPr bwMode="auto">
              <a:xfrm flipV="1">
                <a:off x="3527"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97" name="Line 2085"/>
              <p:cNvSpPr>
                <a:spLocks noChangeShapeType="1"/>
              </p:cNvSpPr>
              <p:nvPr/>
            </p:nvSpPr>
            <p:spPr bwMode="auto">
              <a:xfrm flipV="1">
                <a:off x="3527"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96" name="Line 2084"/>
              <p:cNvSpPr>
                <a:spLocks noChangeShapeType="1"/>
              </p:cNvSpPr>
              <p:nvPr/>
            </p:nvSpPr>
            <p:spPr bwMode="auto">
              <a:xfrm flipV="1">
                <a:off x="3527"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95" name="Line 2083"/>
              <p:cNvSpPr>
                <a:spLocks noChangeShapeType="1"/>
              </p:cNvSpPr>
              <p:nvPr/>
            </p:nvSpPr>
            <p:spPr bwMode="auto">
              <a:xfrm flipV="1">
                <a:off x="3527"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94" name="Line 2082"/>
              <p:cNvSpPr>
                <a:spLocks noChangeShapeType="1"/>
              </p:cNvSpPr>
              <p:nvPr/>
            </p:nvSpPr>
            <p:spPr bwMode="auto">
              <a:xfrm flipV="1">
                <a:off x="3537"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93" name="Line 2081"/>
              <p:cNvSpPr>
                <a:spLocks noChangeShapeType="1"/>
              </p:cNvSpPr>
              <p:nvPr/>
            </p:nvSpPr>
            <p:spPr bwMode="auto">
              <a:xfrm flipV="1">
                <a:off x="3537"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92" name="Line 2080"/>
              <p:cNvSpPr>
                <a:spLocks noChangeShapeType="1"/>
              </p:cNvSpPr>
              <p:nvPr/>
            </p:nvSpPr>
            <p:spPr bwMode="auto">
              <a:xfrm flipV="1">
                <a:off x="3537"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91" name="Line 2079"/>
              <p:cNvSpPr>
                <a:spLocks noChangeShapeType="1"/>
              </p:cNvSpPr>
              <p:nvPr/>
            </p:nvSpPr>
            <p:spPr bwMode="auto">
              <a:xfrm flipV="1">
                <a:off x="3537"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90" name="Line 2078"/>
              <p:cNvSpPr>
                <a:spLocks noChangeShapeType="1"/>
              </p:cNvSpPr>
              <p:nvPr/>
            </p:nvSpPr>
            <p:spPr bwMode="auto">
              <a:xfrm flipV="1">
                <a:off x="3537"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89" name="Line 2077"/>
              <p:cNvSpPr>
                <a:spLocks noChangeShapeType="1"/>
              </p:cNvSpPr>
              <p:nvPr/>
            </p:nvSpPr>
            <p:spPr bwMode="auto">
              <a:xfrm flipV="1">
                <a:off x="3548"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88" name="Line 2076"/>
              <p:cNvSpPr>
                <a:spLocks noChangeShapeType="1"/>
              </p:cNvSpPr>
              <p:nvPr/>
            </p:nvSpPr>
            <p:spPr bwMode="auto">
              <a:xfrm flipV="1">
                <a:off x="3548"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87" name="Line 2075"/>
              <p:cNvSpPr>
                <a:spLocks noChangeShapeType="1"/>
              </p:cNvSpPr>
              <p:nvPr/>
            </p:nvSpPr>
            <p:spPr bwMode="auto">
              <a:xfrm flipV="1">
                <a:off x="3548"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86" name="Line 2074"/>
              <p:cNvSpPr>
                <a:spLocks noChangeShapeType="1"/>
              </p:cNvSpPr>
              <p:nvPr/>
            </p:nvSpPr>
            <p:spPr bwMode="auto">
              <a:xfrm flipV="1">
                <a:off x="3548"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85" name="Line 2073"/>
              <p:cNvSpPr>
                <a:spLocks noChangeShapeType="1"/>
              </p:cNvSpPr>
              <p:nvPr/>
            </p:nvSpPr>
            <p:spPr bwMode="auto">
              <a:xfrm flipV="1">
                <a:off x="3548"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84" name="Line 2072"/>
              <p:cNvSpPr>
                <a:spLocks noChangeShapeType="1"/>
              </p:cNvSpPr>
              <p:nvPr/>
            </p:nvSpPr>
            <p:spPr bwMode="auto">
              <a:xfrm flipV="1">
                <a:off x="3558"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83" name="Line 2071"/>
              <p:cNvSpPr>
                <a:spLocks noChangeShapeType="1"/>
              </p:cNvSpPr>
              <p:nvPr/>
            </p:nvSpPr>
            <p:spPr bwMode="auto">
              <a:xfrm flipV="1">
                <a:off x="3558"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82" name="Line 2070"/>
              <p:cNvSpPr>
                <a:spLocks noChangeShapeType="1"/>
              </p:cNvSpPr>
              <p:nvPr/>
            </p:nvSpPr>
            <p:spPr bwMode="auto">
              <a:xfrm flipV="1">
                <a:off x="3558" y="269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81" name="Line 2069"/>
              <p:cNvSpPr>
                <a:spLocks noChangeShapeType="1"/>
              </p:cNvSpPr>
              <p:nvPr/>
            </p:nvSpPr>
            <p:spPr bwMode="auto">
              <a:xfrm flipV="1">
                <a:off x="3558"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80" name="Line 2068"/>
              <p:cNvSpPr>
                <a:spLocks noChangeShapeType="1"/>
              </p:cNvSpPr>
              <p:nvPr/>
            </p:nvSpPr>
            <p:spPr bwMode="auto">
              <a:xfrm flipV="1">
                <a:off x="3558"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79" name="Line 2067"/>
              <p:cNvSpPr>
                <a:spLocks noChangeShapeType="1"/>
              </p:cNvSpPr>
              <p:nvPr/>
            </p:nvSpPr>
            <p:spPr bwMode="auto">
              <a:xfrm flipV="1">
                <a:off x="3568"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78" name="Line 2066"/>
              <p:cNvSpPr>
                <a:spLocks noChangeShapeType="1"/>
              </p:cNvSpPr>
              <p:nvPr/>
            </p:nvSpPr>
            <p:spPr bwMode="auto">
              <a:xfrm flipV="1">
                <a:off x="3568" y="270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77" name="Line 2065"/>
              <p:cNvSpPr>
                <a:spLocks noChangeShapeType="1"/>
              </p:cNvSpPr>
              <p:nvPr/>
            </p:nvSpPr>
            <p:spPr bwMode="auto">
              <a:xfrm flipV="1">
                <a:off x="3568" y="262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76" name="Line 2064"/>
              <p:cNvSpPr>
                <a:spLocks noChangeShapeType="1"/>
              </p:cNvSpPr>
              <p:nvPr/>
            </p:nvSpPr>
            <p:spPr bwMode="auto">
              <a:xfrm flipV="1">
                <a:off x="3568"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75" name="Line 2063"/>
              <p:cNvSpPr>
                <a:spLocks noChangeShapeType="1"/>
              </p:cNvSpPr>
              <p:nvPr/>
            </p:nvSpPr>
            <p:spPr bwMode="auto">
              <a:xfrm flipV="1">
                <a:off x="3568"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74" name="Line 2062"/>
              <p:cNvSpPr>
                <a:spLocks noChangeShapeType="1"/>
              </p:cNvSpPr>
              <p:nvPr/>
            </p:nvSpPr>
            <p:spPr bwMode="auto">
              <a:xfrm flipV="1">
                <a:off x="3579"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73" name="Line 2061"/>
              <p:cNvSpPr>
                <a:spLocks noChangeShapeType="1"/>
              </p:cNvSpPr>
              <p:nvPr/>
            </p:nvSpPr>
            <p:spPr bwMode="auto">
              <a:xfrm flipV="1">
                <a:off x="3579" y="271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72" name="Line 2060"/>
              <p:cNvSpPr>
                <a:spLocks noChangeShapeType="1"/>
              </p:cNvSpPr>
              <p:nvPr/>
            </p:nvSpPr>
            <p:spPr bwMode="auto">
              <a:xfrm flipV="1">
                <a:off x="3579"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71" name="Line 2059"/>
              <p:cNvSpPr>
                <a:spLocks noChangeShapeType="1"/>
              </p:cNvSpPr>
              <p:nvPr/>
            </p:nvSpPr>
            <p:spPr bwMode="auto">
              <a:xfrm flipV="1">
                <a:off x="3579" y="258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70" name="Line 2058"/>
              <p:cNvSpPr>
                <a:spLocks noChangeShapeType="1"/>
              </p:cNvSpPr>
              <p:nvPr/>
            </p:nvSpPr>
            <p:spPr bwMode="auto">
              <a:xfrm flipV="1">
                <a:off x="3589" y="272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69" name="Line 2057"/>
              <p:cNvSpPr>
                <a:spLocks noChangeShapeType="1"/>
              </p:cNvSpPr>
              <p:nvPr/>
            </p:nvSpPr>
            <p:spPr bwMode="auto">
              <a:xfrm flipV="1">
                <a:off x="3589" y="259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68" name="Line 2056"/>
              <p:cNvSpPr>
                <a:spLocks noChangeShapeType="1"/>
              </p:cNvSpPr>
              <p:nvPr/>
            </p:nvSpPr>
            <p:spPr bwMode="auto">
              <a:xfrm flipV="1">
                <a:off x="3589"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67" name="Line 2055"/>
              <p:cNvSpPr>
                <a:spLocks noChangeShapeType="1"/>
              </p:cNvSpPr>
              <p:nvPr/>
            </p:nvSpPr>
            <p:spPr bwMode="auto">
              <a:xfrm flipV="1">
                <a:off x="3600" y="273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66" name="Line 2054"/>
              <p:cNvSpPr>
                <a:spLocks noChangeShapeType="1"/>
              </p:cNvSpPr>
              <p:nvPr/>
            </p:nvSpPr>
            <p:spPr bwMode="auto">
              <a:xfrm flipV="1">
                <a:off x="3600" y="2588"/>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65" name="Line 2053"/>
              <p:cNvSpPr>
                <a:spLocks noChangeShapeType="1"/>
              </p:cNvSpPr>
              <p:nvPr/>
            </p:nvSpPr>
            <p:spPr bwMode="auto">
              <a:xfrm flipV="1">
                <a:off x="2948"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64" name="Line 2052"/>
              <p:cNvSpPr>
                <a:spLocks noChangeShapeType="1"/>
              </p:cNvSpPr>
              <p:nvPr/>
            </p:nvSpPr>
            <p:spPr bwMode="auto">
              <a:xfrm flipV="1">
                <a:off x="2948"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63" name="Line 2051"/>
              <p:cNvSpPr>
                <a:spLocks noChangeShapeType="1"/>
              </p:cNvSpPr>
              <p:nvPr/>
            </p:nvSpPr>
            <p:spPr bwMode="auto">
              <a:xfrm flipV="1">
                <a:off x="2958"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62" name="Line 2050"/>
              <p:cNvSpPr>
                <a:spLocks noChangeShapeType="1"/>
              </p:cNvSpPr>
              <p:nvPr/>
            </p:nvSpPr>
            <p:spPr bwMode="auto">
              <a:xfrm flipV="1">
                <a:off x="2969"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61" name="Line 2049"/>
              <p:cNvSpPr>
                <a:spLocks noChangeShapeType="1"/>
              </p:cNvSpPr>
              <p:nvPr/>
            </p:nvSpPr>
            <p:spPr bwMode="auto">
              <a:xfrm flipV="1">
                <a:off x="2958"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60" name="Line 2048"/>
              <p:cNvSpPr>
                <a:spLocks noChangeShapeType="1"/>
              </p:cNvSpPr>
              <p:nvPr/>
            </p:nvSpPr>
            <p:spPr bwMode="auto">
              <a:xfrm flipV="1">
                <a:off x="2969" y="260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59" name="Line 2047"/>
              <p:cNvSpPr>
                <a:spLocks noChangeShapeType="1"/>
              </p:cNvSpPr>
              <p:nvPr/>
            </p:nvSpPr>
            <p:spPr bwMode="auto">
              <a:xfrm flipV="1">
                <a:off x="2979"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58" name="Line 2046"/>
              <p:cNvSpPr>
                <a:spLocks noChangeShapeType="1"/>
              </p:cNvSpPr>
              <p:nvPr/>
            </p:nvSpPr>
            <p:spPr bwMode="auto">
              <a:xfrm flipV="1">
                <a:off x="2989"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57" name="Line 2045"/>
              <p:cNvSpPr>
                <a:spLocks noChangeShapeType="1"/>
              </p:cNvSpPr>
              <p:nvPr/>
            </p:nvSpPr>
            <p:spPr bwMode="auto">
              <a:xfrm flipV="1">
                <a:off x="2969" y="2621"/>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56" name="Line 2044"/>
              <p:cNvSpPr>
                <a:spLocks noChangeShapeType="1"/>
              </p:cNvSpPr>
              <p:nvPr/>
            </p:nvSpPr>
            <p:spPr bwMode="auto">
              <a:xfrm flipV="1">
                <a:off x="2979"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55" name="Line 2043"/>
              <p:cNvSpPr>
                <a:spLocks noChangeShapeType="1"/>
              </p:cNvSpPr>
              <p:nvPr/>
            </p:nvSpPr>
            <p:spPr bwMode="auto">
              <a:xfrm flipV="1">
                <a:off x="2989"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54" name="Line 2042"/>
              <p:cNvSpPr>
                <a:spLocks noChangeShapeType="1"/>
              </p:cNvSpPr>
              <p:nvPr/>
            </p:nvSpPr>
            <p:spPr bwMode="auto">
              <a:xfrm flipV="1">
                <a:off x="3000"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53" name="Line 2041"/>
              <p:cNvSpPr>
                <a:spLocks noChangeShapeType="1"/>
              </p:cNvSpPr>
              <p:nvPr/>
            </p:nvSpPr>
            <p:spPr bwMode="auto">
              <a:xfrm flipV="1">
                <a:off x="3010"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52" name="Line 2040"/>
              <p:cNvSpPr>
                <a:spLocks noChangeShapeType="1"/>
              </p:cNvSpPr>
              <p:nvPr/>
            </p:nvSpPr>
            <p:spPr bwMode="auto">
              <a:xfrm flipV="1">
                <a:off x="2989"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51" name="Line 2039"/>
              <p:cNvSpPr>
                <a:spLocks noChangeShapeType="1"/>
              </p:cNvSpPr>
              <p:nvPr/>
            </p:nvSpPr>
            <p:spPr bwMode="auto">
              <a:xfrm flipV="1">
                <a:off x="3000"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50" name="Line 2038"/>
              <p:cNvSpPr>
                <a:spLocks noChangeShapeType="1"/>
              </p:cNvSpPr>
              <p:nvPr/>
            </p:nvSpPr>
            <p:spPr bwMode="auto">
              <a:xfrm flipV="1">
                <a:off x="3010"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49" name="Line 2037"/>
              <p:cNvSpPr>
                <a:spLocks noChangeShapeType="1"/>
              </p:cNvSpPr>
              <p:nvPr/>
            </p:nvSpPr>
            <p:spPr bwMode="auto">
              <a:xfrm flipV="1">
                <a:off x="3020"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48" name="Line 2036"/>
              <p:cNvSpPr>
                <a:spLocks noChangeShapeType="1"/>
              </p:cNvSpPr>
              <p:nvPr/>
            </p:nvSpPr>
            <p:spPr bwMode="auto">
              <a:xfrm flipV="1">
                <a:off x="3031"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47" name="Line 2035"/>
              <p:cNvSpPr>
                <a:spLocks noChangeShapeType="1"/>
              </p:cNvSpPr>
              <p:nvPr/>
            </p:nvSpPr>
            <p:spPr bwMode="auto">
              <a:xfrm flipV="1">
                <a:off x="3010"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46" name="Line 2034"/>
              <p:cNvSpPr>
                <a:spLocks noChangeShapeType="1"/>
              </p:cNvSpPr>
              <p:nvPr/>
            </p:nvSpPr>
            <p:spPr bwMode="auto">
              <a:xfrm flipV="1">
                <a:off x="3020"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45" name="Line 2033"/>
              <p:cNvSpPr>
                <a:spLocks noChangeShapeType="1"/>
              </p:cNvSpPr>
              <p:nvPr/>
            </p:nvSpPr>
            <p:spPr bwMode="auto">
              <a:xfrm flipV="1">
                <a:off x="3031" y="260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44" name="Line 2032"/>
              <p:cNvSpPr>
                <a:spLocks noChangeShapeType="1"/>
              </p:cNvSpPr>
              <p:nvPr/>
            </p:nvSpPr>
            <p:spPr bwMode="auto">
              <a:xfrm flipV="1">
                <a:off x="3041"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43" name="Line 2031"/>
              <p:cNvSpPr>
                <a:spLocks noChangeShapeType="1"/>
              </p:cNvSpPr>
              <p:nvPr/>
            </p:nvSpPr>
            <p:spPr bwMode="auto">
              <a:xfrm flipV="1">
                <a:off x="3051"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42" name="Line 2030"/>
              <p:cNvSpPr>
                <a:spLocks noChangeShapeType="1"/>
              </p:cNvSpPr>
              <p:nvPr/>
            </p:nvSpPr>
            <p:spPr bwMode="auto">
              <a:xfrm flipV="1">
                <a:off x="3031" y="2621"/>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41" name="Line 2029"/>
              <p:cNvSpPr>
                <a:spLocks noChangeShapeType="1"/>
              </p:cNvSpPr>
              <p:nvPr/>
            </p:nvSpPr>
            <p:spPr bwMode="auto">
              <a:xfrm flipV="1">
                <a:off x="3041"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40" name="Line 2028"/>
              <p:cNvSpPr>
                <a:spLocks noChangeShapeType="1"/>
              </p:cNvSpPr>
              <p:nvPr/>
            </p:nvSpPr>
            <p:spPr bwMode="auto">
              <a:xfrm flipV="1">
                <a:off x="3051"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39" name="Line 2027"/>
              <p:cNvSpPr>
                <a:spLocks noChangeShapeType="1"/>
              </p:cNvSpPr>
              <p:nvPr/>
            </p:nvSpPr>
            <p:spPr bwMode="auto">
              <a:xfrm flipV="1">
                <a:off x="3062"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38" name="Line 2026"/>
              <p:cNvSpPr>
                <a:spLocks noChangeShapeType="1"/>
              </p:cNvSpPr>
              <p:nvPr/>
            </p:nvSpPr>
            <p:spPr bwMode="auto">
              <a:xfrm flipV="1">
                <a:off x="3072"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37" name="Line 2025"/>
              <p:cNvSpPr>
                <a:spLocks noChangeShapeType="1"/>
              </p:cNvSpPr>
              <p:nvPr/>
            </p:nvSpPr>
            <p:spPr bwMode="auto">
              <a:xfrm flipV="1">
                <a:off x="2948"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36" name="Line 2024"/>
              <p:cNvSpPr>
                <a:spLocks noChangeShapeType="1"/>
              </p:cNvSpPr>
              <p:nvPr/>
            </p:nvSpPr>
            <p:spPr bwMode="auto">
              <a:xfrm flipV="1">
                <a:off x="2958"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35" name="Line 2023"/>
              <p:cNvSpPr>
                <a:spLocks noChangeShapeType="1"/>
              </p:cNvSpPr>
              <p:nvPr/>
            </p:nvSpPr>
            <p:spPr bwMode="auto">
              <a:xfrm flipV="1">
                <a:off x="2969" y="270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34" name="Line 2022"/>
              <p:cNvSpPr>
                <a:spLocks noChangeShapeType="1"/>
              </p:cNvSpPr>
              <p:nvPr/>
            </p:nvSpPr>
            <p:spPr bwMode="auto">
              <a:xfrm flipV="1">
                <a:off x="2979"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33" name="Line 2021"/>
              <p:cNvSpPr>
                <a:spLocks noChangeShapeType="1"/>
              </p:cNvSpPr>
              <p:nvPr/>
            </p:nvSpPr>
            <p:spPr bwMode="auto">
              <a:xfrm flipV="1">
                <a:off x="3051"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32" name="Line 2020"/>
              <p:cNvSpPr>
                <a:spLocks noChangeShapeType="1"/>
              </p:cNvSpPr>
              <p:nvPr/>
            </p:nvSpPr>
            <p:spPr bwMode="auto">
              <a:xfrm flipV="1">
                <a:off x="3062"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31" name="Line 2019"/>
              <p:cNvSpPr>
                <a:spLocks noChangeShapeType="1"/>
              </p:cNvSpPr>
              <p:nvPr/>
            </p:nvSpPr>
            <p:spPr bwMode="auto">
              <a:xfrm flipV="1">
                <a:off x="3072"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30" name="Line 2018"/>
              <p:cNvSpPr>
                <a:spLocks noChangeShapeType="1"/>
              </p:cNvSpPr>
              <p:nvPr/>
            </p:nvSpPr>
            <p:spPr bwMode="auto">
              <a:xfrm flipV="1">
                <a:off x="3082"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29" name="Line 2017"/>
              <p:cNvSpPr>
                <a:spLocks noChangeShapeType="1"/>
              </p:cNvSpPr>
              <p:nvPr/>
            </p:nvSpPr>
            <p:spPr bwMode="auto">
              <a:xfrm flipV="1">
                <a:off x="3093"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28" name="Line 2016"/>
              <p:cNvSpPr>
                <a:spLocks noChangeShapeType="1"/>
              </p:cNvSpPr>
              <p:nvPr/>
            </p:nvSpPr>
            <p:spPr bwMode="auto">
              <a:xfrm flipV="1">
                <a:off x="2958"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27" name="Line 2015"/>
              <p:cNvSpPr>
                <a:spLocks noChangeShapeType="1"/>
              </p:cNvSpPr>
              <p:nvPr/>
            </p:nvSpPr>
            <p:spPr bwMode="auto">
              <a:xfrm flipV="1">
                <a:off x="2969" y="272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26" name="Line 2014"/>
              <p:cNvSpPr>
                <a:spLocks noChangeShapeType="1"/>
              </p:cNvSpPr>
              <p:nvPr/>
            </p:nvSpPr>
            <p:spPr bwMode="auto">
              <a:xfrm flipV="1">
                <a:off x="2979"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25" name="Line 2013"/>
              <p:cNvSpPr>
                <a:spLocks noChangeShapeType="1"/>
              </p:cNvSpPr>
              <p:nvPr/>
            </p:nvSpPr>
            <p:spPr bwMode="auto">
              <a:xfrm flipV="1">
                <a:off x="2989"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24" name="Line 2012"/>
              <p:cNvSpPr>
                <a:spLocks noChangeShapeType="1"/>
              </p:cNvSpPr>
              <p:nvPr/>
            </p:nvSpPr>
            <p:spPr bwMode="auto">
              <a:xfrm flipV="1">
                <a:off x="3000"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23" name="Line 2011"/>
              <p:cNvSpPr>
                <a:spLocks noChangeShapeType="1"/>
              </p:cNvSpPr>
              <p:nvPr/>
            </p:nvSpPr>
            <p:spPr bwMode="auto">
              <a:xfrm flipV="1">
                <a:off x="3072"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22" name="Line 2010"/>
              <p:cNvSpPr>
                <a:spLocks noChangeShapeType="1"/>
              </p:cNvSpPr>
              <p:nvPr/>
            </p:nvSpPr>
            <p:spPr bwMode="auto">
              <a:xfrm flipV="1">
                <a:off x="3082"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21" name="Line 2009"/>
              <p:cNvSpPr>
                <a:spLocks noChangeShapeType="1"/>
              </p:cNvSpPr>
              <p:nvPr/>
            </p:nvSpPr>
            <p:spPr bwMode="auto">
              <a:xfrm flipV="1">
                <a:off x="3093" y="260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20" name="Line 2008"/>
              <p:cNvSpPr>
                <a:spLocks noChangeShapeType="1"/>
              </p:cNvSpPr>
              <p:nvPr/>
            </p:nvSpPr>
            <p:spPr bwMode="auto">
              <a:xfrm flipV="1">
                <a:off x="3103"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19" name="Line 2007"/>
              <p:cNvSpPr>
                <a:spLocks noChangeShapeType="1"/>
              </p:cNvSpPr>
              <p:nvPr/>
            </p:nvSpPr>
            <p:spPr bwMode="auto">
              <a:xfrm flipV="1">
                <a:off x="3113"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18" name="Line 2006"/>
              <p:cNvSpPr>
                <a:spLocks noChangeShapeType="1"/>
              </p:cNvSpPr>
              <p:nvPr/>
            </p:nvSpPr>
            <p:spPr bwMode="auto">
              <a:xfrm flipV="1">
                <a:off x="2979"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17" name="Line 2005"/>
              <p:cNvSpPr>
                <a:spLocks noChangeShapeType="1"/>
              </p:cNvSpPr>
              <p:nvPr/>
            </p:nvSpPr>
            <p:spPr bwMode="auto">
              <a:xfrm flipV="1">
                <a:off x="2989"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16" name="Line 2004"/>
              <p:cNvSpPr>
                <a:spLocks noChangeShapeType="1"/>
              </p:cNvSpPr>
              <p:nvPr/>
            </p:nvSpPr>
            <p:spPr bwMode="auto">
              <a:xfrm flipV="1">
                <a:off x="3000"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15" name="Line 2003"/>
              <p:cNvSpPr>
                <a:spLocks noChangeShapeType="1"/>
              </p:cNvSpPr>
              <p:nvPr/>
            </p:nvSpPr>
            <p:spPr bwMode="auto">
              <a:xfrm flipV="1">
                <a:off x="3010"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14" name="Line 2002"/>
              <p:cNvSpPr>
                <a:spLocks noChangeShapeType="1"/>
              </p:cNvSpPr>
              <p:nvPr/>
            </p:nvSpPr>
            <p:spPr bwMode="auto">
              <a:xfrm flipV="1">
                <a:off x="3020"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13" name="Line 2001"/>
              <p:cNvSpPr>
                <a:spLocks noChangeShapeType="1"/>
              </p:cNvSpPr>
              <p:nvPr/>
            </p:nvSpPr>
            <p:spPr bwMode="auto">
              <a:xfrm flipV="1">
                <a:off x="3093" y="2621"/>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12" name="Line 2000"/>
              <p:cNvSpPr>
                <a:spLocks noChangeShapeType="1"/>
              </p:cNvSpPr>
              <p:nvPr/>
            </p:nvSpPr>
            <p:spPr bwMode="auto">
              <a:xfrm flipV="1">
                <a:off x="3103"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11" name="Line 1999"/>
              <p:cNvSpPr>
                <a:spLocks noChangeShapeType="1"/>
              </p:cNvSpPr>
              <p:nvPr/>
            </p:nvSpPr>
            <p:spPr bwMode="auto">
              <a:xfrm flipV="1">
                <a:off x="3113"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10" name="Line 1998"/>
              <p:cNvSpPr>
                <a:spLocks noChangeShapeType="1"/>
              </p:cNvSpPr>
              <p:nvPr/>
            </p:nvSpPr>
            <p:spPr bwMode="auto">
              <a:xfrm flipV="1">
                <a:off x="3124"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09" name="Line 1997"/>
              <p:cNvSpPr>
                <a:spLocks noChangeShapeType="1"/>
              </p:cNvSpPr>
              <p:nvPr/>
            </p:nvSpPr>
            <p:spPr bwMode="auto">
              <a:xfrm flipV="1">
                <a:off x="3134"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08" name="Line 1996"/>
              <p:cNvSpPr>
                <a:spLocks noChangeShapeType="1"/>
              </p:cNvSpPr>
              <p:nvPr/>
            </p:nvSpPr>
            <p:spPr bwMode="auto">
              <a:xfrm flipV="1">
                <a:off x="3000"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07" name="Line 1995"/>
              <p:cNvSpPr>
                <a:spLocks noChangeShapeType="1"/>
              </p:cNvSpPr>
              <p:nvPr/>
            </p:nvSpPr>
            <p:spPr bwMode="auto">
              <a:xfrm flipV="1">
                <a:off x="3010"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06" name="Line 1994"/>
              <p:cNvSpPr>
                <a:spLocks noChangeShapeType="1"/>
              </p:cNvSpPr>
              <p:nvPr/>
            </p:nvSpPr>
            <p:spPr bwMode="auto">
              <a:xfrm flipV="1">
                <a:off x="3020"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05" name="Line 1993"/>
              <p:cNvSpPr>
                <a:spLocks noChangeShapeType="1"/>
              </p:cNvSpPr>
              <p:nvPr/>
            </p:nvSpPr>
            <p:spPr bwMode="auto">
              <a:xfrm flipV="1">
                <a:off x="3031" y="270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04" name="Line 1992"/>
              <p:cNvSpPr>
                <a:spLocks noChangeShapeType="1"/>
              </p:cNvSpPr>
              <p:nvPr/>
            </p:nvSpPr>
            <p:spPr bwMode="auto">
              <a:xfrm flipV="1">
                <a:off x="3041"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03" name="Line 1991"/>
              <p:cNvSpPr>
                <a:spLocks noChangeShapeType="1"/>
              </p:cNvSpPr>
              <p:nvPr/>
            </p:nvSpPr>
            <p:spPr bwMode="auto">
              <a:xfrm flipV="1">
                <a:off x="3113"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02" name="Line 1990"/>
              <p:cNvSpPr>
                <a:spLocks noChangeShapeType="1"/>
              </p:cNvSpPr>
              <p:nvPr/>
            </p:nvSpPr>
            <p:spPr bwMode="auto">
              <a:xfrm flipV="1">
                <a:off x="3124"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01" name="Line 1989"/>
              <p:cNvSpPr>
                <a:spLocks noChangeShapeType="1"/>
              </p:cNvSpPr>
              <p:nvPr/>
            </p:nvSpPr>
            <p:spPr bwMode="auto">
              <a:xfrm flipV="1">
                <a:off x="3134"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900" name="Line 1988"/>
              <p:cNvSpPr>
                <a:spLocks noChangeShapeType="1"/>
              </p:cNvSpPr>
              <p:nvPr/>
            </p:nvSpPr>
            <p:spPr bwMode="auto">
              <a:xfrm flipV="1">
                <a:off x="3144"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99" name="Line 1987"/>
              <p:cNvSpPr>
                <a:spLocks noChangeShapeType="1"/>
              </p:cNvSpPr>
              <p:nvPr/>
            </p:nvSpPr>
            <p:spPr bwMode="auto">
              <a:xfrm flipV="1">
                <a:off x="3155"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98" name="Line 1986"/>
              <p:cNvSpPr>
                <a:spLocks noChangeShapeType="1"/>
              </p:cNvSpPr>
              <p:nvPr/>
            </p:nvSpPr>
            <p:spPr bwMode="auto">
              <a:xfrm flipV="1">
                <a:off x="3020"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97" name="Line 1985"/>
              <p:cNvSpPr>
                <a:spLocks noChangeShapeType="1"/>
              </p:cNvSpPr>
              <p:nvPr/>
            </p:nvSpPr>
            <p:spPr bwMode="auto">
              <a:xfrm flipV="1">
                <a:off x="3031" y="272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96" name="Line 1984"/>
              <p:cNvSpPr>
                <a:spLocks noChangeShapeType="1"/>
              </p:cNvSpPr>
              <p:nvPr/>
            </p:nvSpPr>
            <p:spPr bwMode="auto">
              <a:xfrm flipV="1">
                <a:off x="3041"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95" name="Line 1983"/>
              <p:cNvSpPr>
                <a:spLocks noChangeShapeType="1"/>
              </p:cNvSpPr>
              <p:nvPr/>
            </p:nvSpPr>
            <p:spPr bwMode="auto">
              <a:xfrm flipV="1">
                <a:off x="3051"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94" name="Line 1982"/>
              <p:cNvSpPr>
                <a:spLocks noChangeShapeType="1"/>
              </p:cNvSpPr>
              <p:nvPr/>
            </p:nvSpPr>
            <p:spPr bwMode="auto">
              <a:xfrm flipV="1">
                <a:off x="3062"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93" name="Line 1981"/>
              <p:cNvSpPr>
                <a:spLocks noChangeShapeType="1"/>
              </p:cNvSpPr>
              <p:nvPr/>
            </p:nvSpPr>
            <p:spPr bwMode="auto">
              <a:xfrm flipV="1">
                <a:off x="3134"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92" name="Line 1980"/>
              <p:cNvSpPr>
                <a:spLocks noChangeShapeType="1"/>
              </p:cNvSpPr>
              <p:nvPr/>
            </p:nvSpPr>
            <p:spPr bwMode="auto">
              <a:xfrm flipV="1">
                <a:off x="3144"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91" name="Line 1979"/>
              <p:cNvSpPr>
                <a:spLocks noChangeShapeType="1"/>
              </p:cNvSpPr>
              <p:nvPr/>
            </p:nvSpPr>
            <p:spPr bwMode="auto">
              <a:xfrm flipV="1">
                <a:off x="3155"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90" name="Line 1978"/>
              <p:cNvSpPr>
                <a:spLocks noChangeShapeType="1"/>
              </p:cNvSpPr>
              <p:nvPr/>
            </p:nvSpPr>
            <p:spPr bwMode="auto">
              <a:xfrm flipV="1">
                <a:off x="3165"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89" name="Line 1977"/>
              <p:cNvSpPr>
                <a:spLocks noChangeShapeType="1"/>
              </p:cNvSpPr>
              <p:nvPr/>
            </p:nvSpPr>
            <p:spPr bwMode="auto">
              <a:xfrm flipV="1">
                <a:off x="3175"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88" name="Line 1976"/>
              <p:cNvSpPr>
                <a:spLocks noChangeShapeType="1"/>
              </p:cNvSpPr>
              <p:nvPr/>
            </p:nvSpPr>
            <p:spPr bwMode="auto">
              <a:xfrm flipV="1">
                <a:off x="3041"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87" name="Line 1975"/>
              <p:cNvSpPr>
                <a:spLocks noChangeShapeType="1"/>
              </p:cNvSpPr>
              <p:nvPr/>
            </p:nvSpPr>
            <p:spPr bwMode="auto">
              <a:xfrm flipV="1">
                <a:off x="3051"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86" name="Line 1974"/>
              <p:cNvSpPr>
                <a:spLocks noChangeShapeType="1"/>
              </p:cNvSpPr>
              <p:nvPr/>
            </p:nvSpPr>
            <p:spPr bwMode="auto">
              <a:xfrm flipV="1">
                <a:off x="3062"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85" name="Line 1973"/>
              <p:cNvSpPr>
                <a:spLocks noChangeShapeType="1"/>
              </p:cNvSpPr>
              <p:nvPr/>
            </p:nvSpPr>
            <p:spPr bwMode="auto">
              <a:xfrm flipV="1">
                <a:off x="3072"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84" name="Line 1972"/>
              <p:cNvSpPr>
                <a:spLocks noChangeShapeType="1"/>
              </p:cNvSpPr>
              <p:nvPr/>
            </p:nvSpPr>
            <p:spPr bwMode="auto">
              <a:xfrm flipV="1">
                <a:off x="3082"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83" name="Line 1971"/>
              <p:cNvSpPr>
                <a:spLocks noChangeShapeType="1"/>
              </p:cNvSpPr>
              <p:nvPr/>
            </p:nvSpPr>
            <p:spPr bwMode="auto">
              <a:xfrm flipV="1">
                <a:off x="3155"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82" name="Line 1970"/>
              <p:cNvSpPr>
                <a:spLocks noChangeShapeType="1"/>
              </p:cNvSpPr>
              <p:nvPr/>
            </p:nvSpPr>
            <p:spPr bwMode="auto">
              <a:xfrm flipV="1">
                <a:off x="3165"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81" name="Line 1969"/>
              <p:cNvSpPr>
                <a:spLocks noChangeShapeType="1"/>
              </p:cNvSpPr>
              <p:nvPr/>
            </p:nvSpPr>
            <p:spPr bwMode="auto">
              <a:xfrm flipV="1">
                <a:off x="3175"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80" name="Line 1968"/>
              <p:cNvSpPr>
                <a:spLocks noChangeShapeType="1"/>
              </p:cNvSpPr>
              <p:nvPr/>
            </p:nvSpPr>
            <p:spPr bwMode="auto">
              <a:xfrm flipV="1">
                <a:off x="3186"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79" name="Line 1967"/>
              <p:cNvSpPr>
                <a:spLocks noChangeShapeType="1"/>
              </p:cNvSpPr>
              <p:nvPr/>
            </p:nvSpPr>
            <p:spPr bwMode="auto">
              <a:xfrm flipV="1">
                <a:off x="3196"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78" name="Line 1966"/>
              <p:cNvSpPr>
                <a:spLocks noChangeShapeType="1"/>
              </p:cNvSpPr>
              <p:nvPr/>
            </p:nvSpPr>
            <p:spPr bwMode="auto">
              <a:xfrm flipV="1">
                <a:off x="3062"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77" name="Line 1965"/>
              <p:cNvSpPr>
                <a:spLocks noChangeShapeType="1"/>
              </p:cNvSpPr>
              <p:nvPr/>
            </p:nvSpPr>
            <p:spPr bwMode="auto">
              <a:xfrm flipV="1">
                <a:off x="3072"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76" name="Line 1964"/>
              <p:cNvSpPr>
                <a:spLocks noChangeShapeType="1"/>
              </p:cNvSpPr>
              <p:nvPr/>
            </p:nvSpPr>
            <p:spPr bwMode="auto">
              <a:xfrm flipV="1">
                <a:off x="3082"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75" name="Line 1963"/>
              <p:cNvSpPr>
                <a:spLocks noChangeShapeType="1"/>
              </p:cNvSpPr>
              <p:nvPr/>
            </p:nvSpPr>
            <p:spPr bwMode="auto">
              <a:xfrm flipV="1">
                <a:off x="3093" y="270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74" name="Line 1962"/>
              <p:cNvSpPr>
                <a:spLocks noChangeShapeType="1"/>
              </p:cNvSpPr>
              <p:nvPr/>
            </p:nvSpPr>
            <p:spPr bwMode="auto">
              <a:xfrm flipV="1">
                <a:off x="3103"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73" name="Line 1961"/>
              <p:cNvSpPr>
                <a:spLocks noChangeShapeType="1"/>
              </p:cNvSpPr>
              <p:nvPr/>
            </p:nvSpPr>
            <p:spPr bwMode="auto">
              <a:xfrm flipV="1">
                <a:off x="3175"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72" name="Line 1960"/>
              <p:cNvSpPr>
                <a:spLocks noChangeShapeType="1"/>
              </p:cNvSpPr>
              <p:nvPr/>
            </p:nvSpPr>
            <p:spPr bwMode="auto">
              <a:xfrm flipV="1">
                <a:off x="3186"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71" name="Line 1959"/>
              <p:cNvSpPr>
                <a:spLocks noChangeShapeType="1"/>
              </p:cNvSpPr>
              <p:nvPr/>
            </p:nvSpPr>
            <p:spPr bwMode="auto">
              <a:xfrm flipV="1">
                <a:off x="3196"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70" name="Line 1958"/>
              <p:cNvSpPr>
                <a:spLocks noChangeShapeType="1"/>
              </p:cNvSpPr>
              <p:nvPr/>
            </p:nvSpPr>
            <p:spPr bwMode="auto">
              <a:xfrm flipV="1">
                <a:off x="3207" y="258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69" name="Line 1957"/>
              <p:cNvSpPr>
                <a:spLocks noChangeShapeType="1"/>
              </p:cNvSpPr>
              <p:nvPr/>
            </p:nvSpPr>
            <p:spPr bwMode="auto">
              <a:xfrm flipV="1">
                <a:off x="3217"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68" name="Line 1956"/>
              <p:cNvSpPr>
                <a:spLocks noChangeShapeType="1"/>
              </p:cNvSpPr>
              <p:nvPr/>
            </p:nvSpPr>
            <p:spPr bwMode="auto">
              <a:xfrm flipV="1">
                <a:off x="3082"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67" name="Line 1955"/>
              <p:cNvSpPr>
                <a:spLocks noChangeShapeType="1"/>
              </p:cNvSpPr>
              <p:nvPr/>
            </p:nvSpPr>
            <p:spPr bwMode="auto">
              <a:xfrm flipV="1">
                <a:off x="3093" y="272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66" name="Line 1954"/>
              <p:cNvSpPr>
                <a:spLocks noChangeShapeType="1"/>
              </p:cNvSpPr>
              <p:nvPr/>
            </p:nvSpPr>
            <p:spPr bwMode="auto">
              <a:xfrm flipV="1">
                <a:off x="3103"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65" name="Line 1953"/>
              <p:cNvSpPr>
                <a:spLocks noChangeShapeType="1"/>
              </p:cNvSpPr>
              <p:nvPr/>
            </p:nvSpPr>
            <p:spPr bwMode="auto">
              <a:xfrm flipV="1">
                <a:off x="3113"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64" name="Line 1952"/>
              <p:cNvSpPr>
                <a:spLocks noChangeShapeType="1"/>
              </p:cNvSpPr>
              <p:nvPr/>
            </p:nvSpPr>
            <p:spPr bwMode="auto">
              <a:xfrm flipV="1">
                <a:off x="3124"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63" name="Line 1951"/>
              <p:cNvSpPr>
                <a:spLocks noChangeShapeType="1"/>
              </p:cNvSpPr>
              <p:nvPr/>
            </p:nvSpPr>
            <p:spPr bwMode="auto">
              <a:xfrm flipV="1">
                <a:off x="3196"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62" name="Line 1950"/>
              <p:cNvSpPr>
                <a:spLocks noChangeShapeType="1"/>
              </p:cNvSpPr>
              <p:nvPr/>
            </p:nvSpPr>
            <p:spPr bwMode="auto">
              <a:xfrm flipV="1">
                <a:off x="3207"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61" name="Line 1949"/>
              <p:cNvSpPr>
                <a:spLocks noChangeShapeType="1"/>
              </p:cNvSpPr>
              <p:nvPr/>
            </p:nvSpPr>
            <p:spPr bwMode="auto">
              <a:xfrm flipV="1">
                <a:off x="3217"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60" name="Line 1948"/>
              <p:cNvSpPr>
                <a:spLocks noChangeShapeType="1"/>
              </p:cNvSpPr>
              <p:nvPr/>
            </p:nvSpPr>
            <p:spPr bwMode="auto">
              <a:xfrm flipV="1">
                <a:off x="3227"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59" name="Line 1947"/>
              <p:cNvSpPr>
                <a:spLocks noChangeShapeType="1"/>
              </p:cNvSpPr>
              <p:nvPr/>
            </p:nvSpPr>
            <p:spPr bwMode="auto">
              <a:xfrm flipV="1">
                <a:off x="3237" y="2578"/>
                <a:ext cx="3"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58" name="Line 1946"/>
              <p:cNvSpPr>
                <a:spLocks noChangeShapeType="1"/>
              </p:cNvSpPr>
              <p:nvPr/>
            </p:nvSpPr>
            <p:spPr bwMode="auto">
              <a:xfrm flipV="1">
                <a:off x="3103"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57" name="Line 1945"/>
              <p:cNvSpPr>
                <a:spLocks noChangeShapeType="1"/>
              </p:cNvSpPr>
              <p:nvPr/>
            </p:nvSpPr>
            <p:spPr bwMode="auto">
              <a:xfrm flipV="1">
                <a:off x="3113"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56" name="Line 1944"/>
              <p:cNvSpPr>
                <a:spLocks noChangeShapeType="1"/>
              </p:cNvSpPr>
              <p:nvPr/>
            </p:nvSpPr>
            <p:spPr bwMode="auto">
              <a:xfrm flipV="1">
                <a:off x="3124"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55" name="Line 1943"/>
              <p:cNvSpPr>
                <a:spLocks noChangeShapeType="1"/>
              </p:cNvSpPr>
              <p:nvPr/>
            </p:nvSpPr>
            <p:spPr bwMode="auto">
              <a:xfrm flipV="1">
                <a:off x="3134"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54" name="Line 1942"/>
              <p:cNvSpPr>
                <a:spLocks noChangeShapeType="1"/>
              </p:cNvSpPr>
              <p:nvPr/>
            </p:nvSpPr>
            <p:spPr bwMode="auto">
              <a:xfrm flipV="1">
                <a:off x="3144"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53" name="Line 1941"/>
              <p:cNvSpPr>
                <a:spLocks noChangeShapeType="1"/>
              </p:cNvSpPr>
              <p:nvPr/>
            </p:nvSpPr>
            <p:spPr bwMode="auto">
              <a:xfrm flipV="1">
                <a:off x="3217"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52" name="Line 1940"/>
              <p:cNvSpPr>
                <a:spLocks noChangeShapeType="1"/>
              </p:cNvSpPr>
              <p:nvPr/>
            </p:nvSpPr>
            <p:spPr bwMode="auto">
              <a:xfrm flipV="1">
                <a:off x="3227"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51" name="Line 1939"/>
              <p:cNvSpPr>
                <a:spLocks noChangeShapeType="1"/>
              </p:cNvSpPr>
              <p:nvPr/>
            </p:nvSpPr>
            <p:spPr bwMode="auto">
              <a:xfrm flipV="1">
                <a:off x="3237" y="2600"/>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50" name="Line 1938"/>
              <p:cNvSpPr>
                <a:spLocks noChangeShapeType="1"/>
              </p:cNvSpPr>
              <p:nvPr/>
            </p:nvSpPr>
            <p:spPr bwMode="auto">
              <a:xfrm flipV="1">
                <a:off x="3248"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49" name="Line 1937"/>
              <p:cNvSpPr>
                <a:spLocks noChangeShapeType="1"/>
              </p:cNvSpPr>
              <p:nvPr/>
            </p:nvSpPr>
            <p:spPr bwMode="auto">
              <a:xfrm flipV="1">
                <a:off x="3258"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48" name="Line 1936"/>
              <p:cNvSpPr>
                <a:spLocks noChangeShapeType="1"/>
              </p:cNvSpPr>
              <p:nvPr/>
            </p:nvSpPr>
            <p:spPr bwMode="auto">
              <a:xfrm flipV="1">
                <a:off x="3124"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47" name="Line 1935"/>
              <p:cNvSpPr>
                <a:spLocks noChangeShapeType="1"/>
              </p:cNvSpPr>
              <p:nvPr/>
            </p:nvSpPr>
            <p:spPr bwMode="auto">
              <a:xfrm flipV="1">
                <a:off x="3134"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46" name="Line 1934"/>
              <p:cNvSpPr>
                <a:spLocks noChangeShapeType="1"/>
              </p:cNvSpPr>
              <p:nvPr/>
            </p:nvSpPr>
            <p:spPr bwMode="auto">
              <a:xfrm flipV="1">
                <a:off x="3144"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45" name="Line 1933"/>
              <p:cNvSpPr>
                <a:spLocks noChangeShapeType="1"/>
              </p:cNvSpPr>
              <p:nvPr/>
            </p:nvSpPr>
            <p:spPr bwMode="auto">
              <a:xfrm flipV="1">
                <a:off x="3155"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44" name="Line 1932"/>
              <p:cNvSpPr>
                <a:spLocks noChangeShapeType="1"/>
              </p:cNvSpPr>
              <p:nvPr/>
            </p:nvSpPr>
            <p:spPr bwMode="auto">
              <a:xfrm flipV="1">
                <a:off x="3165"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43" name="Line 1931"/>
              <p:cNvSpPr>
                <a:spLocks noChangeShapeType="1"/>
              </p:cNvSpPr>
              <p:nvPr/>
            </p:nvSpPr>
            <p:spPr bwMode="auto">
              <a:xfrm flipV="1">
                <a:off x="3237" y="2621"/>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42" name="Line 1930"/>
              <p:cNvSpPr>
                <a:spLocks noChangeShapeType="1"/>
              </p:cNvSpPr>
              <p:nvPr/>
            </p:nvSpPr>
            <p:spPr bwMode="auto">
              <a:xfrm flipV="1">
                <a:off x="3248"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41" name="Line 1929"/>
              <p:cNvSpPr>
                <a:spLocks noChangeShapeType="1"/>
              </p:cNvSpPr>
              <p:nvPr/>
            </p:nvSpPr>
            <p:spPr bwMode="auto">
              <a:xfrm flipV="1">
                <a:off x="3258"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40" name="Line 1928"/>
              <p:cNvSpPr>
                <a:spLocks noChangeShapeType="1"/>
              </p:cNvSpPr>
              <p:nvPr/>
            </p:nvSpPr>
            <p:spPr bwMode="auto">
              <a:xfrm flipV="1">
                <a:off x="3269" y="258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39" name="Line 1927"/>
              <p:cNvSpPr>
                <a:spLocks noChangeShapeType="1"/>
              </p:cNvSpPr>
              <p:nvPr/>
            </p:nvSpPr>
            <p:spPr bwMode="auto">
              <a:xfrm flipV="1">
                <a:off x="3279"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0637" name="Group 1725"/>
            <p:cNvGrpSpPr>
              <a:grpSpLocks/>
            </p:cNvGrpSpPr>
            <p:nvPr/>
          </p:nvGrpSpPr>
          <p:grpSpPr bwMode="auto">
            <a:xfrm>
              <a:off x="2946" y="2578"/>
              <a:ext cx="655" cy="162"/>
              <a:chOff x="2946" y="2578"/>
              <a:chExt cx="655" cy="162"/>
            </a:xfrm>
          </p:grpSpPr>
          <p:sp>
            <p:nvSpPr>
              <p:cNvPr id="40837" name="Line 1925"/>
              <p:cNvSpPr>
                <a:spLocks noChangeShapeType="1"/>
              </p:cNvSpPr>
              <p:nvPr/>
            </p:nvSpPr>
            <p:spPr bwMode="auto">
              <a:xfrm flipV="1">
                <a:off x="3144"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36" name="Line 1924"/>
              <p:cNvSpPr>
                <a:spLocks noChangeShapeType="1"/>
              </p:cNvSpPr>
              <p:nvPr/>
            </p:nvSpPr>
            <p:spPr bwMode="auto">
              <a:xfrm flipV="1">
                <a:off x="3155"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35" name="Line 1923"/>
              <p:cNvSpPr>
                <a:spLocks noChangeShapeType="1"/>
              </p:cNvSpPr>
              <p:nvPr/>
            </p:nvSpPr>
            <p:spPr bwMode="auto">
              <a:xfrm flipV="1">
                <a:off x="3165"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34" name="Line 1922"/>
              <p:cNvSpPr>
                <a:spLocks noChangeShapeType="1"/>
              </p:cNvSpPr>
              <p:nvPr/>
            </p:nvSpPr>
            <p:spPr bwMode="auto">
              <a:xfrm flipV="1">
                <a:off x="3175"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33" name="Line 1921"/>
              <p:cNvSpPr>
                <a:spLocks noChangeShapeType="1"/>
              </p:cNvSpPr>
              <p:nvPr/>
            </p:nvSpPr>
            <p:spPr bwMode="auto">
              <a:xfrm flipV="1">
                <a:off x="3186"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32" name="Line 1920"/>
              <p:cNvSpPr>
                <a:spLocks noChangeShapeType="1"/>
              </p:cNvSpPr>
              <p:nvPr/>
            </p:nvSpPr>
            <p:spPr bwMode="auto">
              <a:xfrm flipV="1">
                <a:off x="3258"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31" name="Line 1919"/>
              <p:cNvSpPr>
                <a:spLocks noChangeShapeType="1"/>
              </p:cNvSpPr>
              <p:nvPr/>
            </p:nvSpPr>
            <p:spPr bwMode="auto">
              <a:xfrm flipV="1">
                <a:off x="3269"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30" name="Line 1918"/>
              <p:cNvSpPr>
                <a:spLocks noChangeShapeType="1"/>
              </p:cNvSpPr>
              <p:nvPr/>
            </p:nvSpPr>
            <p:spPr bwMode="auto">
              <a:xfrm flipV="1">
                <a:off x="3279"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29" name="Line 1917"/>
              <p:cNvSpPr>
                <a:spLocks noChangeShapeType="1"/>
              </p:cNvSpPr>
              <p:nvPr/>
            </p:nvSpPr>
            <p:spPr bwMode="auto">
              <a:xfrm flipV="1">
                <a:off x="3289"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28" name="Line 1916"/>
              <p:cNvSpPr>
                <a:spLocks noChangeShapeType="1"/>
              </p:cNvSpPr>
              <p:nvPr/>
            </p:nvSpPr>
            <p:spPr bwMode="auto">
              <a:xfrm flipV="1">
                <a:off x="3299" y="2578"/>
                <a:ext cx="3"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27" name="Line 1915"/>
              <p:cNvSpPr>
                <a:spLocks noChangeShapeType="1"/>
              </p:cNvSpPr>
              <p:nvPr/>
            </p:nvSpPr>
            <p:spPr bwMode="auto">
              <a:xfrm flipV="1">
                <a:off x="3165"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26" name="Line 1914"/>
              <p:cNvSpPr>
                <a:spLocks noChangeShapeType="1"/>
              </p:cNvSpPr>
              <p:nvPr/>
            </p:nvSpPr>
            <p:spPr bwMode="auto">
              <a:xfrm flipV="1">
                <a:off x="3175"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25" name="Line 1913"/>
              <p:cNvSpPr>
                <a:spLocks noChangeShapeType="1"/>
              </p:cNvSpPr>
              <p:nvPr/>
            </p:nvSpPr>
            <p:spPr bwMode="auto">
              <a:xfrm flipV="1">
                <a:off x="3186"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24" name="Line 1912"/>
              <p:cNvSpPr>
                <a:spLocks noChangeShapeType="1"/>
              </p:cNvSpPr>
              <p:nvPr/>
            </p:nvSpPr>
            <p:spPr bwMode="auto">
              <a:xfrm flipV="1">
                <a:off x="3196"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23" name="Line 1911"/>
              <p:cNvSpPr>
                <a:spLocks noChangeShapeType="1"/>
              </p:cNvSpPr>
              <p:nvPr/>
            </p:nvSpPr>
            <p:spPr bwMode="auto">
              <a:xfrm flipV="1">
                <a:off x="3207" y="269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22" name="Line 1910"/>
              <p:cNvSpPr>
                <a:spLocks noChangeShapeType="1"/>
              </p:cNvSpPr>
              <p:nvPr/>
            </p:nvSpPr>
            <p:spPr bwMode="auto">
              <a:xfrm flipV="1">
                <a:off x="3279"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21" name="Line 1909"/>
              <p:cNvSpPr>
                <a:spLocks noChangeShapeType="1"/>
              </p:cNvSpPr>
              <p:nvPr/>
            </p:nvSpPr>
            <p:spPr bwMode="auto">
              <a:xfrm flipV="1">
                <a:off x="3289"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20" name="Line 1908"/>
              <p:cNvSpPr>
                <a:spLocks noChangeShapeType="1"/>
              </p:cNvSpPr>
              <p:nvPr/>
            </p:nvSpPr>
            <p:spPr bwMode="auto">
              <a:xfrm flipV="1">
                <a:off x="3299" y="2600"/>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19" name="Line 1907"/>
              <p:cNvSpPr>
                <a:spLocks noChangeShapeType="1"/>
              </p:cNvSpPr>
              <p:nvPr/>
            </p:nvSpPr>
            <p:spPr bwMode="auto">
              <a:xfrm flipV="1">
                <a:off x="3310"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18" name="Line 1906"/>
              <p:cNvSpPr>
                <a:spLocks noChangeShapeType="1"/>
              </p:cNvSpPr>
              <p:nvPr/>
            </p:nvSpPr>
            <p:spPr bwMode="auto">
              <a:xfrm flipV="1">
                <a:off x="3320"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17" name="Line 1905"/>
              <p:cNvSpPr>
                <a:spLocks noChangeShapeType="1"/>
              </p:cNvSpPr>
              <p:nvPr/>
            </p:nvSpPr>
            <p:spPr bwMode="auto">
              <a:xfrm flipV="1">
                <a:off x="3186"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16" name="Line 1904"/>
              <p:cNvSpPr>
                <a:spLocks noChangeShapeType="1"/>
              </p:cNvSpPr>
              <p:nvPr/>
            </p:nvSpPr>
            <p:spPr bwMode="auto">
              <a:xfrm flipV="1">
                <a:off x="3196"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15" name="Line 1903"/>
              <p:cNvSpPr>
                <a:spLocks noChangeShapeType="1"/>
              </p:cNvSpPr>
              <p:nvPr/>
            </p:nvSpPr>
            <p:spPr bwMode="auto">
              <a:xfrm flipV="1">
                <a:off x="3207" y="271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14" name="Line 1902"/>
              <p:cNvSpPr>
                <a:spLocks noChangeShapeType="1"/>
              </p:cNvSpPr>
              <p:nvPr/>
            </p:nvSpPr>
            <p:spPr bwMode="auto">
              <a:xfrm flipV="1">
                <a:off x="3217"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13" name="Line 1901"/>
              <p:cNvSpPr>
                <a:spLocks noChangeShapeType="1"/>
              </p:cNvSpPr>
              <p:nvPr/>
            </p:nvSpPr>
            <p:spPr bwMode="auto">
              <a:xfrm flipV="1">
                <a:off x="3227"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12" name="Line 1900"/>
              <p:cNvSpPr>
                <a:spLocks noChangeShapeType="1"/>
              </p:cNvSpPr>
              <p:nvPr/>
            </p:nvSpPr>
            <p:spPr bwMode="auto">
              <a:xfrm flipV="1">
                <a:off x="3299" y="2621"/>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11" name="Line 1899"/>
              <p:cNvSpPr>
                <a:spLocks noChangeShapeType="1"/>
              </p:cNvSpPr>
              <p:nvPr/>
            </p:nvSpPr>
            <p:spPr bwMode="auto">
              <a:xfrm flipV="1">
                <a:off x="3310"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10" name="Line 1898"/>
              <p:cNvSpPr>
                <a:spLocks noChangeShapeType="1"/>
              </p:cNvSpPr>
              <p:nvPr/>
            </p:nvSpPr>
            <p:spPr bwMode="auto">
              <a:xfrm flipV="1">
                <a:off x="3320"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09" name="Line 1897"/>
              <p:cNvSpPr>
                <a:spLocks noChangeShapeType="1"/>
              </p:cNvSpPr>
              <p:nvPr/>
            </p:nvSpPr>
            <p:spPr bwMode="auto">
              <a:xfrm flipV="1">
                <a:off x="3331" y="258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08" name="Line 1896"/>
              <p:cNvSpPr>
                <a:spLocks noChangeShapeType="1"/>
              </p:cNvSpPr>
              <p:nvPr/>
            </p:nvSpPr>
            <p:spPr bwMode="auto">
              <a:xfrm flipV="1">
                <a:off x="3341"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07" name="Line 1895"/>
              <p:cNvSpPr>
                <a:spLocks noChangeShapeType="1"/>
              </p:cNvSpPr>
              <p:nvPr/>
            </p:nvSpPr>
            <p:spPr bwMode="auto">
              <a:xfrm flipV="1">
                <a:off x="3207" y="273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06" name="Line 1894"/>
              <p:cNvSpPr>
                <a:spLocks noChangeShapeType="1"/>
              </p:cNvSpPr>
              <p:nvPr/>
            </p:nvSpPr>
            <p:spPr bwMode="auto">
              <a:xfrm flipV="1">
                <a:off x="3217"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05" name="Line 1893"/>
              <p:cNvSpPr>
                <a:spLocks noChangeShapeType="1"/>
              </p:cNvSpPr>
              <p:nvPr/>
            </p:nvSpPr>
            <p:spPr bwMode="auto">
              <a:xfrm flipV="1">
                <a:off x="3227"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04" name="Line 1892"/>
              <p:cNvSpPr>
                <a:spLocks noChangeShapeType="1"/>
              </p:cNvSpPr>
              <p:nvPr/>
            </p:nvSpPr>
            <p:spPr bwMode="auto">
              <a:xfrm flipV="1">
                <a:off x="3237" y="2706"/>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03" name="Line 1891"/>
              <p:cNvSpPr>
                <a:spLocks noChangeShapeType="1"/>
              </p:cNvSpPr>
              <p:nvPr/>
            </p:nvSpPr>
            <p:spPr bwMode="auto">
              <a:xfrm flipV="1">
                <a:off x="3248"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02" name="Line 1890"/>
              <p:cNvSpPr>
                <a:spLocks noChangeShapeType="1"/>
              </p:cNvSpPr>
              <p:nvPr/>
            </p:nvSpPr>
            <p:spPr bwMode="auto">
              <a:xfrm flipV="1">
                <a:off x="3320"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01" name="Line 1889"/>
              <p:cNvSpPr>
                <a:spLocks noChangeShapeType="1"/>
              </p:cNvSpPr>
              <p:nvPr/>
            </p:nvSpPr>
            <p:spPr bwMode="auto">
              <a:xfrm flipV="1">
                <a:off x="3331"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800" name="Line 1888"/>
              <p:cNvSpPr>
                <a:spLocks noChangeShapeType="1"/>
              </p:cNvSpPr>
              <p:nvPr/>
            </p:nvSpPr>
            <p:spPr bwMode="auto">
              <a:xfrm flipV="1">
                <a:off x="3341"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99" name="Line 1887"/>
              <p:cNvSpPr>
                <a:spLocks noChangeShapeType="1"/>
              </p:cNvSpPr>
              <p:nvPr/>
            </p:nvSpPr>
            <p:spPr bwMode="auto">
              <a:xfrm flipV="1">
                <a:off x="3351"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98" name="Line 1886"/>
              <p:cNvSpPr>
                <a:spLocks noChangeShapeType="1"/>
              </p:cNvSpPr>
              <p:nvPr/>
            </p:nvSpPr>
            <p:spPr bwMode="auto">
              <a:xfrm flipV="1">
                <a:off x="3362"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97" name="Line 1885"/>
              <p:cNvSpPr>
                <a:spLocks noChangeShapeType="1"/>
              </p:cNvSpPr>
              <p:nvPr/>
            </p:nvSpPr>
            <p:spPr bwMode="auto">
              <a:xfrm flipV="1">
                <a:off x="3227"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96" name="Line 1884"/>
              <p:cNvSpPr>
                <a:spLocks noChangeShapeType="1"/>
              </p:cNvSpPr>
              <p:nvPr/>
            </p:nvSpPr>
            <p:spPr bwMode="auto">
              <a:xfrm flipV="1">
                <a:off x="3237" y="2727"/>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95" name="Line 1883"/>
              <p:cNvSpPr>
                <a:spLocks noChangeShapeType="1"/>
              </p:cNvSpPr>
              <p:nvPr/>
            </p:nvSpPr>
            <p:spPr bwMode="auto">
              <a:xfrm flipV="1">
                <a:off x="3248"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94" name="Line 1882"/>
              <p:cNvSpPr>
                <a:spLocks noChangeShapeType="1"/>
              </p:cNvSpPr>
              <p:nvPr/>
            </p:nvSpPr>
            <p:spPr bwMode="auto">
              <a:xfrm flipV="1">
                <a:off x="3258"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93" name="Line 1881"/>
              <p:cNvSpPr>
                <a:spLocks noChangeShapeType="1"/>
              </p:cNvSpPr>
              <p:nvPr/>
            </p:nvSpPr>
            <p:spPr bwMode="auto">
              <a:xfrm flipV="1">
                <a:off x="3269" y="269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92" name="Line 1880"/>
              <p:cNvSpPr>
                <a:spLocks noChangeShapeType="1"/>
              </p:cNvSpPr>
              <p:nvPr/>
            </p:nvSpPr>
            <p:spPr bwMode="auto">
              <a:xfrm flipV="1">
                <a:off x="3341"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91" name="Line 1879"/>
              <p:cNvSpPr>
                <a:spLocks noChangeShapeType="1"/>
              </p:cNvSpPr>
              <p:nvPr/>
            </p:nvSpPr>
            <p:spPr bwMode="auto">
              <a:xfrm flipV="1">
                <a:off x="3351"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90" name="Line 1878"/>
              <p:cNvSpPr>
                <a:spLocks noChangeShapeType="1"/>
              </p:cNvSpPr>
              <p:nvPr/>
            </p:nvSpPr>
            <p:spPr bwMode="auto">
              <a:xfrm flipV="1">
                <a:off x="3362"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89" name="Line 1877"/>
              <p:cNvSpPr>
                <a:spLocks noChangeShapeType="1"/>
              </p:cNvSpPr>
              <p:nvPr/>
            </p:nvSpPr>
            <p:spPr bwMode="auto">
              <a:xfrm flipV="1">
                <a:off x="3372"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88" name="Line 1876"/>
              <p:cNvSpPr>
                <a:spLocks noChangeShapeType="1"/>
              </p:cNvSpPr>
              <p:nvPr/>
            </p:nvSpPr>
            <p:spPr bwMode="auto">
              <a:xfrm flipV="1">
                <a:off x="3382"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87" name="Line 1875"/>
              <p:cNvSpPr>
                <a:spLocks noChangeShapeType="1"/>
              </p:cNvSpPr>
              <p:nvPr/>
            </p:nvSpPr>
            <p:spPr bwMode="auto">
              <a:xfrm flipV="1">
                <a:off x="3248"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86" name="Line 1874"/>
              <p:cNvSpPr>
                <a:spLocks noChangeShapeType="1"/>
              </p:cNvSpPr>
              <p:nvPr/>
            </p:nvSpPr>
            <p:spPr bwMode="auto">
              <a:xfrm flipV="1">
                <a:off x="3258"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85" name="Line 1873"/>
              <p:cNvSpPr>
                <a:spLocks noChangeShapeType="1"/>
              </p:cNvSpPr>
              <p:nvPr/>
            </p:nvSpPr>
            <p:spPr bwMode="auto">
              <a:xfrm flipV="1">
                <a:off x="3269" y="271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84" name="Line 1872"/>
              <p:cNvSpPr>
                <a:spLocks noChangeShapeType="1"/>
              </p:cNvSpPr>
              <p:nvPr/>
            </p:nvSpPr>
            <p:spPr bwMode="auto">
              <a:xfrm flipV="1">
                <a:off x="3279"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83" name="Line 1871"/>
              <p:cNvSpPr>
                <a:spLocks noChangeShapeType="1"/>
              </p:cNvSpPr>
              <p:nvPr/>
            </p:nvSpPr>
            <p:spPr bwMode="auto">
              <a:xfrm flipV="1">
                <a:off x="3289"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82" name="Line 1870"/>
              <p:cNvSpPr>
                <a:spLocks noChangeShapeType="1"/>
              </p:cNvSpPr>
              <p:nvPr/>
            </p:nvSpPr>
            <p:spPr bwMode="auto">
              <a:xfrm flipV="1">
                <a:off x="3362"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81" name="Line 1869"/>
              <p:cNvSpPr>
                <a:spLocks noChangeShapeType="1"/>
              </p:cNvSpPr>
              <p:nvPr/>
            </p:nvSpPr>
            <p:spPr bwMode="auto">
              <a:xfrm flipV="1">
                <a:off x="3372"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80" name="Line 1868"/>
              <p:cNvSpPr>
                <a:spLocks noChangeShapeType="1"/>
              </p:cNvSpPr>
              <p:nvPr/>
            </p:nvSpPr>
            <p:spPr bwMode="auto">
              <a:xfrm flipV="1">
                <a:off x="3382"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79" name="Line 1867"/>
              <p:cNvSpPr>
                <a:spLocks noChangeShapeType="1"/>
              </p:cNvSpPr>
              <p:nvPr/>
            </p:nvSpPr>
            <p:spPr bwMode="auto">
              <a:xfrm flipV="1">
                <a:off x="3393"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78" name="Line 1866"/>
              <p:cNvSpPr>
                <a:spLocks noChangeShapeType="1"/>
              </p:cNvSpPr>
              <p:nvPr/>
            </p:nvSpPr>
            <p:spPr bwMode="auto">
              <a:xfrm flipV="1">
                <a:off x="3403"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77" name="Line 1865"/>
              <p:cNvSpPr>
                <a:spLocks noChangeShapeType="1"/>
              </p:cNvSpPr>
              <p:nvPr/>
            </p:nvSpPr>
            <p:spPr bwMode="auto">
              <a:xfrm flipV="1">
                <a:off x="3269" y="273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76" name="Line 1864"/>
              <p:cNvSpPr>
                <a:spLocks noChangeShapeType="1"/>
              </p:cNvSpPr>
              <p:nvPr/>
            </p:nvSpPr>
            <p:spPr bwMode="auto">
              <a:xfrm flipV="1">
                <a:off x="3279"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75" name="Line 1863"/>
              <p:cNvSpPr>
                <a:spLocks noChangeShapeType="1"/>
              </p:cNvSpPr>
              <p:nvPr/>
            </p:nvSpPr>
            <p:spPr bwMode="auto">
              <a:xfrm flipV="1">
                <a:off x="3289"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74" name="Line 1862"/>
              <p:cNvSpPr>
                <a:spLocks noChangeShapeType="1"/>
              </p:cNvSpPr>
              <p:nvPr/>
            </p:nvSpPr>
            <p:spPr bwMode="auto">
              <a:xfrm flipV="1">
                <a:off x="3299" y="2706"/>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73" name="Line 1861"/>
              <p:cNvSpPr>
                <a:spLocks noChangeShapeType="1"/>
              </p:cNvSpPr>
              <p:nvPr/>
            </p:nvSpPr>
            <p:spPr bwMode="auto">
              <a:xfrm flipV="1">
                <a:off x="3310"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72" name="Line 1860"/>
              <p:cNvSpPr>
                <a:spLocks noChangeShapeType="1"/>
              </p:cNvSpPr>
              <p:nvPr/>
            </p:nvSpPr>
            <p:spPr bwMode="auto">
              <a:xfrm flipV="1">
                <a:off x="3382"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71" name="Line 1859"/>
              <p:cNvSpPr>
                <a:spLocks noChangeShapeType="1"/>
              </p:cNvSpPr>
              <p:nvPr/>
            </p:nvSpPr>
            <p:spPr bwMode="auto">
              <a:xfrm flipV="1">
                <a:off x="3393"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70" name="Line 1858"/>
              <p:cNvSpPr>
                <a:spLocks noChangeShapeType="1"/>
              </p:cNvSpPr>
              <p:nvPr/>
            </p:nvSpPr>
            <p:spPr bwMode="auto">
              <a:xfrm flipV="1">
                <a:off x="3403"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69" name="Line 1857"/>
              <p:cNvSpPr>
                <a:spLocks noChangeShapeType="1"/>
              </p:cNvSpPr>
              <p:nvPr/>
            </p:nvSpPr>
            <p:spPr bwMode="auto">
              <a:xfrm flipV="1">
                <a:off x="3413"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68" name="Line 1856"/>
              <p:cNvSpPr>
                <a:spLocks noChangeShapeType="1"/>
              </p:cNvSpPr>
              <p:nvPr/>
            </p:nvSpPr>
            <p:spPr bwMode="auto">
              <a:xfrm flipV="1">
                <a:off x="3424"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67" name="Line 1855"/>
              <p:cNvSpPr>
                <a:spLocks noChangeShapeType="1"/>
              </p:cNvSpPr>
              <p:nvPr/>
            </p:nvSpPr>
            <p:spPr bwMode="auto">
              <a:xfrm flipV="1">
                <a:off x="3289"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66" name="Line 1854"/>
              <p:cNvSpPr>
                <a:spLocks noChangeShapeType="1"/>
              </p:cNvSpPr>
              <p:nvPr/>
            </p:nvSpPr>
            <p:spPr bwMode="auto">
              <a:xfrm flipV="1">
                <a:off x="3299" y="2727"/>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65" name="Line 1853"/>
              <p:cNvSpPr>
                <a:spLocks noChangeShapeType="1"/>
              </p:cNvSpPr>
              <p:nvPr/>
            </p:nvSpPr>
            <p:spPr bwMode="auto">
              <a:xfrm flipV="1">
                <a:off x="3310"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64" name="Line 1852"/>
              <p:cNvSpPr>
                <a:spLocks noChangeShapeType="1"/>
              </p:cNvSpPr>
              <p:nvPr/>
            </p:nvSpPr>
            <p:spPr bwMode="auto">
              <a:xfrm flipV="1">
                <a:off x="3320"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63" name="Line 1851"/>
              <p:cNvSpPr>
                <a:spLocks noChangeShapeType="1"/>
              </p:cNvSpPr>
              <p:nvPr/>
            </p:nvSpPr>
            <p:spPr bwMode="auto">
              <a:xfrm flipV="1">
                <a:off x="3331" y="269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62" name="Line 1850"/>
              <p:cNvSpPr>
                <a:spLocks noChangeShapeType="1"/>
              </p:cNvSpPr>
              <p:nvPr/>
            </p:nvSpPr>
            <p:spPr bwMode="auto">
              <a:xfrm flipV="1">
                <a:off x="3403"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61" name="Line 1849"/>
              <p:cNvSpPr>
                <a:spLocks noChangeShapeType="1"/>
              </p:cNvSpPr>
              <p:nvPr/>
            </p:nvSpPr>
            <p:spPr bwMode="auto">
              <a:xfrm flipV="1">
                <a:off x="3413"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60" name="Line 1848"/>
              <p:cNvSpPr>
                <a:spLocks noChangeShapeType="1"/>
              </p:cNvSpPr>
              <p:nvPr/>
            </p:nvSpPr>
            <p:spPr bwMode="auto">
              <a:xfrm flipV="1">
                <a:off x="3424"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59" name="Line 1847"/>
              <p:cNvSpPr>
                <a:spLocks noChangeShapeType="1"/>
              </p:cNvSpPr>
              <p:nvPr/>
            </p:nvSpPr>
            <p:spPr bwMode="auto">
              <a:xfrm flipV="1">
                <a:off x="3434"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58" name="Line 1846"/>
              <p:cNvSpPr>
                <a:spLocks noChangeShapeType="1"/>
              </p:cNvSpPr>
              <p:nvPr/>
            </p:nvSpPr>
            <p:spPr bwMode="auto">
              <a:xfrm flipV="1">
                <a:off x="3444"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57" name="Line 1845"/>
              <p:cNvSpPr>
                <a:spLocks noChangeShapeType="1"/>
              </p:cNvSpPr>
              <p:nvPr/>
            </p:nvSpPr>
            <p:spPr bwMode="auto">
              <a:xfrm flipV="1">
                <a:off x="3310"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56" name="Line 1844"/>
              <p:cNvSpPr>
                <a:spLocks noChangeShapeType="1"/>
              </p:cNvSpPr>
              <p:nvPr/>
            </p:nvSpPr>
            <p:spPr bwMode="auto">
              <a:xfrm flipV="1">
                <a:off x="3320"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55" name="Line 1843"/>
              <p:cNvSpPr>
                <a:spLocks noChangeShapeType="1"/>
              </p:cNvSpPr>
              <p:nvPr/>
            </p:nvSpPr>
            <p:spPr bwMode="auto">
              <a:xfrm flipV="1">
                <a:off x="3331" y="271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54" name="Line 1842"/>
              <p:cNvSpPr>
                <a:spLocks noChangeShapeType="1"/>
              </p:cNvSpPr>
              <p:nvPr/>
            </p:nvSpPr>
            <p:spPr bwMode="auto">
              <a:xfrm flipV="1">
                <a:off x="3341"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53" name="Line 1841"/>
              <p:cNvSpPr>
                <a:spLocks noChangeShapeType="1"/>
              </p:cNvSpPr>
              <p:nvPr/>
            </p:nvSpPr>
            <p:spPr bwMode="auto">
              <a:xfrm flipV="1">
                <a:off x="3351"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52" name="Line 1840"/>
              <p:cNvSpPr>
                <a:spLocks noChangeShapeType="1"/>
              </p:cNvSpPr>
              <p:nvPr/>
            </p:nvSpPr>
            <p:spPr bwMode="auto">
              <a:xfrm flipV="1">
                <a:off x="3424"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51" name="Line 1839"/>
              <p:cNvSpPr>
                <a:spLocks noChangeShapeType="1"/>
              </p:cNvSpPr>
              <p:nvPr/>
            </p:nvSpPr>
            <p:spPr bwMode="auto">
              <a:xfrm flipV="1">
                <a:off x="3434"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50" name="Line 1838"/>
              <p:cNvSpPr>
                <a:spLocks noChangeShapeType="1"/>
              </p:cNvSpPr>
              <p:nvPr/>
            </p:nvSpPr>
            <p:spPr bwMode="auto">
              <a:xfrm flipV="1">
                <a:off x="3444"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49" name="Line 1837"/>
              <p:cNvSpPr>
                <a:spLocks noChangeShapeType="1"/>
              </p:cNvSpPr>
              <p:nvPr/>
            </p:nvSpPr>
            <p:spPr bwMode="auto">
              <a:xfrm flipV="1">
                <a:off x="3455"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48" name="Line 1836"/>
              <p:cNvSpPr>
                <a:spLocks noChangeShapeType="1"/>
              </p:cNvSpPr>
              <p:nvPr/>
            </p:nvSpPr>
            <p:spPr bwMode="auto">
              <a:xfrm flipV="1">
                <a:off x="3465"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47" name="Line 1835"/>
              <p:cNvSpPr>
                <a:spLocks noChangeShapeType="1"/>
              </p:cNvSpPr>
              <p:nvPr/>
            </p:nvSpPr>
            <p:spPr bwMode="auto">
              <a:xfrm flipV="1">
                <a:off x="3331" y="273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46" name="Line 1834"/>
              <p:cNvSpPr>
                <a:spLocks noChangeShapeType="1"/>
              </p:cNvSpPr>
              <p:nvPr/>
            </p:nvSpPr>
            <p:spPr bwMode="auto">
              <a:xfrm flipV="1">
                <a:off x="3341"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45" name="Line 1833"/>
              <p:cNvSpPr>
                <a:spLocks noChangeShapeType="1"/>
              </p:cNvSpPr>
              <p:nvPr/>
            </p:nvSpPr>
            <p:spPr bwMode="auto">
              <a:xfrm flipV="1">
                <a:off x="3351"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44" name="Line 1832"/>
              <p:cNvSpPr>
                <a:spLocks noChangeShapeType="1"/>
              </p:cNvSpPr>
              <p:nvPr/>
            </p:nvSpPr>
            <p:spPr bwMode="auto">
              <a:xfrm flipV="1">
                <a:off x="3362"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43" name="Line 1831"/>
              <p:cNvSpPr>
                <a:spLocks noChangeShapeType="1"/>
              </p:cNvSpPr>
              <p:nvPr/>
            </p:nvSpPr>
            <p:spPr bwMode="auto">
              <a:xfrm flipV="1">
                <a:off x="3372"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42" name="Line 1830"/>
              <p:cNvSpPr>
                <a:spLocks noChangeShapeType="1"/>
              </p:cNvSpPr>
              <p:nvPr/>
            </p:nvSpPr>
            <p:spPr bwMode="auto">
              <a:xfrm flipV="1">
                <a:off x="3444"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41" name="Line 1829"/>
              <p:cNvSpPr>
                <a:spLocks noChangeShapeType="1"/>
              </p:cNvSpPr>
              <p:nvPr/>
            </p:nvSpPr>
            <p:spPr bwMode="auto">
              <a:xfrm flipV="1">
                <a:off x="3455"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40" name="Line 1828"/>
              <p:cNvSpPr>
                <a:spLocks noChangeShapeType="1"/>
              </p:cNvSpPr>
              <p:nvPr/>
            </p:nvSpPr>
            <p:spPr bwMode="auto">
              <a:xfrm flipV="1">
                <a:off x="3465"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39" name="Line 1827"/>
              <p:cNvSpPr>
                <a:spLocks noChangeShapeType="1"/>
              </p:cNvSpPr>
              <p:nvPr/>
            </p:nvSpPr>
            <p:spPr bwMode="auto">
              <a:xfrm flipV="1">
                <a:off x="3475"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38" name="Line 1826"/>
              <p:cNvSpPr>
                <a:spLocks noChangeShapeType="1"/>
              </p:cNvSpPr>
              <p:nvPr/>
            </p:nvSpPr>
            <p:spPr bwMode="auto">
              <a:xfrm flipV="1">
                <a:off x="3486"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37" name="Line 1825"/>
              <p:cNvSpPr>
                <a:spLocks noChangeShapeType="1"/>
              </p:cNvSpPr>
              <p:nvPr/>
            </p:nvSpPr>
            <p:spPr bwMode="auto">
              <a:xfrm flipV="1">
                <a:off x="3351"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36" name="Line 1824"/>
              <p:cNvSpPr>
                <a:spLocks noChangeShapeType="1"/>
              </p:cNvSpPr>
              <p:nvPr/>
            </p:nvSpPr>
            <p:spPr bwMode="auto">
              <a:xfrm flipV="1">
                <a:off x="3362"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35" name="Line 1823"/>
              <p:cNvSpPr>
                <a:spLocks noChangeShapeType="1"/>
              </p:cNvSpPr>
              <p:nvPr/>
            </p:nvSpPr>
            <p:spPr bwMode="auto">
              <a:xfrm flipV="1">
                <a:off x="3372"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34" name="Line 1822"/>
              <p:cNvSpPr>
                <a:spLocks noChangeShapeType="1"/>
              </p:cNvSpPr>
              <p:nvPr/>
            </p:nvSpPr>
            <p:spPr bwMode="auto">
              <a:xfrm flipV="1">
                <a:off x="3382"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33" name="Line 1821"/>
              <p:cNvSpPr>
                <a:spLocks noChangeShapeType="1"/>
              </p:cNvSpPr>
              <p:nvPr/>
            </p:nvSpPr>
            <p:spPr bwMode="auto">
              <a:xfrm flipV="1">
                <a:off x="3393"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32" name="Line 1820"/>
              <p:cNvSpPr>
                <a:spLocks noChangeShapeType="1"/>
              </p:cNvSpPr>
              <p:nvPr/>
            </p:nvSpPr>
            <p:spPr bwMode="auto">
              <a:xfrm flipV="1">
                <a:off x="3465"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31" name="Line 1819"/>
              <p:cNvSpPr>
                <a:spLocks noChangeShapeType="1"/>
              </p:cNvSpPr>
              <p:nvPr/>
            </p:nvSpPr>
            <p:spPr bwMode="auto">
              <a:xfrm flipV="1">
                <a:off x="3475"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30" name="Line 1818"/>
              <p:cNvSpPr>
                <a:spLocks noChangeShapeType="1"/>
              </p:cNvSpPr>
              <p:nvPr/>
            </p:nvSpPr>
            <p:spPr bwMode="auto">
              <a:xfrm flipV="1">
                <a:off x="3486"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29" name="Line 1817"/>
              <p:cNvSpPr>
                <a:spLocks noChangeShapeType="1"/>
              </p:cNvSpPr>
              <p:nvPr/>
            </p:nvSpPr>
            <p:spPr bwMode="auto">
              <a:xfrm flipV="1">
                <a:off x="3496"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28" name="Line 1816"/>
              <p:cNvSpPr>
                <a:spLocks noChangeShapeType="1"/>
              </p:cNvSpPr>
              <p:nvPr/>
            </p:nvSpPr>
            <p:spPr bwMode="auto">
              <a:xfrm flipV="1">
                <a:off x="3506"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27" name="Line 1815"/>
              <p:cNvSpPr>
                <a:spLocks noChangeShapeType="1"/>
              </p:cNvSpPr>
              <p:nvPr/>
            </p:nvSpPr>
            <p:spPr bwMode="auto">
              <a:xfrm flipV="1">
                <a:off x="3372"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26" name="Line 1814"/>
              <p:cNvSpPr>
                <a:spLocks noChangeShapeType="1"/>
              </p:cNvSpPr>
              <p:nvPr/>
            </p:nvSpPr>
            <p:spPr bwMode="auto">
              <a:xfrm flipV="1">
                <a:off x="3382"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25" name="Line 1813"/>
              <p:cNvSpPr>
                <a:spLocks noChangeShapeType="1"/>
              </p:cNvSpPr>
              <p:nvPr/>
            </p:nvSpPr>
            <p:spPr bwMode="auto">
              <a:xfrm flipV="1">
                <a:off x="3393"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24" name="Line 1812"/>
              <p:cNvSpPr>
                <a:spLocks noChangeShapeType="1"/>
              </p:cNvSpPr>
              <p:nvPr/>
            </p:nvSpPr>
            <p:spPr bwMode="auto">
              <a:xfrm flipV="1">
                <a:off x="3403"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23" name="Line 1811"/>
              <p:cNvSpPr>
                <a:spLocks noChangeShapeType="1"/>
              </p:cNvSpPr>
              <p:nvPr/>
            </p:nvSpPr>
            <p:spPr bwMode="auto">
              <a:xfrm flipV="1">
                <a:off x="3413"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22" name="Line 1810"/>
              <p:cNvSpPr>
                <a:spLocks noChangeShapeType="1"/>
              </p:cNvSpPr>
              <p:nvPr/>
            </p:nvSpPr>
            <p:spPr bwMode="auto">
              <a:xfrm flipV="1">
                <a:off x="3486"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21" name="Line 1809"/>
              <p:cNvSpPr>
                <a:spLocks noChangeShapeType="1"/>
              </p:cNvSpPr>
              <p:nvPr/>
            </p:nvSpPr>
            <p:spPr bwMode="auto">
              <a:xfrm flipV="1">
                <a:off x="3496"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20" name="Line 1808"/>
              <p:cNvSpPr>
                <a:spLocks noChangeShapeType="1"/>
              </p:cNvSpPr>
              <p:nvPr/>
            </p:nvSpPr>
            <p:spPr bwMode="auto">
              <a:xfrm flipV="1">
                <a:off x="3506"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19" name="Line 1807"/>
              <p:cNvSpPr>
                <a:spLocks noChangeShapeType="1"/>
              </p:cNvSpPr>
              <p:nvPr/>
            </p:nvSpPr>
            <p:spPr bwMode="auto">
              <a:xfrm flipV="1">
                <a:off x="3517"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18" name="Line 1806"/>
              <p:cNvSpPr>
                <a:spLocks noChangeShapeType="1"/>
              </p:cNvSpPr>
              <p:nvPr/>
            </p:nvSpPr>
            <p:spPr bwMode="auto">
              <a:xfrm flipV="1">
                <a:off x="3527"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17" name="Line 1805"/>
              <p:cNvSpPr>
                <a:spLocks noChangeShapeType="1"/>
              </p:cNvSpPr>
              <p:nvPr/>
            </p:nvSpPr>
            <p:spPr bwMode="auto">
              <a:xfrm flipV="1">
                <a:off x="3393"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16" name="Line 1804"/>
              <p:cNvSpPr>
                <a:spLocks noChangeShapeType="1"/>
              </p:cNvSpPr>
              <p:nvPr/>
            </p:nvSpPr>
            <p:spPr bwMode="auto">
              <a:xfrm flipV="1">
                <a:off x="3403"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15" name="Line 1803"/>
              <p:cNvSpPr>
                <a:spLocks noChangeShapeType="1"/>
              </p:cNvSpPr>
              <p:nvPr/>
            </p:nvSpPr>
            <p:spPr bwMode="auto">
              <a:xfrm flipV="1">
                <a:off x="3413"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14" name="Line 1802"/>
              <p:cNvSpPr>
                <a:spLocks noChangeShapeType="1"/>
              </p:cNvSpPr>
              <p:nvPr/>
            </p:nvSpPr>
            <p:spPr bwMode="auto">
              <a:xfrm flipV="1">
                <a:off x="3424"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13" name="Line 1801"/>
              <p:cNvSpPr>
                <a:spLocks noChangeShapeType="1"/>
              </p:cNvSpPr>
              <p:nvPr/>
            </p:nvSpPr>
            <p:spPr bwMode="auto">
              <a:xfrm flipV="1">
                <a:off x="3434"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12" name="Line 1800"/>
              <p:cNvSpPr>
                <a:spLocks noChangeShapeType="1"/>
              </p:cNvSpPr>
              <p:nvPr/>
            </p:nvSpPr>
            <p:spPr bwMode="auto">
              <a:xfrm flipV="1">
                <a:off x="3506"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11" name="Line 1799"/>
              <p:cNvSpPr>
                <a:spLocks noChangeShapeType="1"/>
              </p:cNvSpPr>
              <p:nvPr/>
            </p:nvSpPr>
            <p:spPr bwMode="auto">
              <a:xfrm flipV="1">
                <a:off x="3517"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10" name="Line 1798"/>
              <p:cNvSpPr>
                <a:spLocks noChangeShapeType="1"/>
              </p:cNvSpPr>
              <p:nvPr/>
            </p:nvSpPr>
            <p:spPr bwMode="auto">
              <a:xfrm flipV="1">
                <a:off x="3527"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09" name="Line 1797"/>
              <p:cNvSpPr>
                <a:spLocks noChangeShapeType="1"/>
              </p:cNvSpPr>
              <p:nvPr/>
            </p:nvSpPr>
            <p:spPr bwMode="auto">
              <a:xfrm flipV="1">
                <a:off x="3537"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08" name="Line 1796"/>
              <p:cNvSpPr>
                <a:spLocks noChangeShapeType="1"/>
              </p:cNvSpPr>
              <p:nvPr/>
            </p:nvSpPr>
            <p:spPr bwMode="auto">
              <a:xfrm flipV="1">
                <a:off x="3548"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07" name="Line 1795"/>
              <p:cNvSpPr>
                <a:spLocks noChangeShapeType="1"/>
              </p:cNvSpPr>
              <p:nvPr/>
            </p:nvSpPr>
            <p:spPr bwMode="auto">
              <a:xfrm flipV="1">
                <a:off x="3413"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06" name="Line 1794"/>
              <p:cNvSpPr>
                <a:spLocks noChangeShapeType="1"/>
              </p:cNvSpPr>
              <p:nvPr/>
            </p:nvSpPr>
            <p:spPr bwMode="auto">
              <a:xfrm flipV="1">
                <a:off x="3424"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05" name="Line 1793"/>
              <p:cNvSpPr>
                <a:spLocks noChangeShapeType="1"/>
              </p:cNvSpPr>
              <p:nvPr/>
            </p:nvSpPr>
            <p:spPr bwMode="auto">
              <a:xfrm flipV="1">
                <a:off x="3434"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04" name="Line 1792"/>
              <p:cNvSpPr>
                <a:spLocks noChangeShapeType="1"/>
              </p:cNvSpPr>
              <p:nvPr/>
            </p:nvSpPr>
            <p:spPr bwMode="auto">
              <a:xfrm flipV="1">
                <a:off x="3444"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03" name="Line 1791"/>
              <p:cNvSpPr>
                <a:spLocks noChangeShapeType="1"/>
              </p:cNvSpPr>
              <p:nvPr/>
            </p:nvSpPr>
            <p:spPr bwMode="auto">
              <a:xfrm flipV="1">
                <a:off x="3455"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02" name="Line 1790"/>
              <p:cNvSpPr>
                <a:spLocks noChangeShapeType="1"/>
              </p:cNvSpPr>
              <p:nvPr/>
            </p:nvSpPr>
            <p:spPr bwMode="auto">
              <a:xfrm flipV="1">
                <a:off x="3527"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01" name="Line 1789"/>
              <p:cNvSpPr>
                <a:spLocks noChangeShapeType="1"/>
              </p:cNvSpPr>
              <p:nvPr/>
            </p:nvSpPr>
            <p:spPr bwMode="auto">
              <a:xfrm flipV="1">
                <a:off x="3537"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700" name="Line 1788"/>
              <p:cNvSpPr>
                <a:spLocks noChangeShapeType="1"/>
              </p:cNvSpPr>
              <p:nvPr/>
            </p:nvSpPr>
            <p:spPr bwMode="auto">
              <a:xfrm flipV="1">
                <a:off x="3548"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99" name="Line 1787"/>
              <p:cNvSpPr>
                <a:spLocks noChangeShapeType="1"/>
              </p:cNvSpPr>
              <p:nvPr/>
            </p:nvSpPr>
            <p:spPr bwMode="auto">
              <a:xfrm flipV="1">
                <a:off x="3558"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98" name="Line 1786"/>
              <p:cNvSpPr>
                <a:spLocks noChangeShapeType="1"/>
              </p:cNvSpPr>
              <p:nvPr/>
            </p:nvSpPr>
            <p:spPr bwMode="auto">
              <a:xfrm flipV="1">
                <a:off x="3568"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97" name="Line 1785"/>
              <p:cNvSpPr>
                <a:spLocks noChangeShapeType="1"/>
              </p:cNvSpPr>
              <p:nvPr/>
            </p:nvSpPr>
            <p:spPr bwMode="auto">
              <a:xfrm flipV="1">
                <a:off x="3434"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96" name="Line 1784"/>
              <p:cNvSpPr>
                <a:spLocks noChangeShapeType="1"/>
              </p:cNvSpPr>
              <p:nvPr/>
            </p:nvSpPr>
            <p:spPr bwMode="auto">
              <a:xfrm flipV="1">
                <a:off x="3444"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95" name="Line 1783"/>
              <p:cNvSpPr>
                <a:spLocks noChangeShapeType="1"/>
              </p:cNvSpPr>
              <p:nvPr/>
            </p:nvSpPr>
            <p:spPr bwMode="auto">
              <a:xfrm flipV="1">
                <a:off x="3455"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94" name="Line 1782"/>
              <p:cNvSpPr>
                <a:spLocks noChangeShapeType="1"/>
              </p:cNvSpPr>
              <p:nvPr/>
            </p:nvSpPr>
            <p:spPr bwMode="auto">
              <a:xfrm flipV="1">
                <a:off x="3465"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93" name="Line 1781"/>
              <p:cNvSpPr>
                <a:spLocks noChangeShapeType="1"/>
              </p:cNvSpPr>
              <p:nvPr/>
            </p:nvSpPr>
            <p:spPr bwMode="auto">
              <a:xfrm flipV="1">
                <a:off x="3475"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92" name="Line 1780"/>
              <p:cNvSpPr>
                <a:spLocks noChangeShapeType="1"/>
              </p:cNvSpPr>
              <p:nvPr/>
            </p:nvSpPr>
            <p:spPr bwMode="auto">
              <a:xfrm flipV="1">
                <a:off x="3548"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91" name="Line 1779"/>
              <p:cNvSpPr>
                <a:spLocks noChangeShapeType="1"/>
              </p:cNvSpPr>
              <p:nvPr/>
            </p:nvSpPr>
            <p:spPr bwMode="auto">
              <a:xfrm flipV="1">
                <a:off x="3558"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90" name="Line 1778"/>
              <p:cNvSpPr>
                <a:spLocks noChangeShapeType="1"/>
              </p:cNvSpPr>
              <p:nvPr/>
            </p:nvSpPr>
            <p:spPr bwMode="auto">
              <a:xfrm flipV="1">
                <a:off x="3568"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89" name="Line 1777"/>
              <p:cNvSpPr>
                <a:spLocks noChangeShapeType="1"/>
              </p:cNvSpPr>
              <p:nvPr/>
            </p:nvSpPr>
            <p:spPr bwMode="auto">
              <a:xfrm flipV="1">
                <a:off x="3579"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88" name="Line 1776"/>
              <p:cNvSpPr>
                <a:spLocks noChangeShapeType="1"/>
              </p:cNvSpPr>
              <p:nvPr/>
            </p:nvSpPr>
            <p:spPr bwMode="auto">
              <a:xfrm flipV="1">
                <a:off x="3589"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87" name="Line 1775"/>
              <p:cNvSpPr>
                <a:spLocks noChangeShapeType="1"/>
              </p:cNvSpPr>
              <p:nvPr/>
            </p:nvSpPr>
            <p:spPr bwMode="auto">
              <a:xfrm flipV="1">
                <a:off x="3455"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86" name="Line 1774"/>
              <p:cNvSpPr>
                <a:spLocks noChangeShapeType="1"/>
              </p:cNvSpPr>
              <p:nvPr/>
            </p:nvSpPr>
            <p:spPr bwMode="auto">
              <a:xfrm flipV="1">
                <a:off x="3465"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85" name="Line 1773"/>
              <p:cNvSpPr>
                <a:spLocks noChangeShapeType="1"/>
              </p:cNvSpPr>
              <p:nvPr/>
            </p:nvSpPr>
            <p:spPr bwMode="auto">
              <a:xfrm flipV="1">
                <a:off x="3475"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84" name="Line 1772"/>
              <p:cNvSpPr>
                <a:spLocks noChangeShapeType="1"/>
              </p:cNvSpPr>
              <p:nvPr/>
            </p:nvSpPr>
            <p:spPr bwMode="auto">
              <a:xfrm flipV="1">
                <a:off x="3486"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83" name="Line 1771"/>
              <p:cNvSpPr>
                <a:spLocks noChangeShapeType="1"/>
              </p:cNvSpPr>
              <p:nvPr/>
            </p:nvSpPr>
            <p:spPr bwMode="auto">
              <a:xfrm flipV="1">
                <a:off x="3496"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82" name="Line 1770"/>
              <p:cNvSpPr>
                <a:spLocks noChangeShapeType="1"/>
              </p:cNvSpPr>
              <p:nvPr/>
            </p:nvSpPr>
            <p:spPr bwMode="auto">
              <a:xfrm flipV="1">
                <a:off x="3568"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81" name="Line 1769"/>
              <p:cNvSpPr>
                <a:spLocks noChangeShapeType="1"/>
              </p:cNvSpPr>
              <p:nvPr/>
            </p:nvSpPr>
            <p:spPr bwMode="auto">
              <a:xfrm flipV="1">
                <a:off x="3579"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80" name="Line 1768"/>
              <p:cNvSpPr>
                <a:spLocks noChangeShapeType="1"/>
              </p:cNvSpPr>
              <p:nvPr/>
            </p:nvSpPr>
            <p:spPr bwMode="auto">
              <a:xfrm flipV="1">
                <a:off x="3589"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79" name="Line 1767"/>
              <p:cNvSpPr>
                <a:spLocks noChangeShapeType="1"/>
              </p:cNvSpPr>
              <p:nvPr/>
            </p:nvSpPr>
            <p:spPr bwMode="auto">
              <a:xfrm flipV="1">
                <a:off x="3475"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78" name="Line 1766"/>
              <p:cNvSpPr>
                <a:spLocks noChangeShapeType="1"/>
              </p:cNvSpPr>
              <p:nvPr/>
            </p:nvSpPr>
            <p:spPr bwMode="auto">
              <a:xfrm flipV="1">
                <a:off x="3486"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77" name="Line 1765"/>
              <p:cNvSpPr>
                <a:spLocks noChangeShapeType="1"/>
              </p:cNvSpPr>
              <p:nvPr/>
            </p:nvSpPr>
            <p:spPr bwMode="auto">
              <a:xfrm flipV="1">
                <a:off x="3496"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76" name="Line 1764"/>
              <p:cNvSpPr>
                <a:spLocks noChangeShapeType="1"/>
              </p:cNvSpPr>
              <p:nvPr/>
            </p:nvSpPr>
            <p:spPr bwMode="auto">
              <a:xfrm flipV="1">
                <a:off x="3506"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75" name="Line 1763"/>
              <p:cNvSpPr>
                <a:spLocks noChangeShapeType="1"/>
              </p:cNvSpPr>
              <p:nvPr/>
            </p:nvSpPr>
            <p:spPr bwMode="auto">
              <a:xfrm flipV="1">
                <a:off x="3517"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74" name="Line 1762"/>
              <p:cNvSpPr>
                <a:spLocks noChangeShapeType="1"/>
              </p:cNvSpPr>
              <p:nvPr/>
            </p:nvSpPr>
            <p:spPr bwMode="auto">
              <a:xfrm flipV="1">
                <a:off x="3496"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73" name="Line 1761"/>
              <p:cNvSpPr>
                <a:spLocks noChangeShapeType="1"/>
              </p:cNvSpPr>
              <p:nvPr/>
            </p:nvSpPr>
            <p:spPr bwMode="auto">
              <a:xfrm flipV="1">
                <a:off x="3506"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72" name="Line 1760"/>
              <p:cNvSpPr>
                <a:spLocks noChangeShapeType="1"/>
              </p:cNvSpPr>
              <p:nvPr/>
            </p:nvSpPr>
            <p:spPr bwMode="auto">
              <a:xfrm flipV="1">
                <a:off x="3517"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71" name="Line 1759"/>
              <p:cNvSpPr>
                <a:spLocks noChangeShapeType="1"/>
              </p:cNvSpPr>
              <p:nvPr/>
            </p:nvSpPr>
            <p:spPr bwMode="auto">
              <a:xfrm flipV="1">
                <a:off x="3527"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70" name="Line 1758"/>
              <p:cNvSpPr>
                <a:spLocks noChangeShapeType="1"/>
              </p:cNvSpPr>
              <p:nvPr/>
            </p:nvSpPr>
            <p:spPr bwMode="auto">
              <a:xfrm flipV="1">
                <a:off x="3537"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69" name="Line 1757"/>
              <p:cNvSpPr>
                <a:spLocks noChangeShapeType="1"/>
              </p:cNvSpPr>
              <p:nvPr/>
            </p:nvSpPr>
            <p:spPr bwMode="auto">
              <a:xfrm flipV="1">
                <a:off x="3517"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68" name="Line 1756"/>
              <p:cNvSpPr>
                <a:spLocks noChangeShapeType="1"/>
              </p:cNvSpPr>
              <p:nvPr/>
            </p:nvSpPr>
            <p:spPr bwMode="auto">
              <a:xfrm flipV="1">
                <a:off x="3527"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67" name="Line 1755"/>
              <p:cNvSpPr>
                <a:spLocks noChangeShapeType="1"/>
              </p:cNvSpPr>
              <p:nvPr/>
            </p:nvSpPr>
            <p:spPr bwMode="auto">
              <a:xfrm flipV="1">
                <a:off x="3537"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66" name="Line 1754"/>
              <p:cNvSpPr>
                <a:spLocks noChangeShapeType="1"/>
              </p:cNvSpPr>
              <p:nvPr/>
            </p:nvSpPr>
            <p:spPr bwMode="auto">
              <a:xfrm flipV="1">
                <a:off x="3548"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65" name="Line 1753"/>
              <p:cNvSpPr>
                <a:spLocks noChangeShapeType="1"/>
              </p:cNvSpPr>
              <p:nvPr/>
            </p:nvSpPr>
            <p:spPr bwMode="auto">
              <a:xfrm flipV="1">
                <a:off x="3558"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64" name="Line 1752"/>
              <p:cNvSpPr>
                <a:spLocks noChangeShapeType="1"/>
              </p:cNvSpPr>
              <p:nvPr/>
            </p:nvSpPr>
            <p:spPr bwMode="auto">
              <a:xfrm flipV="1">
                <a:off x="3537"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63" name="Line 1751"/>
              <p:cNvSpPr>
                <a:spLocks noChangeShapeType="1"/>
              </p:cNvSpPr>
              <p:nvPr/>
            </p:nvSpPr>
            <p:spPr bwMode="auto">
              <a:xfrm flipV="1">
                <a:off x="3548"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62" name="Line 1750"/>
              <p:cNvSpPr>
                <a:spLocks noChangeShapeType="1"/>
              </p:cNvSpPr>
              <p:nvPr/>
            </p:nvSpPr>
            <p:spPr bwMode="auto">
              <a:xfrm flipV="1">
                <a:off x="3558"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61" name="Line 1749"/>
              <p:cNvSpPr>
                <a:spLocks noChangeShapeType="1"/>
              </p:cNvSpPr>
              <p:nvPr/>
            </p:nvSpPr>
            <p:spPr bwMode="auto">
              <a:xfrm flipV="1">
                <a:off x="3568"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60" name="Line 1748"/>
              <p:cNvSpPr>
                <a:spLocks noChangeShapeType="1"/>
              </p:cNvSpPr>
              <p:nvPr/>
            </p:nvSpPr>
            <p:spPr bwMode="auto">
              <a:xfrm flipV="1">
                <a:off x="3558"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59" name="Line 1747"/>
              <p:cNvSpPr>
                <a:spLocks noChangeShapeType="1"/>
              </p:cNvSpPr>
              <p:nvPr/>
            </p:nvSpPr>
            <p:spPr bwMode="auto">
              <a:xfrm flipV="1">
                <a:off x="3568"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58" name="Line 1746"/>
              <p:cNvSpPr>
                <a:spLocks noChangeShapeType="1"/>
              </p:cNvSpPr>
              <p:nvPr/>
            </p:nvSpPr>
            <p:spPr bwMode="auto">
              <a:xfrm flipV="1">
                <a:off x="3579"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57" name="Line 1745"/>
              <p:cNvSpPr>
                <a:spLocks noChangeShapeType="1"/>
              </p:cNvSpPr>
              <p:nvPr/>
            </p:nvSpPr>
            <p:spPr bwMode="auto">
              <a:xfrm flipV="1">
                <a:off x="3579"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56" name="Line 1744"/>
              <p:cNvSpPr>
                <a:spLocks noChangeShapeType="1"/>
              </p:cNvSpPr>
              <p:nvPr/>
            </p:nvSpPr>
            <p:spPr bwMode="auto">
              <a:xfrm flipV="1">
                <a:off x="3589"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55" name="Line 1743"/>
              <p:cNvSpPr>
                <a:spLocks noChangeShapeType="1"/>
              </p:cNvSpPr>
              <p:nvPr/>
            </p:nvSpPr>
            <p:spPr bwMode="auto">
              <a:xfrm flipV="1">
                <a:off x="3600" y="2739"/>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54" name="Line 1742"/>
              <p:cNvSpPr>
                <a:spLocks noChangeShapeType="1"/>
              </p:cNvSpPr>
              <p:nvPr/>
            </p:nvSpPr>
            <p:spPr bwMode="auto">
              <a:xfrm flipH="1" flipV="1">
                <a:off x="2956"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53" name="Line 1741"/>
              <p:cNvSpPr>
                <a:spLocks noChangeShapeType="1"/>
              </p:cNvSpPr>
              <p:nvPr/>
            </p:nvSpPr>
            <p:spPr bwMode="auto">
              <a:xfrm flipH="1" flipV="1">
                <a:off x="2946"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52" name="Line 1740"/>
              <p:cNvSpPr>
                <a:spLocks noChangeShapeType="1"/>
              </p:cNvSpPr>
              <p:nvPr/>
            </p:nvSpPr>
            <p:spPr bwMode="auto">
              <a:xfrm flipH="1" flipV="1">
                <a:off x="2977"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51" name="Line 1739"/>
              <p:cNvSpPr>
                <a:spLocks noChangeShapeType="1"/>
              </p:cNvSpPr>
              <p:nvPr/>
            </p:nvSpPr>
            <p:spPr bwMode="auto">
              <a:xfrm flipH="1" flipV="1">
                <a:off x="2967"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50" name="Line 1738"/>
              <p:cNvSpPr>
                <a:spLocks noChangeShapeType="1"/>
              </p:cNvSpPr>
              <p:nvPr/>
            </p:nvSpPr>
            <p:spPr bwMode="auto">
              <a:xfrm flipH="1" flipV="1">
                <a:off x="2956"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49" name="Line 1737"/>
              <p:cNvSpPr>
                <a:spLocks noChangeShapeType="1"/>
              </p:cNvSpPr>
              <p:nvPr/>
            </p:nvSpPr>
            <p:spPr bwMode="auto">
              <a:xfrm flipH="1" flipV="1">
                <a:off x="2998"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48" name="Line 1736"/>
              <p:cNvSpPr>
                <a:spLocks noChangeShapeType="1"/>
              </p:cNvSpPr>
              <p:nvPr/>
            </p:nvSpPr>
            <p:spPr bwMode="auto">
              <a:xfrm flipH="1" flipV="1">
                <a:off x="2987"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47" name="Line 1735"/>
              <p:cNvSpPr>
                <a:spLocks noChangeShapeType="1"/>
              </p:cNvSpPr>
              <p:nvPr/>
            </p:nvSpPr>
            <p:spPr bwMode="auto">
              <a:xfrm flipH="1" flipV="1">
                <a:off x="2977"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46" name="Line 1734"/>
              <p:cNvSpPr>
                <a:spLocks noChangeShapeType="1"/>
              </p:cNvSpPr>
              <p:nvPr/>
            </p:nvSpPr>
            <p:spPr bwMode="auto">
              <a:xfrm flipH="1" flipV="1">
                <a:off x="2967"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45" name="Line 1733"/>
              <p:cNvSpPr>
                <a:spLocks noChangeShapeType="1"/>
              </p:cNvSpPr>
              <p:nvPr/>
            </p:nvSpPr>
            <p:spPr bwMode="auto">
              <a:xfrm flipH="1" flipV="1">
                <a:off x="3018"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44" name="Line 1732"/>
              <p:cNvSpPr>
                <a:spLocks noChangeShapeType="1"/>
              </p:cNvSpPr>
              <p:nvPr/>
            </p:nvSpPr>
            <p:spPr bwMode="auto">
              <a:xfrm flipH="1" flipV="1">
                <a:off x="3008"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43" name="Line 1731"/>
              <p:cNvSpPr>
                <a:spLocks noChangeShapeType="1"/>
              </p:cNvSpPr>
              <p:nvPr/>
            </p:nvSpPr>
            <p:spPr bwMode="auto">
              <a:xfrm flipH="1" flipV="1">
                <a:off x="2998"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42" name="Line 1730"/>
              <p:cNvSpPr>
                <a:spLocks noChangeShapeType="1"/>
              </p:cNvSpPr>
              <p:nvPr/>
            </p:nvSpPr>
            <p:spPr bwMode="auto">
              <a:xfrm flipH="1" flipV="1">
                <a:off x="2987"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41" name="Line 1729"/>
              <p:cNvSpPr>
                <a:spLocks noChangeShapeType="1"/>
              </p:cNvSpPr>
              <p:nvPr/>
            </p:nvSpPr>
            <p:spPr bwMode="auto">
              <a:xfrm flipH="1" flipV="1">
                <a:off x="2977"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40" name="Line 1728"/>
              <p:cNvSpPr>
                <a:spLocks noChangeShapeType="1"/>
              </p:cNvSpPr>
              <p:nvPr/>
            </p:nvSpPr>
            <p:spPr bwMode="auto">
              <a:xfrm flipH="1" flipV="1">
                <a:off x="3039"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39" name="Line 1727"/>
              <p:cNvSpPr>
                <a:spLocks noChangeShapeType="1"/>
              </p:cNvSpPr>
              <p:nvPr/>
            </p:nvSpPr>
            <p:spPr bwMode="auto">
              <a:xfrm flipH="1" flipV="1">
                <a:off x="3029"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38" name="Line 1726"/>
              <p:cNvSpPr>
                <a:spLocks noChangeShapeType="1"/>
              </p:cNvSpPr>
              <p:nvPr/>
            </p:nvSpPr>
            <p:spPr bwMode="auto">
              <a:xfrm flipH="1" flipV="1">
                <a:off x="3018"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0436" name="Group 1524"/>
            <p:cNvGrpSpPr>
              <a:grpSpLocks/>
            </p:cNvGrpSpPr>
            <p:nvPr/>
          </p:nvGrpSpPr>
          <p:grpSpPr bwMode="auto">
            <a:xfrm>
              <a:off x="2946" y="2578"/>
              <a:ext cx="529" cy="162"/>
              <a:chOff x="2946" y="2578"/>
              <a:chExt cx="529" cy="162"/>
            </a:xfrm>
          </p:grpSpPr>
          <p:sp>
            <p:nvSpPr>
              <p:cNvPr id="40636" name="Line 1724"/>
              <p:cNvSpPr>
                <a:spLocks noChangeShapeType="1"/>
              </p:cNvSpPr>
              <p:nvPr/>
            </p:nvSpPr>
            <p:spPr bwMode="auto">
              <a:xfrm flipH="1" flipV="1">
                <a:off x="3008"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35" name="Line 1723"/>
              <p:cNvSpPr>
                <a:spLocks noChangeShapeType="1"/>
              </p:cNvSpPr>
              <p:nvPr/>
            </p:nvSpPr>
            <p:spPr bwMode="auto">
              <a:xfrm flipH="1" flipV="1">
                <a:off x="2998"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34" name="Line 1722"/>
              <p:cNvSpPr>
                <a:spLocks noChangeShapeType="1"/>
              </p:cNvSpPr>
              <p:nvPr/>
            </p:nvSpPr>
            <p:spPr bwMode="auto">
              <a:xfrm flipH="1" flipV="1">
                <a:off x="3060"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33" name="Line 1721"/>
              <p:cNvSpPr>
                <a:spLocks noChangeShapeType="1"/>
              </p:cNvSpPr>
              <p:nvPr/>
            </p:nvSpPr>
            <p:spPr bwMode="auto">
              <a:xfrm flipH="1" flipV="1">
                <a:off x="3049"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32" name="Line 1720"/>
              <p:cNvSpPr>
                <a:spLocks noChangeShapeType="1"/>
              </p:cNvSpPr>
              <p:nvPr/>
            </p:nvSpPr>
            <p:spPr bwMode="auto">
              <a:xfrm flipH="1" flipV="1">
                <a:off x="3039"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31" name="Line 1719"/>
              <p:cNvSpPr>
                <a:spLocks noChangeShapeType="1"/>
              </p:cNvSpPr>
              <p:nvPr/>
            </p:nvSpPr>
            <p:spPr bwMode="auto">
              <a:xfrm flipH="1" flipV="1">
                <a:off x="3029"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30" name="Line 1718"/>
              <p:cNvSpPr>
                <a:spLocks noChangeShapeType="1"/>
              </p:cNvSpPr>
              <p:nvPr/>
            </p:nvSpPr>
            <p:spPr bwMode="auto">
              <a:xfrm flipH="1" flipV="1">
                <a:off x="3018"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29" name="Line 1717"/>
              <p:cNvSpPr>
                <a:spLocks noChangeShapeType="1"/>
              </p:cNvSpPr>
              <p:nvPr/>
            </p:nvSpPr>
            <p:spPr bwMode="auto">
              <a:xfrm flipH="1" flipV="1">
                <a:off x="3080"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28" name="Line 1716"/>
              <p:cNvSpPr>
                <a:spLocks noChangeShapeType="1"/>
              </p:cNvSpPr>
              <p:nvPr/>
            </p:nvSpPr>
            <p:spPr bwMode="auto">
              <a:xfrm flipH="1" flipV="1">
                <a:off x="3070"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27" name="Line 1715"/>
              <p:cNvSpPr>
                <a:spLocks noChangeShapeType="1"/>
              </p:cNvSpPr>
              <p:nvPr/>
            </p:nvSpPr>
            <p:spPr bwMode="auto">
              <a:xfrm flipH="1" flipV="1">
                <a:off x="3060"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26" name="Line 1714"/>
              <p:cNvSpPr>
                <a:spLocks noChangeShapeType="1"/>
              </p:cNvSpPr>
              <p:nvPr/>
            </p:nvSpPr>
            <p:spPr bwMode="auto">
              <a:xfrm flipH="1" flipV="1">
                <a:off x="3049"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25" name="Line 1713"/>
              <p:cNvSpPr>
                <a:spLocks noChangeShapeType="1"/>
              </p:cNvSpPr>
              <p:nvPr/>
            </p:nvSpPr>
            <p:spPr bwMode="auto">
              <a:xfrm flipH="1" flipV="1">
                <a:off x="3039"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24" name="Line 1712"/>
              <p:cNvSpPr>
                <a:spLocks noChangeShapeType="1"/>
              </p:cNvSpPr>
              <p:nvPr/>
            </p:nvSpPr>
            <p:spPr bwMode="auto">
              <a:xfrm flipH="1" flipV="1">
                <a:off x="2967" y="262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23" name="Line 1711"/>
              <p:cNvSpPr>
                <a:spLocks noChangeShapeType="1"/>
              </p:cNvSpPr>
              <p:nvPr/>
            </p:nvSpPr>
            <p:spPr bwMode="auto">
              <a:xfrm flipH="1" flipV="1">
                <a:off x="2956"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22" name="Line 1710"/>
              <p:cNvSpPr>
                <a:spLocks noChangeShapeType="1"/>
              </p:cNvSpPr>
              <p:nvPr/>
            </p:nvSpPr>
            <p:spPr bwMode="auto">
              <a:xfrm flipH="1" flipV="1">
                <a:off x="3101"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21" name="Line 1709"/>
              <p:cNvSpPr>
                <a:spLocks noChangeShapeType="1"/>
              </p:cNvSpPr>
              <p:nvPr/>
            </p:nvSpPr>
            <p:spPr bwMode="auto">
              <a:xfrm flipH="1" flipV="1">
                <a:off x="3091"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20" name="Line 1708"/>
              <p:cNvSpPr>
                <a:spLocks noChangeShapeType="1"/>
              </p:cNvSpPr>
              <p:nvPr/>
            </p:nvSpPr>
            <p:spPr bwMode="auto">
              <a:xfrm flipH="1" flipV="1">
                <a:off x="3080"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19" name="Line 1707"/>
              <p:cNvSpPr>
                <a:spLocks noChangeShapeType="1"/>
              </p:cNvSpPr>
              <p:nvPr/>
            </p:nvSpPr>
            <p:spPr bwMode="auto">
              <a:xfrm flipH="1" flipV="1">
                <a:off x="3070"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18" name="Line 1706"/>
              <p:cNvSpPr>
                <a:spLocks noChangeShapeType="1"/>
              </p:cNvSpPr>
              <p:nvPr/>
            </p:nvSpPr>
            <p:spPr bwMode="auto">
              <a:xfrm flipH="1" flipV="1">
                <a:off x="3060"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17" name="Line 1705"/>
              <p:cNvSpPr>
                <a:spLocks noChangeShapeType="1"/>
              </p:cNvSpPr>
              <p:nvPr/>
            </p:nvSpPr>
            <p:spPr bwMode="auto">
              <a:xfrm flipH="1" flipV="1">
                <a:off x="2987"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16" name="Line 1704"/>
              <p:cNvSpPr>
                <a:spLocks noChangeShapeType="1"/>
              </p:cNvSpPr>
              <p:nvPr/>
            </p:nvSpPr>
            <p:spPr bwMode="auto">
              <a:xfrm flipH="1" flipV="1">
                <a:off x="2977"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15" name="Line 1703"/>
              <p:cNvSpPr>
                <a:spLocks noChangeShapeType="1"/>
              </p:cNvSpPr>
              <p:nvPr/>
            </p:nvSpPr>
            <p:spPr bwMode="auto">
              <a:xfrm flipH="1" flipV="1">
                <a:off x="2967"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14" name="Line 1702"/>
              <p:cNvSpPr>
                <a:spLocks noChangeShapeType="1"/>
              </p:cNvSpPr>
              <p:nvPr/>
            </p:nvSpPr>
            <p:spPr bwMode="auto">
              <a:xfrm flipH="1" flipV="1">
                <a:off x="2956"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13" name="Line 1701"/>
              <p:cNvSpPr>
                <a:spLocks noChangeShapeType="1"/>
              </p:cNvSpPr>
              <p:nvPr/>
            </p:nvSpPr>
            <p:spPr bwMode="auto">
              <a:xfrm flipH="1" flipV="1">
                <a:off x="2946"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12" name="Line 1700"/>
              <p:cNvSpPr>
                <a:spLocks noChangeShapeType="1"/>
              </p:cNvSpPr>
              <p:nvPr/>
            </p:nvSpPr>
            <p:spPr bwMode="auto">
              <a:xfrm flipH="1" flipV="1">
                <a:off x="3122"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11" name="Line 1699"/>
              <p:cNvSpPr>
                <a:spLocks noChangeShapeType="1"/>
              </p:cNvSpPr>
              <p:nvPr/>
            </p:nvSpPr>
            <p:spPr bwMode="auto">
              <a:xfrm flipH="1" flipV="1">
                <a:off x="3111"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10" name="Line 1698"/>
              <p:cNvSpPr>
                <a:spLocks noChangeShapeType="1"/>
              </p:cNvSpPr>
              <p:nvPr/>
            </p:nvSpPr>
            <p:spPr bwMode="auto">
              <a:xfrm flipH="1" flipV="1">
                <a:off x="3101"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09" name="Line 1697"/>
              <p:cNvSpPr>
                <a:spLocks noChangeShapeType="1"/>
              </p:cNvSpPr>
              <p:nvPr/>
            </p:nvSpPr>
            <p:spPr bwMode="auto">
              <a:xfrm flipH="1" flipV="1">
                <a:off x="3091"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08" name="Line 1696"/>
              <p:cNvSpPr>
                <a:spLocks noChangeShapeType="1"/>
              </p:cNvSpPr>
              <p:nvPr/>
            </p:nvSpPr>
            <p:spPr bwMode="auto">
              <a:xfrm flipH="1" flipV="1">
                <a:off x="3080"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07" name="Line 1695"/>
              <p:cNvSpPr>
                <a:spLocks noChangeShapeType="1"/>
              </p:cNvSpPr>
              <p:nvPr/>
            </p:nvSpPr>
            <p:spPr bwMode="auto">
              <a:xfrm flipH="1" flipV="1">
                <a:off x="3008"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06" name="Line 1694"/>
              <p:cNvSpPr>
                <a:spLocks noChangeShapeType="1"/>
              </p:cNvSpPr>
              <p:nvPr/>
            </p:nvSpPr>
            <p:spPr bwMode="auto">
              <a:xfrm flipH="1" flipV="1">
                <a:off x="2998"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05" name="Line 1693"/>
              <p:cNvSpPr>
                <a:spLocks noChangeShapeType="1"/>
              </p:cNvSpPr>
              <p:nvPr/>
            </p:nvSpPr>
            <p:spPr bwMode="auto">
              <a:xfrm flipH="1" flipV="1">
                <a:off x="2987"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04" name="Line 1692"/>
              <p:cNvSpPr>
                <a:spLocks noChangeShapeType="1"/>
              </p:cNvSpPr>
              <p:nvPr/>
            </p:nvSpPr>
            <p:spPr bwMode="auto">
              <a:xfrm flipH="1" flipV="1">
                <a:off x="2977"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03" name="Line 1691"/>
              <p:cNvSpPr>
                <a:spLocks noChangeShapeType="1"/>
              </p:cNvSpPr>
              <p:nvPr/>
            </p:nvSpPr>
            <p:spPr bwMode="auto">
              <a:xfrm flipH="1" flipV="1">
                <a:off x="2967"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02" name="Line 1690"/>
              <p:cNvSpPr>
                <a:spLocks noChangeShapeType="1"/>
              </p:cNvSpPr>
              <p:nvPr/>
            </p:nvSpPr>
            <p:spPr bwMode="auto">
              <a:xfrm flipH="1" flipV="1">
                <a:off x="3142"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01" name="Line 1689"/>
              <p:cNvSpPr>
                <a:spLocks noChangeShapeType="1"/>
              </p:cNvSpPr>
              <p:nvPr/>
            </p:nvSpPr>
            <p:spPr bwMode="auto">
              <a:xfrm flipH="1" flipV="1">
                <a:off x="3132"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600" name="Line 1688"/>
              <p:cNvSpPr>
                <a:spLocks noChangeShapeType="1"/>
              </p:cNvSpPr>
              <p:nvPr/>
            </p:nvSpPr>
            <p:spPr bwMode="auto">
              <a:xfrm flipH="1" flipV="1">
                <a:off x="3122"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99" name="Line 1687"/>
              <p:cNvSpPr>
                <a:spLocks noChangeShapeType="1"/>
              </p:cNvSpPr>
              <p:nvPr/>
            </p:nvSpPr>
            <p:spPr bwMode="auto">
              <a:xfrm flipH="1" flipV="1">
                <a:off x="3111"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98" name="Line 1686"/>
              <p:cNvSpPr>
                <a:spLocks noChangeShapeType="1"/>
              </p:cNvSpPr>
              <p:nvPr/>
            </p:nvSpPr>
            <p:spPr bwMode="auto">
              <a:xfrm flipH="1" flipV="1">
                <a:off x="3101"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97" name="Line 1685"/>
              <p:cNvSpPr>
                <a:spLocks noChangeShapeType="1"/>
              </p:cNvSpPr>
              <p:nvPr/>
            </p:nvSpPr>
            <p:spPr bwMode="auto">
              <a:xfrm flipH="1" flipV="1">
                <a:off x="3029"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96" name="Line 1684"/>
              <p:cNvSpPr>
                <a:spLocks noChangeShapeType="1"/>
              </p:cNvSpPr>
              <p:nvPr/>
            </p:nvSpPr>
            <p:spPr bwMode="auto">
              <a:xfrm flipH="1" flipV="1">
                <a:off x="3018"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95" name="Line 1683"/>
              <p:cNvSpPr>
                <a:spLocks noChangeShapeType="1"/>
              </p:cNvSpPr>
              <p:nvPr/>
            </p:nvSpPr>
            <p:spPr bwMode="auto">
              <a:xfrm flipH="1" flipV="1">
                <a:off x="3008"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94" name="Line 1682"/>
              <p:cNvSpPr>
                <a:spLocks noChangeShapeType="1"/>
              </p:cNvSpPr>
              <p:nvPr/>
            </p:nvSpPr>
            <p:spPr bwMode="auto">
              <a:xfrm flipH="1" flipV="1">
                <a:off x="2998"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93" name="Line 1681"/>
              <p:cNvSpPr>
                <a:spLocks noChangeShapeType="1"/>
              </p:cNvSpPr>
              <p:nvPr/>
            </p:nvSpPr>
            <p:spPr bwMode="auto">
              <a:xfrm flipH="1" flipV="1">
                <a:off x="2987"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92" name="Line 1680"/>
              <p:cNvSpPr>
                <a:spLocks noChangeShapeType="1"/>
              </p:cNvSpPr>
              <p:nvPr/>
            </p:nvSpPr>
            <p:spPr bwMode="auto">
              <a:xfrm flipH="1" flipV="1">
                <a:off x="3163"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91" name="Line 1679"/>
              <p:cNvSpPr>
                <a:spLocks noChangeShapeType="1"/>
              </p:cNvSpPr>
              <p:nvPr/>
            </p:nvSpPr>
            <p:spPr bwMode="auto">
              <a:xfrm flipH="1" flipV="1">
                <a:off x="3153"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90" name="Line 1678"/>
              <p:cNvSpPr>
                <a:spLocks noChangeShapeType="1"/>
              </p:cNvSpPr>
              <p:nvPr/>
            </p:nvSpPr>
            <p:spPr bwMode="auto">
              <a:xfrm flipH="1" flipV="1">
                <a:off x="3142"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89" name="Line 1677"/>
              <p:cNvSpPr>
                <a:spLocks noChangeShapeType="1"/>
              </p:cNvSpPr>
              <p:nvPr/>
            </p:nvSpPr>
            <p:spPr bwMode="auto">
              <a:xfrm flipH="1" flipV="1">
                <a:off x="3132"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88" name="Line 1676"/>
              <p:cNvSpPr>
                <a:spLocks noChangeShapeType="1"/>
              </p:cNvSpPr>
              <p:nvPr/>
            </p:nvSpPr>
            <p:spPr bwMode="auto">
              <a:xfrm flipH="1" flipV="1">
                <a:off x="3122"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87" name="Line 1675"/>
              <p:cNvSpPr>
                <a:spLocks noChangeShapeType="1"/>
              </p:cNvSpPr>
              <p:nvPr/>
            </p:nvSpPr>
            <p:spPr bwMode="auto">
              <a:xfrm flipH="1" flipV="1">
                <a:off x="3049"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86" name="Line 1674"/>
              <p:cNvSpPr>
                <a:spLocks noChangeShapeType="1"/>
              </p:cNvSpPr>
              <p:nvPr/>
            </p:nvSpPr>
            <p:spPr bwMode="auto">
              <a:xfrm flipH="1" flipV="1">
                <a:off x="3039"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85" name="Line 1673"/>
              <p:cNvSpPr>
                <a:spLocks noChangeShapeType="1"/>
              </p:cNvSpPr>
              <p:nvPr/>
            </p:nvSpPr>
            <p:spPr bwMode="auto">
              <a:xfrm flipH="1" flipV="1">
                <a:off x="3029"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84" name="Line 1672"/>
              <p:cNvSpPr>
                <a:spLocks noChangeShapeType="1"/>
              </p:cNvSpPr>
              <p:nvPr/>
            </p:nvSpPr>
            <p:spPr bwMode="auto">
              <a:xfrm flipH="1" flipV="1">
                <a:off x="3018"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83" name="Line 1671"/>
              <p:cNvSpPr>
                <a:spLocks noChangeShapeType="1"/>
              </p:cNvSpPr>
              <p:nvPr/>
            </p:nvSpPr>
            <p:spPr bwMode="auto">
              <a:xfrm flipH="1" flipV="1">
                <a:off x="3008"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82" name="Line 1670"/>
              <p:cNvSpPr>
                <a:spLocks noChangeShapeType="1"/>
              </p:cNvSpPr>
              <p:nvPr/>
            </p:nvSpPr>
            <p:spPr bwMode="auto">
              <a:xfrm flipH="1" flipV="1">
                <a:off x="3184"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81" name="Line 1669"/>
              <p:cNvSpPr>
                <a:spLocks noChangeShapeType="1"/>
              </p:cNvSpPr>
              <p:nvPr/>
            </p:nvSpPr>
            <p:spPr bwMode="auto">
              <a:xfrm flipH="1" flipV="1">
                <a:off x="3173"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80" name="Line 1668"/>
              <p:cNvSpPr>
                <a:spLocks noChangeShapeType="1"/>
              </p:cNvSpPr>
              <p:nvPr/>
            </p:nvSpPr>
            <p:spPr bwMode="auto">
              <a:xfrm flipH="1" flipV="1">
                <a:off x="3163"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79" name="Line 1667"/>
              <p:cNvSpPr>
                <a:spLocks noChangeShapeType="1"/>
              </p:cNvSpPr>
              <p:nvPr/>
            </p:nvSpPr>
            <p:spPr bwMode="auto">
              <a:xfrm flipH="1" flipV="1">
                <a:off x="3153"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78" name="Line 1666"/>
              <p:cNvSpPr>
                <a:spLocks noChangeShapeType="1"/>
              </p:cNvSpPr>
              <p:nvPr/>
            </p:nvSpPr>
            <p:spPr bwMode="auto">
              <a:xfrm flipH="1" flipV="1">
                <a:off x="3142"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77" name="Line 1665"/>
              <p:cNvSpPr>
                <a:spLocks noChangeShapeType="1"/>
              </p:cNvSpPr>
              <p:nvPr/>
            </p:nvSpPr>
            <p:spPr bwMode="auto">
              <a:xfrm flipH="1" flipV="1">
                <a:off x="3070"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76" name="Line 1664"/>
              <p:cNvSpPr>
                <a:spLocks noChangeShapeType="1"/>
              </p:cNvSpPr>
              <p:nvPr/>
            </p:nvSpPr>
            <p:spPr bwMode="auto">
              <a:xfrm flipH="1" flipV="1">
                <a:off x="3060"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75" name="Line 1663"/>
              <p:cNvSpPr>
                <a:spLocks noChangeShapeType="1"/>
              </p:cNvSpPr>
              <p:nvPr/>
            </p:nvSpPr>
            <p:spPr bwMode="auto">
              <a:xfrm flipH="1" flipV="1">
                <a:off x="3049"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74" name="Line 1662"/>
              <p:cNvSpPr>
                <a:spLocks noChangeShapeType="1"/>
              </p:cNvSpPr>
              <p:nvPr/>
            </p:nvSpPr>
            <p:spPr bwMode="auto">
              <a:xfrm flipH="1" flipV="1">
                <a:off x="3039"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73" name="Line 1661"/>
              <p:cNvSpPr>
                <a:spLocks noChangeShapeType="1"/>
              </p:cNvSpPr>
              <p:nvPr/>
            </p:nvSpPr>
            <p:spPr bwMode="auto">
              <a:xfrm flipH="1" flipV="1">
                <a:off x="3029"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72" name="Line 1660"/>
              <p:cNvSpPr>
                <a:spLocks noChangeShapeType="1"/>
              </p:cNvSpPr>
              <p:nvPr/>
            </p:nvSpPr>
            <p:spPr bwMode="auto">
              <a:xfrm flipH="1" flipV="1">
                <a:off x="3204" y="2738"/>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71" name="Line 1659"/>
              <p:cNvSpPr>
                <a:spLocks noChangeShapeType="1"/>
              </p:cNvSpPr>
              <p:nvPr/>
            </p:nvSpPr>
            <p:spPr bwMode="auto">
              <a:xfrm flipH="1" flipV="1">
                <a:off x="3194"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70" name="Line 1658"/>
              <p:cNvSpPr>
                <a:spLocks noChangeShapeType="1"/>
              </p:cNvSpPr>
              <p:nvPr/>
            </p:nvSpPr>
            <p:spPr bwMode="auto">
              <a:xfrm flipH="1" flipV="1">
                <a:off x="3184"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69" name="Line 1657"/>
              <p:cNvSpPr>
                <a:spLocks noChangeShapeType="1"/>
              </p:cNvSpPr>
              <p:nvPr/>
            </p:nvSpPr>
            <p:spPr bwMode="auto">
              <a:xfrm flipH="1" flipV="1">
                <a:off x="3173"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68" name="Line 1656"/>
              <p:cNvSpPr>
                <a:spLocks noChangeShapeType="1"/>
              </p:cNvSpPr>
              <p:nvPr/>
            </p:nvSpPr>
            <p:spPr bwMode="auto">
              <a:xfrm flipH="1" flipV="1">
                <a:off x="3163"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67" name="Line 1655"/>
              <p:cNvSpPr>
                <a:spLocks noChangeShapeType="1"/>
              </p:cNvSpPr>
              <p:nvPr/>
            </p:nvSpPr>
            <p:spPr bwMode="auto">
              <a:xfrm flipH="1" flipV="1">
                <a:off x="3091"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66" name="Line 1654"/>
              <p:cNvSpPr>
                <a:spLocks noChangeShapeType="1"/>
              </p:cNvSpPr>
              <p:nvPr/>
            </p:nvSpPr>
            <p:spPr bwMode="auto">
              <a:xfrm flipH="1" flipV="1">
                <a:off x="3080"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65" name="Line 1653"/>
              <p:cNvSpPr>
                <a:spLocks noChangeShapeType="1"/>
              </p:cNvSpPr>
              <p:nvPr/>
            </p:nvSpPr>
            <p:spPr bwMode="auto">
              <a:xfrm flipH="1" flipV="1">
                <a:off x="3070"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64" name="Line 1652"/>
              <p:cNvSpPr>
                <a:spLocks noChangeShapeType="1"/>
              </p:cNvSpPr>
              <p:nvPr/>
            </p:nvSpPr>
            <p:spPr bwMode="auto">
              <a:xfrm flipH="1" flipV="1">
                <a:off x="3060"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63" name="Line 1651"/>
              <p:cNvSpPr>
                <a:spLocks noChangeShapeType="1"/>
              </p:cNvSpPr>
              <p:nvPr/>
            </p:nvSpPr>
            <p:spPr bwMode="auto">
              <a:xfrm flipH="1" flipV="1">
                <a:off x="3049"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62" name="Line 1650"/>
              <p:cNvSpPr>
                <a:spLocks noChangeShapeType="1"/>
              </p:cNvSpPr>
              <p:nvPr/>
            </p:nvSpPr>
            <p:spPr bwMode="auto">
              <a:xfrm flipH="1" flipV="1">
                <a:off x="3225"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61" name="Line 1649"/>
              <p:cNvSpPr>
                <a:spLocks noChangeShapeType="1"/>
              </p:cNvSpPr>
              <p:nvPr/>
            </p:nvSpPr>
            <p:spPr bwMode="auto">
              <a:xfrm flipH="1" flipV="1">
                <a:off x="3215"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60" name="Line 1648"/>
              <p:cNvSpPr>
                <a:spLocks noChangeShapeType="1"/>
              </p:cNvSpPr>
              <p:nvPr/>
            </p:nvSpPr>
            <p:spPr bwMode="auto">
              <a:xfrm flipH="1" flipV="1">
                <a:off x="3204" y="2717"/>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59" name="Line 1647"/>
              <p:cNvSpPr>
                <a:spLocks noChangeShapeType="1"/>
              </p:cNvSpPr>
              <p:nvPr/>
            </p:nvSpPr>
            <p:spPr bwMode="auto">
              <a:xfrm flipH="1" flipV="1">
                <a:off x="3194"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58" name="Line 1646"/>
              <p:cNvSpPr>
                <a:spLocks noChangeShapeType="1"/>
              </p:cNvSpPr>
              <p:nvPr/>
            </p:nvSpPr>
            <p:spPr bwMode="auto">
              <a:xfrm flipH="1" flipV="1">
                <a:off x="3184"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57" name="Line 1645"/>
              <p:cNvSpPr>
                <a:spLocks noChangeShapeType="1"/>
              </p:cNvSpPr>
              <p:nvPr/>
            </p:nvSpPr>
            <p:spPr bwMode="auto">
              <a:xfrm flipH="1" flipV="1">
                <a:off x="3111"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56" name="Line 1644"/>
              <p:cNvSpPr>
                <a:spLocks noChangeShapeType="1"/>
              </p:cNvSpPr>
              <p:nvPr/>
            </p:nvSpPr>
            <p:spPr bwMode="auto">
              <a:xfrm flipH="1" flipV="1">
                <a:off x="3101"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55" name="Line 1643"/>
              <p:cNvSpPr>
                <a:spLocks noChangeShapeType="1"/>
              </p:cNvSpPr>
              <p:nvPr/>
            </p:nvSpPr>
            <p:spPr bwMode="auto">
              <a:xfrm flipH="1" flipV="1">
                <a:off x="3091"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54" name="Line 1642"/>
              <p:cNvSpPr>
                <a:spLocks noChangeShapeType="1"/>
              </p:cNvSpPr>
              <p:nvPr/>
            </p:nvSpPr>
            <p:spPr bwMode="auto">
              <a:xfrm flipH="1" flipV="1">
                <a:off x="3080"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53" name="Line 1641"/>
              <p:cNvSpPr>
                <a:spLocks noChangeShapeType="1"/>
              </p:cNvSpPr>
              <p:nvPr/>
            </p:nvSpPr>
            <p:spPr bwMode="auto">
              <a:xfrm flipH="1" flipV="1">
                <a:off x="3070"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52" name="Line 1640"/>
              <p:cNvSpPr>
                <a:spLocks noChangeShapeType="1"/>
              </p:cNvSpPr>
              <p:nvPr/>
            </p:nvSpPr>
            <p:spPr bwMode="auto">
              <a:xfrm flipH="1" flipV="1">
                <a:off x="3246"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51" name="Line 1639"/>
              <p:cNvSpPr>
                <a:spLocks noChangeShapeType="1"/>
              </p:cNvSpPr>
              <p:nvPr/>
            </p:nvSpPr>
            <p:spPr bwMode="auto">
              <a:xfrm flipH="1" flipV="1">
                <a:off x="3236" y="272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50" name="Line 1638"/>
              <p:cNvSpPr>
                <a:spLocks noChangeShapeType="1"/>
              </p:cNvSpPr>
              <p:nvPr/>
            </p:nvSpPr>
            <p:spPr bwMode="auto">
              <a:xfrm flipH="1" flipV="1">
                <a:off x="3225"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49" name="Line 1637"/>
              <p:cNvSpPr>
                <a:spLocks noChangeShapeType="1"/>
              </p:cNvSpPr>
              <p:nvPr/>
            </p:nvSpPr>
            <p:spPr bwMode="auto">
              <a:xfrm flipH="1" flipV="1">
                <a:off x="3215"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48" name="Line 1636"/>
              <p:cNvSpPr>
                <a:spLocks noChangeShapeType="1"/>
              </p:cNvSpPr>
              <p:nvPr/>
            </p:nvSpPr>
            <p:spPr bwMode="auto">
              <a:xfrm flipH="1" flipV="1">
                <a:off x="3204" y="2695"/>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47" name="Line 1635"/>
              <p:cNvSpPr>
                <a:spLocks noChangeShapeType="1"/>
              </p:cNvSpPr>
              <p:nvPr/>
            </p:nvSpPr>
            <p:spPr bwMode="auto">
              <a:xfrm flipH="1" flipV="1">
                <a:off x="3132"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46" name="Line 1634"/>
              <p:cNvSpPr>
                <a:spLocks noChangeShapeType="1"/>
              </p:cNvSpPr>
              <p:nvPr/>
            </p:nvSpPr>
            <p:spPr bwMode="auto">
              <a:xfrm flipH="1" flipV="1">
                <a:off x="3122"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45" name="Line 1633"/>
              <p:cNvSpPr>
                <a:spLocks noChangeShapeType="1"/>
              </p:cNvSpPr>
              <p:nvPr/>
            </p:nvSpPr>
            <p:spPr bwMode="auto">
              <a:xfrm flipH="1" flipV="1">
                <a:off x="3111"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44" name="Line 1632"/>
              <p:cNvSpPr>
                <a:spLocks noChangeShapeType="1"/>
              </p:cNvSpPr>
              <p:nvPr/>
            </p:nvSpPr>
            <p:spPr bwMode="auto">
              <a:xfrm flipH="1" flipV="1">
                <a:off x="3101"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43" name="Line 1631"/>
              <p:cNvSpPr>
                <a:spLocks noChangeShapeType="1"/>
              </p:cNvSpPr>
              <p:nvPr/>
            </p:nvSpPr>
            <p:spPr bwMode="auto">
              <a:xfrm flipH="1" flipV="1">
                <a:off x="3091"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42" name="Line 1630"/>
              <p:cNvSpPr>
                <a:spLocks noChangeShapeType="1"/>
              </p:cNvSpPr>
              <p:nvPr/>
            </p:nvSpPr>
            <p:spPr bwMode="auto">
              <a:xfrm flipH="1" flipV="1">
                <a:off x="3266" y="2738"/>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41" name="Line 1629"/>
              <p:cNvSpPr>
                <a:spLocks noChangeShapeType="1"/>
              </p:cNvSpPr>
              <p:nvPr/>
            </p:nvSpPr>
            <p:spPr bwMode="auto">
              <a:xfrm flipH="1" flipV="1">
                <a:off x="3256"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40" name="Line 1628"/>
              <p:cNvSpPr>
                <a:spLocks noChangeShapeType="1"/>
              </p:cNvSpPr>
              <p:nvPr/>
            </p:nvSpPr>
            <p:spPr bwMode="auto">
              <a:xfrm flipH="1" flipV="1">
                <a:off x="3246"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39" name="Line 1627"/>
              <p:cNvSpPr>
                <a:spLocks noChangeShapeType="1"/>
              </p:cNvSpPr>
              <p:nvPr/>
            </p:nvSpPr>
            <p:spPr bwMode="auto">
              <a:xfrm flipH="1" flipV="1">
                <a:off x="3236" y="270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38" name="Line 1626"/>
              <p:cNvSpPr>
                <a:spLocks noChangeShapeType="1"/>
              </p:cNvSpPr>
              <p:nvPr/>
            </p:nvSpPr>
            <p:spPr bwMode="auto">
              <a:xfrm flipH="1" flipV="1">
                <a:off x="3225"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37" name="Line 1625"/>
              <p:cNvSpPr>
                <a:spLocks noChangeShapeType="1"/>
              </p:cNvSpPr>
              <p:nvPr/>
            </p:nvSpPr>
            <p:spPr bwMode="auto">
              <a:xfrm flipH="1" flipV="1">
                <a:off x="3153"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36" name="Line 1624"/>
              <p:cNvSpPr>
                <a:spLocks noChangeShapeType="1"/>
              </p:cNvSpPr>
              <p:nvPr/>
            </p:nvSpPr>
            <p:spPr bwMode="auto">
              <a:xfrm flipH="1" flipV="1">
                <a:off x="3142"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35" name="Line 1623"/>
              <p:cNvSpPr>
                <a:spLocks noChangeShapeType="1"/>
              </p:cNvSpPr>
              <p:nvPr/>
            </p:nvSpPr>
            <p:spPr bwMode="auto">
              <a:xfrm flipH="1" flipV="1">
                <a:off x="3132"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34" name="Line 1622"/>
              <p:cNvSpPr>
                <a:spLocks noChangeShapeType="1"/>
              </p:cNvSpPr>
              <p:nvPr/>
            </p:nvSpPr>
            <p:spPr bwMode="auto">
              <a:xfrm flipH="1" flipV="1">
                <a:off x="3122"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33" name="Line 1621"/>
              <p:cNvSpPr>
                <a:spLocks noChangeShapeType="1"/>
              </p:cNvSpPr>
              <p:nvPr/>
            </p:nvSpPr>
            <p:spPr bwMode="auto">
              <a:xfrm flipH="1" flipV="1">
                <a:off x="3111"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32" name="Line 1620"/>
              <p:cNvSpPr>
                <a:spLocks noChangeShapeType="1"/>
              </p:cNvSpPr>
              <p:nvPr/>
            </p:nvSpPr>
            <p:spPr bwMode="auto">
              <a:xfrm flipH="1" flipV="1">
                <a:off x="3287"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31" name="Line 1619"/>
              <p:cNvSpPr>
                <a:spLocks noChangeShapeType="1"/>
              </p:cNvSpPr>
              <p:nvPr/>
            </p:nvSpPr>
            <p:spPr bwMode="auto">
              <a:xfrm flipH="1" flipV="1">
                <a:off x="3277"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30" name="Line 1618"/>
              <p:cNvSpPr>
                <a:spLocks noChangeShapeType="1"/>
              </p:cNvSpPr>
              <p:nvPr/>
            </p:nvSpPr>
            <p:spPr bwMode="auto">
              <a:xfrm flipH="1" flipV="1">
                <a:off x="3266" y="2717"/>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29" name="Line 1617"/>
              <p:cNvSpPr>
                <a:spLocks noChangeShapeType="1"/>
              </p:cNvSpPr>
              <p:nvPr/>
            </p:nvSpPr>
            <p:spPr bwMode="auto">
              <a:xfrm flipH="1" flipV="1">
                <a:off x="3256"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28" name="Line 1616"/>
              <p:cNvSpPr>
                <a:spLocks noChangeShapeType="1"/>
              </p:cNvSpPr>
              <p:nvPr/>
            </p:nvSpPr>
            <p:spPr bwMode="auto">
              <a:xfrm flipH="1" flipV="1">
                <a:off x="3246"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27" name="Line 1615"/>
              <p:cNvSpPr>
                <a:spLocks noChangeShapeType="1"/>
              </p:cNvSpPr>
              <p:nvPr/>
            </p:nvSpPr>
            <p:spPr bwMode="auto">
              <a:xfrm flipH="1" flipV="1">
                <a:off x="3173"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26" name="Line 1614"/>
              <p:cNvSpPr>
                <a:spLocks noChangeShapeType="1"/>
              </p:cNvSpPr>
              <p:nvPr/>
            </p:nvSpPr>
            <p:spPr bwMode="auto">
              <a:xfrm flipH="1" flipV="1">
                <a:off x="3163"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25" name="Line 1613"/>
              <p:cNvSpPr>
                <a:spLocks noChangeShapeType="1"/>
              </p:cNvSpPr>
              <p:nvPr/>
            </p:nvSpPr>
            <p:spPr bwMode="auto">
              <a:xfrm flipH="1" flipV="1">
                <a:off x="3153"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24" name="Line 1612"/>
              <p:cNvSpPr>
                <a:spLocks noChangeShapeType="1"/>
              </p:cNvSpPr>
              <p:nvPr/>
            </p:nvSpPr>
            <p:spPr bwMode="auto">
              <a:xfrm flipH="1" flipV="1">
                <a:off x="3142"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23" name="Line 1611"/>
              <p:cNvSpPr>
                <a:spLocks noChangeShapeType="1"/>
              </p:cNvSpPr>
              <p:nvPr/>
            </p:nvSpPr>
            <p:spPr bwMode="auto">
              <a:xfrm flipH="1" flipV="1">
                <a:off x="3132"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22" name="Line 1610"/>
              <p:cNvSpPr>
                <a:spLocks noChangeShapeType="1"/>
              </p:cNvSpPr>
              <p:nvPr/>
            </p:nvSpPr>
            <p:spPr bwMode="auto">
              <a:xfrm flipH="1" flipV="1">
                <a:off x="3308"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21" name="Line 1609"/>
              <p:cNvSpPr>
                <a:spLocks noChangeShapeType="1"/>
              </p:cNvSpPr>
              <p:nvPr/>
            </p:nvSpPr>
            <p:spPr bwMode="auto">
              <a:xfrm flipH="1" flipV="1">
                <a:off x="3298" y="272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20" name="Line 1608"/>
              <p:cNvSpPr>
                <a:spLocks noChangeShapeType="1"/>
              </p:cNvSpPr>
              <p:nvPr/>
            </p:nvSpPr>
            <p:spPr bwMode="auto">
              <a:xfrm flipH="1" flipV="1">
                <a:off x="3287"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19" name="Line 1607"/>
              <p:cNvSpPr>
                <a:spLocks noChangeShapeType="1"/>
              </p:cNvSpPr>
              <p:nvPr/>
            </p:nvSpPr>
            <p:spPr bwMode="auto">
              <a:xfrm flipH="1" flipV="1">
                <a:off x="3277"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18" name="Line 1606"/>
              <p:cNvSpPr>
                <a:spLocks noChangeShapeType="1"/>
              </p:cNvSpPr>
              <p:nvPr/>
            </p:nvSpPr>
            <p:spPr bwMode="auto">
              <a:xfrm flipH="1" flipV="1">
                <a:off x="3266" y="2695"/>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17" name="Line 1605"/>
              <p:cNvSpPr>
                <a:spLocks noChangeShapeType="1"/>
              </p:cNvSpPr>
              <p:nvPr/>
            </p:nvSpPr>
            <p:spPr bwMode="auto">
              <a:xfrm flipH="1" flipV="1">
                <a:off x="3194"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16" name="Line 1604"/>
              <p:cNvSpPr>
                <a:spLocks noChangeShapeType="1"/>
              </p:cNvSpPr>
              <p:nvPr/>
            </p:nvSpPr>
            <p:spPr bwMode="auto">
              <a:xfrm flipH="1" flipV="1">
                <a:off x="3184"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15" name="Line 1603"/>
              <p:cNvSpPr>
                <a:spLocks noChangeShapeType="1"/>
              </p:cNvSpPr>
              <p:nvPr/>
            </p:nvSpPr>
            <p:spPr bwMode="auto">
              <a:xfrm flipH="1" flipV="1">
                <a:off x="3173"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14" name="Line 1602"/>
              <p:cNvSpPr>
                <a:spLocks noChangeShapeType="1"/>
              </p:cNvSpPr>
              <p:nvPr/>
            </p:nvSpPr>
            <p:spPr bwMode="auto">
              <a:xfrm flipH="1" flipV="1">
                <a:off x="3163"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13" name="Line 1601"/>
              <p:cNvSpPr>
                <a:spLocks noChangeShapeType="1"/>
              </p:cNvSpPr>
              <p:nvPr/>
            </p:nvSpPr>
            <p:spPr bwMode="auto">
              <a:xfrm flipH="1" flipV="1">
                <a:off x="3153"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12" name="Line 1600"/>
              <p:cNvSpPr>
                <a:spLocks noChangeShapeType="1"/>
              </p:cNvSpPr>
              <p:nvPr/>
            </p:nvSpPr>
            <p:spPr bwMode="auto">
              <a:xfrm flipH="1" flipV="1">
                <a:off x="3329"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11" name="Line 1599"/>
              <p:cNvSpPr>
                <a:spLocks noChangeShapeType="1"/>
              </p:cNvSpPr>
              <p:nvPr/>
            </p:nvSpPr>
            <p:spPr bwMode="auto">
              <a:xfrm flipH="1" flipV="1">
                <a:off x="3318"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10" name="Line 1598"/>
              <p:cNvSpPr>
                <a:spLocks noChangeShapeType="1"/>
              </p:cNvSpPr>
              <p:nvPr/>
            </p:nvSpPr>
            <p:spPr bwMode="auto">
              <a:xfrm flipH="1" flipV="1">
                <a:off x="3308"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09" name="Line 1597"/>
              <p:cNvSpPr>
                <a:spLocks noChangeShapeType="1"/>
              </p:cNvSpPr>
              <p:nvPr/>
            </p:nvSpPr>
            <p:spPr bwMode="auto">
              <a:xfrm flipH="1" flipV="1">
                <a:off x="3298" y="270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08" name="Line 1596"/>
              <p:cNvSpPr>
                <a:spLocks noChangeShapeType="1"/>
              </p:cNvSpPr>
              <p:nvPr/>
            </p:nvSpPr>
            <p:spPr bwMode="auto">
              <a:xfrm flipH="1" flipV="1">
                <a:off x="3287"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07" name="Line 1595"/>
              <p:cNvSpPr>
                <a:spLocks noChangeShapeType="1"/>
              </p:cNvSpPr>
              <p:nvPr/>
            </p:nvSpPr>
            <p:spPr bwMode="auto">
              <a:xfrm flipH="1" flipV="1">
                <a:off x="3215"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06" name="Line 1594"/>
              <p:cNvSpPr>
                <a:spLocks noChangeShapeType="1"/>
              </p:cNvSpPr>
              <p:nvPr/>
            </p:nvSpPr>
            <p:spPr bwMode="auto">
              <a:xfrm flipH="1" flipV="1">
                <a:off x="3204" y="2610"/>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05" name="Line 1593"/>
              <p:cNvSpPr>
                <a:spLocks noChangeShapeType="1"/>
              </p:cNvSpPr>
              <p:nvPr/>
            </p:nvSpPr>
            <p:spPr bwMode="auto">
              <a:xfrm flipH="1" flipV="1">
                <a:off x="3194"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04" name="Line 1592"/>
              <p:cNvSpPr>
                <a:spLocks noChangeShapeType="1"/>
              </p:cNvSpPr>
              <p:nvPr/>
            </p:nvSpPr>
            <p:spPr bwMode="auto">
              <a:xfrm flipH="1" flipV="1">
                <a:off x="3184"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03" name="Line 1591"/>
              <p:cNvSpPr>
                <a:spLocks noChangeShapeType="1"/>
              </p:cNvSpPr>
              <p:nvPr/>
            </p:nvSpPr>
            <p:spPr bwMode="auto">
              <a:xfrm flipH="1" flipV="1">
                <a:off x="3173"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02" name="Line 1590"/>
              <p:cNvSpPr>
                <a:spLocks noChangeShapeType="1"/>
              </p:cNvSpPr>
              <p:nvPr/>
            </p:nvSpPr>
            <p:spPr bwMode="auto">
              <a:xfrm flipH="1" flipV="1">
                <a:off x="3349"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01" name="Line 1589"/>
              <p:cNvSpPr>
                <a:spLocks noChangeShapeType="1"/>
              </p:cNvSpPr>
              <p:nvPr/>
            </p:nvSpPr>
            <p:spPr bwMode="auto">
              <a:xfrm flipH="1" flipV="1">
                <a:off x="3339"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500" name="Line 1588"/>
              <p:cNvSpPr>
                <a:spLocks noChangeShapeType="1"/>
              </p:cNvSpPr>
              <p:nvPr/>
            </p:nvSpPr>
            <p:spPr bwMode="auto">
              <a:xfrm flipH="1" flipV="1">
                <a:off x="3329"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99" name="Line 1587"/>
              <p:cNvSpPr>
                <a:spLocks noChangeShapeType="1"/>
              </p:cNvSpPr>
              <p:nvPr/>
            </p:nvSpPr>
            <p:spPr bwMode="auto">
              <a:xfrm flipH="1" flipV="1">
                <a:off x="3318"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98" name="Line 1586"/>
              <p:cNvSpPr>
                <a:spLocks noChangeShapeType="1"/>
              </p:cNvSpPr>
              <p:nvPr/>
            </p:nvSpPr>
            <p:spPr bwMode="auto">
              <a:xfrm flipH="1" flipV="1">
                <a:off x="3308"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97" name="Line 1585"/>
              <p:cNvSpPr>
                <a:spLocks noChangeShapeType="1"/>
              </p:cNvSpPr>
              <p:nvPr/>
            </p:nvSpPr>
            <p:spPr bwMode="auto">
              <a:xfrm flipH="1" flipV="1">
                <a:off x="3236" y="2621"/>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96" name="Line 1584"/>
              <p:cNvSpPr>
                <a:spLocks noChangeShapeType="1"/>
              </p:cNvSpPr>
              <p:nvPr/>
            </p:nvSpPr>
            <p:spPr bwMode="auto">
              <a:xfrm flipH="1" flipV="1">
                <a:off x="3225"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95" name="Line 1583"/>
              <p:cNvSpPr>
                <a:spLocks noChangeShapeType="1"/>
              </p:cNvSpPr>
              <p:nvPr/>
            </p:nvSpPr>
            <p:spPr bwMode="auto">
              <a:xfrm flipH="1" flipV="1">
                <a:off x="3215"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94" name="Line 1582"/>
              <p:cNvSpPr>
                <a:spLocks noChangeShapeType="1"/>
              </p:cNvSpPr>
              <p:nvPr/>
            </p:nvSpPr>
            <p:spPr bwMode="auto">
              <a:xfrm flipH="1" flipV="1">
                <a:off x="3204" y="2589"/>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93" name="Line 1581"/>
              <p:cNvSpPr>
                <a:spLocks noChangeShapeType="1"/>
              </p:cNvSpPr>
              <p:nvPr/>
            </p:nvSpPr>
            <p:spPr bwMode="auto">
              <a:xfrm flipH="1" flipV="1">
                <a:off x="3194"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92" name="Line 1580"/>
              <p:cNvSpPr>
                <a:spLocks noChangeShapeType="1"/>
              </p:cNvSpPr>
              <p:nvPr/>
            </p:nvSpPr>
            <p:spPr bwMode="auto">
              <a:xfrm flipH="1" flipV="1">
                <a:off x="3370"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91" name="Line 1579"/>
              <p:cNvSpPr>
                <a:spLocks noChangeShapeType="1"/>
              </p:cNvSpPr>
              <p:nvPr/>
            </p:nvSpPr>
            <p:spPr bwMode="auto">
              <a:xfrm flipH="1" flipV="1">
                <a:off x="3360"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90" name="Line 1578"/>
              <p:cNvSpPr>
                <a:spLocks noChangeShapeType="1"/>
              </p:cNvSpPr>
              <p:nvPr/>
            </p:nvSpPr>
            <p:spPr bwMode="auto">
              <a:xfrm flipH="1" flipV="1">
                <a:off x="3349"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89" name="Line 1577"/>
              <p:cNvSpPr>
                <a:spLocks noChangeShapeType="1"/>
              </p:cNvSpPr>
              <p:nvPr/>
            </p:nvSpPr>
            <p:spPr bwMode="auto">
              <a:xfrm flipH="1" flipV="1">
                <a:off x="3339"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88" name="Line 1576"/>
              <p:cNvSpPr>
                <a:spLocks noChangeShapeType="1"/>
              </p:cNvSpPr>
              <p:nvPr/>
            </p:nvSpPr>
            <p:spPr bwMode="auto">
              <a:xfrm flipH="1" flipV="1">
                <a:off x="3329"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87" name="Line 1575"/>
              <p:cNvSpPr>
                <a:spLocks noChangeShapeType="1"/>
              </p:cNvSpPr>
              <p:nvPr/>
            </p:nvSpPr>
            <p:spPr bwMode="auto">
              <a:xfrm flipH="1" flipV="1">
                <a:off x="3256"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86" name="Line 1574"/>
              <p:cNvSpPr>
                <a:spLocks noChangeShapeType="1"/>
              </p:cNvSpPr>
              <p:nvPr/>
            </p:nvSpPr>
            <p:spPr bwMode="auto">
              <a:xfrm flipH="1" flipV="1">
                <a:off x="3246"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85" name="Line 1573"/>
              <p:cNvSpPr>
                <a:spLocks noChangeShapeType="1"/>
              </p:cNvSpPr>
              <p:nvPr/>
            </p:nvSpPr>
            <p:spPr bwMode="auto">
              <a:xfrm flipH="1" flipV="1">
                <a:off x="3236" y="260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84" name="Line 1572"/>
              <p:cNvSpPr>
                <a:spLocks noChangeShapeType="1"/>
              </p:cNvSpPr>
              <p:nvPr/>
            </p:nvSpPr>
            <p:spPr bwMode="auto">
              <a:xfrm flipH="1" flipV="1">
                <a:off x="3225"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83" name="Line 1571"/>
              <p:cNvSpPr>
                <a:spLocks noChangeShapeType="1"/>
              </p:cNvSpPr>
              <p:nvPr/>
            </p:nvSpPr>
            <p:spPr bwMode="auto">
              <a:xfrm flipH="1" flipV="1">
                <a:off x="3215"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82" name="Line 1570"/>
              <p:cNvSpPr>
                <a:spLocks noChangeShapeType="1"/>
              </p:cNvSpPr>
              <p:nvPr/>
            </p:nvSpPr>
            <p:spPr bwMode="auto">
              <a:xfrm flipH="1" flipV="1">
                <a:off x="3391"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81" name="Line 1569"/>
              <p:cNvSpPr>
                <a:spLocks noChangeShapeType="1"/>
              </p:cNvSpPr>
              <p:nvPr/>
            </p:nvSpPr>
            <p:spPr bwMode="auto">
              <a:xfrm flipH="1" flipV="1">
                <a:off x="3380"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80" name="Line 1568"/>
              <p:cNvSpPr>
                <a:spLocks noChangeShapeType="1"/>
              </p:cNvSpPr>
              <p:nvPr/>
            </p:nvSpPr>
            <p:spPr bwMode="auto">
              <a:xfrm flipH="1" flipV="1">
                <a:off x="3370"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79" name="Line 1567"/>
              <p:cNvSpPr>
                <a:spLocks noChangeShapeType="1"/>
              </p:cNvSpPr>
              <p:nvPr/>
            </p:nvSpPr>
            <p:spPr bwMode="auto">
              <a:xfrm flipH="1" flipV="1">
                <a:off x="3360"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78" name="Line 1566"/>
              <p:cNvSpPr>
                <a:spLocks noChangeShapeType="1"/>
              </p:cNvSpPr>
              <p:nvPr/>
            </p:nvSpPr>
            <p:spPr bwMode="auto">
              <a:xfrm flipH="1" flipV="1">
                <a:off x="3349"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77" name="Line 1565"/>
              <p:cNvSpPr>
                <a:spLocks noChangeShapeType="1"/>
              </p:cNvSpPr>
              <p:nvPr/>
            </p:nvSpPr>
            <p:spPr bwMode="auto">
              <a:xfrm flipH="1" flipV="1">
                <a:off x="3277"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76" name="Line 1564"/>
              <p:cNvSpPr>
                <a:spLocks noChangeShapeType="1"/>
              </p:cNvSpPr>
              <p:nvPr/>
            </p:nvSpPr>
            <p:spPr bwMode="auto">
              <a:xfrm flipH="1" flipV="1">
                <a:off x="3266" y="2610"/>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75" name="Line 1563"/>
              <p:cNvSpPr>
                <a:spLocks noChangeShapeType="1"/>
              </p:cNvSpPr>
              <p:nvPr/>
            </p:nvSpPr>
            <p:spPr bwMode="auto">
              <a:xfrm flipH="1" flipV="1">
                <a:off x="3256"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74" name="Line 1562"/>
              <p:cNvSpPr>
                <a:spLocks noChangeShapeType="1"/>
              </p:cNvSpPr>
              <p:nvPr/>
            </p:nvSpPr>
            <p:spPr bwMode="auto">
              <a:xfrm flipH="1" flipV="1">
                <a:off x="3246"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73" name="Line 1561"/>
              <p:cNvSpPr>
                <a:spLocks noChangeShapeType="1"/>
              </p:cNvSpPr>
              <p:nvPr/>
            </p:nvSpPr>
            <p:spPr bwMode="auto">
              <a:xfrm flipH="1" flipV="1">
                <a:off x="3236"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72" name="Line 1560"/>
              <p:cNvSpPr>
                <a:spLocks noChangeShapeType="1"/>
              </p:cNvSpPr>
              <p:nvPr/>
            </p:nvSpPr>
            <p:spPr bwMode="auto">
              <a:xfrm flipH="1" flipV="1">
                <a:off x="3411"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71" name="Line 1559"/>
              <p:cNvSpPr>
                <a:spLocks noChangeShapeType="1"/>
              </p:cNvSpPr>
              <p:nvPr/>
            </p:nvSpPr>
            <p:spPr bwMode="auto">
              <a:xfrm flipH="1" flipV="1">
                <a:off x="3401"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70" name="Line 1558"/>
              <p:cNvSpPr>
                <a:spLocks noChangeShapeType="1"/>
              </p:cNvSpPr>
              <p:nvPr/>
            </p:nvSpPr>
            <p:spPr bwMode="auto">
              <a:xfrm flipH="1" flipV="1">
                <a:off x="3391"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69" name="Line 1557"/>
              <p:cNvSpPr>
                <a:spLocks noChangeShapeType="1"/>
              </p:cNvSpPr>
              <p:nvPr/>
            </p:nvSpPr>
            <p:spPr bwMode="auto">
              <a:xfrm flipH="1" flipV="1">
                <a:off x="3380"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68" name="Line 1556"/>
              <p:cNvSpPr>
                <a:spLocks noChangeShapeType="1"/>
              </p:cNvSpPr>
              <p:nvPr/>
            </p:nvSpPr>
            <p:spPr bwMode="auto">
              <a:xfrm flipH="1" flipV="1">
                <a:off x="3370"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67" name="Line 1555"/>
              <p:cNvSpPr>
                <a:spLocks noChangeShapeType="1"/>
              </p:cNvSpPr>
              <p:nvPr/>
            </p:nvSpPr>
            <p:spPr bwMode="auto">
              <a:xfrm flipH="1" flipV="1">
                <a:off x="3298" y="2621"/>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66" name="Line 1554"/>
              <p:cNvSpPr>
                <a:spLocks noChangeShapeType="1"/>
              </p:cNvSpPr>
              <p:nvPr/>
            </p:nvSpPr>
            <p:spPr bwMode="auto">
              <a:xfrm flipH="1" flipV="1">
                <a:off x="3287"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65" name="Line 1553"/>
              <p:cNvSpPr>
                <a:spLocks noChangeShapeType="1"/>
              </p:cNvSpPr>
              <p:nvPr/>
            </p:nvSpPr>
            <p:spPr bwMode="auto">
              <a:xfrm flipH="1" flipV="1">
                <a:off x="3277"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64" name="Line 1552"/>
              <p:cNvSpPr>
                <a:spLocks noChangeShapeType="1"/>
              </p:cNvSpPr>
              <p:nvPr/>
            </p:nvSpPr>
            <p:spPr bwMode="auto">
              <a:xfrm flipH="1" flipV="1">
                <a:off x="3266" y="2589"/>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63" name="Line 1551"/>
              <p:cNvSpPr>
                <a:spLocks noChangeShapeType="1"/>
              </p:cNvSpPr>
              <p:nvPr/>
            </p:nvSpPr>
            <p:spPr bwMode="auto">
              <a:xfrm flipH="1" flipV="1">
                <a:off x="3256"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62" name="Line 1550"/>
              <p:cNvSpPr>
                <a:spLocks noChangeShapeType="1"/>
              </p:cNvSpPr>
              <p:nvPr/>
            </p:nvSpPr>
            <p:spPr bwMode="auto">
              <a:xfrm flipH="1" flipV="1">
                <a:off x="3432"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61" name="Line 1549"/>
              <p:cNvSpPr>
                <a:spLocks noChangeShapeType="1"/>
              </p:cNvSpPr>
              <p:nvPr/>
            </p:nvSpPr>
            <p:spPr bwMode="auto">
              <a:xfrm flipH="1" flipV="1">
                <a:off x="3422"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60" name="Line 1548"/>
              <p:cNvSpPr>
                <a:spLocks noChangeShapeType="1"/>
              </p:cNvSpPr>
              <p:nvPr/>
            </p:nvSpPr>
            <p:spPr bwMode="auto">
              <a:xfrm flipH="1" flipV="1">
                <a:off x="3411"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59" name="Line 1547"/>
              <p:cNvSpPr>
                <a:spLocks noChangeShapeType="1"/>
              </p:cNvSpPr>
              <p:nvPr/>
            </p:nvSpPr>
            <p:spPr bwMode="auto">
              <a:xfrm flipH="1" flipV="1">
                <a:off x="3401"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58" name="Line 1546"/>
              <p:cNvSpPr>
                <a:spLocks noChangeShapeType="1"/>
              </p:cNvSpPr>
              <p:nvPr/>
            </p:nvSpPr>
            <p:spPr bwMode="auto">
              <a:xfrm flipH="1" flipV="1">
                <a:off x="3391"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57" name="Line 1545"/>
              <p:cNvSpPr>
                <a:spLocks noChangeShapeType="1"/>
              </p:cNvSpPr>
              <p:nvPr/>
            </p:nvSpPr>
            <p:spPr bwMode="auto">
              <a:xfrm flipH="1" flipV="1">
                <a:off x="3318"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56" name="Line 1544"/>
              <p:cNvSpPr>
                <a:spLocks noChangeShapeType="1"/>
              </p:cNvSpPr>
              <p:nvPr/>
            </p:nvSpPr>
            <p:spPr bwMode="auto">
              <a:xfrm flipH="1" flipV="1">
                <a:off x="3308"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55" name="Line 1543"/>
              <p:cNvSpPr>
                <a:spLocks noChangeShapeType="1"/>
              </p:cNvSpPr>
              <p:nvPr/>
            </p:nvSpPr>
            <p:spPr bwMode="auto">
              <a:xfrm flipH="1" flipV="1">
                <a:off x="3298" y="260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54" name="Line 1542"/>
              <p:cNvSpPr>
                <a:spLocks noChangeShapeType="1"/>
              </p:cNvSpPr>
              <p:nvPr/>
            </p:nvSpPr>
            <p:spPr bwMode="auto">
              <a:xfrm flipH="1" flipV="1">
                <a:off x="3287"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53" name="Line 1541"/>
              <p:cNvSpPr>
                <a:spLocks noChangeShapeType="1"/>
              </p:cNvSpPr>
              <p:nvPr/>
            </p:nvSpPr>
            <p:spPr bwMode="auto">
              <a:xfrm flipH="1" flipV="1">
                <a:off x="3277"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52" name="Line 1540"/>
              <p:cNvSpPr>
                <a:spLocks noChangeShapeType="1"/>
              </p:cNvSpPr>
              <p:nvPr/>
            </p:nvSpPr>
            <p:spPr bwMode="auto">
              <a:xfrm flipH="1" flipV="1">
                <a:off x="3453"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51" name="Line 1539"/>
              <p:cNvSpPr>
                <a:spLocks noChangeShapeType="1"/>
              </p:cNvSpPr>
              <p:nvPr/>
            </p:nvSpPr>
            <p:spPr bwMode="auto">
              <a:xfrm flipH="1" flipV="1">
                <a:off x="3442"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50" name="Line 1538"/>
              <p:cNvSpPr>
                <a:spLocks noChangeShapeType="1"/>
              </p:cNvSpPr>
              <p:nvPr/>
            </p:nvSpPr>
            <p:spPr bwMode="auto">
              <a:xfrm flipH="1" flipV="1">
                <a:off x="3432"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49" name="Line 1537"/>
              <p:cNvSpPr>
                <a:spLocks noChangeShapeType="1"/>
              </p:cNvSpPr>
              <p:nvPr/>
            </p:nvSpPr>
            <p:spPr bwMode="auto">
              <a:xfrm flipH="1" flipV="1">
                <a:off x="3422"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48" name="Line 1536"/>
              <p:cNvSpPr>
                <a:spLocks noChangeShapeType="1"/>
              </p:cNvSpPr>
              <p:nvPr/>
            </p:nvSpPr>
            <p:spPr bwMode="auto">
              <a:xfrm flipH="1" flipV="1">
                <a:off x="3411"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47" name="Line 1535"/>
              <p:cNvSpPr>
                <a:spLocks noChangeShapeType="1"/>
              </p:cNvSpPr>
              <p:nvPr/>
            </p:nvSpPr>
            <p:spPr bwMode="auto">
              <a:xfrm flipH="1" flipV="1">
                <a:off x="3339"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46" name="Line 1534"/>
              <p:cNvSpPr>
                <a:spLocks noChangeShapeType="1"/>
              </p:cNvSpPr>
              <p:nvPr/>
            </p:nvSpPr>
            <p:spPr bwMode="auto">
              <a:xfrm flipH="1" flipV="1">
                <a:off x="3329"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45" name="Line 1533"/>
              <p:cNvSpPr>
                <a:spLocks noChangeShapeType="1"/>
              </p:cNvSpPr>
              <p:nvPr/>
            </p:nvSpPr>
            <p:spPr bwMode="auto">
              <a:xfrm flipH="1" flipV="1">
                <a:off x="3318"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44" name="Line 1532"/>
              <p:cNvSpPr>
                <a:spLocks noChangeShapeType="1"/>
              </p:cNvSpPr>
              <p:nvPr/>
            </p:nvSpPr>
            <p:spPr bwMode="auto">
              <a:xfrm flipH="1" flipV="1">
                <a:off x="3308"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43" name="Line 1531"/>
              <p:cNvSpPr>
                <a:spLocks noChangeShapeType="1"/>
              </p:cNvSpPr>
              <p:nvPr/>
            </p:nvSpPr>
            <p:spPr bwMode="auto">
              <a:xfrm flipH="1" flipV="1">
                <a:off x="3298"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42" name="Line 1530"/>
              <p:cNvSpPr>
                <a:spLocks noChangeShapeType="1"/>
              </p:cNvSpPr>
              <p:nvPr/>
            </p:nvSpPr>
            <p:spPr bwMode="auto">
              <a:xfrm flipH="1" flipV="1">
                <a:off x="3474" y="273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41" name="Line 1529"/>
              <p:cNvSpPr>
                <a:spLocks noChangeShapeType="1"/>
              </p:cNvSpPr>
              <p:nvPr/>
            </p:nvSpPr>
            <p:spPr bwMode="auto">
              <a:xfrm flipH="1" flipV="1">
                <a:off x="3463"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40" name="Line 1528"/>
              <p:cNvSpPr>
                <a:spLocks noChangeShapeType="1"/>
              </p:cNvSpPr>
              <p:nvPr/>
            </p:nvSpPr>
            <p:spPr bwMode="auto">
              <a:xfrm flipH="1" flipV="1">
                <a:off x="3453"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39" name="Line 1527"/>
              <p:cNvSpPr>
                <a:spLocks noChangeShapeType="1"/>
              </p:cNvSpPr>
              <p:nvPr/>
            </p:nvSpPr>
            <p:spPr bwMode="auto">
              <a:xfrm flipH="1" flipV="1">
                <a:off x="3442"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38" name="Line 1526"/>
              <p:cNvSpPr>
                <a:spLocks noChangeShapeType="1"/>
              </p:cNvSpPr>
              <p:nvPr/>
            </p:nvSpPr>
            <p:spPr bwMode="auto">
              <a:xfrm flipH="1" flipV="1">
                <a:off x="3432"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37" name="Line 1525"/>
              <p:cNvSpPr>
                <a:spLocks noChangeShapeType="1"/>
              </p:cNvSpPr>
              <p:nvPr/>
            </p:nvSpPr>
            <p:spPr bwMode="auto">
              <a:xfrm flipH="1" flipV="1">
                <a:off x="3360"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0235" name="Group 1323"/>
            <p:cNvGrpSpPr>
              <a:grpSpLocks/>
            </p:cNvGrpSpPr>
            <p:nvPr/>
          </p:nvGrpSpPr>
          <p:grpSpPr bwMode="auto">
            <a:xfrm>
              <a:off x="2525" y="1542"/>
              <a:ext cx="1507" cy="1202"/>
              <a:chOff x="2525" y="1542"/>
              <a:chExt cx="1507" cy="1202"/>
            </a:xfrm>
          </p:grpSpPr>
          <p:sp>
            <p:nvSpPr>
              <p:cNvPr id="40435" name="Line 1523"/>
              <p:cNvSpPr>
                <a:spLocks noChangeShapeType="1"/>
              </p:cNvSpPr>
              <p:nvPr/>
            </p:nvSpPr>
            <p:spPr bwMode="auto">
              <a:xfrm flipH="1" flipV="1">
                <a:off x="3349"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34" name="Line 1522"/>
              <p:cNvSpPr>
                <a:spLocks noChangeShapeType="1"/>
              </p:cNvSpPr>
              <p:nvPr/>
            </p:nvSpPr>
            <p:spPr bwMode="auto">
              <a:xfrm flipH="1" flipV="1">
                <a:off x="3339"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33" name="Line 1521"/>
              <p:cNvSpPr>
                <a:spLocks noChangeShapeType="1"/>
              </p:cNvSpPr>
              <p:nvPr/>
            </p:nvSpPr>
            <p:spPr bwMode="auto">
              <a:xfrm flipH="1" flipV="1">
                <a:off x="3329"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32" name="Line 1520"/>
              <p:cNvSpPr>
                <a:spLocks noChangeShapeType="1"/>
              </p:cNvSpPr>
              <p:nvPr/>
            </p:nvSpPr>
            <p:spPr bwMode="auto">
              <a:xfrm flipH="1" flipV="1">
                <a:off x="3318"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31" name="Line 1519"/>
              <p:cNvSpPr>
                <a:spLocks noChangeShapeType="1"/>
              </p:cNvSpPr>
              <p:nvPr/>
            </p:nvSpPr>
            <p:spPr bwMode="auto">
              <a:xfrm flipH="1" flipV="1">
                <a:off x="3494"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30" name="Line 1518"/>
              <p:cNvSpPr>
                <a:spLocks noChangeShapeType="1"/>
              </p:cNvSpPr>
              <p:nvPr/>
            </p:nvSpPr>
            <p:spPr bwMode="auto">
              <a:xfrm flipH="1" flipV="1">
                <a:off x="3484"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29" name="Line 1517"/>
              <p:cNvSpPr>
                <a:spLocks noChangeShapeType="1"/>
              </p:cNvSpPr>
              <p:nvPr/>
            </p:nvSpPr>
            <p:spPr bwMode="auto">
              <a:xfrm flipH="1" flipV="1">
                <a:off x="3474" y="271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28" name="Line 1516"/>
              <p:cNvSpPr>
                <a:spLocks noChangeShapeType="1"/>
              </p:cNvSpPr>
              <p:nvPr/>
            </p:nvSpPr>
            <p:spPr bwMode="auto">
              <a:xfrm flipH="1" flipV="1">
                <a:off x="3463"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27" name="Line 1515"/>
              <p:cNvSpPr>
                <a:spLocks noChangeShapeType="1"/>
              </p:cNvSpPr>
              <p:nvPr/>
            </p:nvSpPr>
            <p:spPr bwMode="auto">
              <a:xfrm flipH="1" flipV="1">
                <a:off x="3453"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26" name="Line 1514"/>
              <p:cNvSpPr>
                <a:spLocks noChangeShapeType="1"/>
              </p:cNvSpPr>
              <p:nvPr/>
            </p:nvSpPr>
            <p:spPr bwMode="auto">
              <a:xfrm flipH="1" flipV="1">
                <a:off x="3380"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25" name="Line 1513"/>
              <p:cNvSpPr>
                <a:spLocks noChangeShapeType="1"/>
              </p:cNvSpPr>
              <p:nvPr/>
            </p:nvSpPr>
            <p:spPr bwMode="auto">
              <a:xfrm flipH="1" flipV="1">
                <a:off x="3370"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24" name="Line 1512"/>
              <p:cNvSpPr>
                <a:spLocks noChangeShapeType="1"/>
              </p:cNvSpPr>
              <p:nvPr/>
            </p:nvSpPr>
            <p:spPr bwMode="auto">
              <a:xfrm flipH="1" flipV="1">
                <a:off x="3360"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23" name="Line 1511"/>
              <p:cNvSpPr>
                <a:spLocks noChangeShapeType="1"/>
              </p:cNvSpPr>
              <p:nvPr/>
            </p:nvSpPr>
            <p:spPr bwMode="auto">
              <a:xfrm flipH="1" flipV="1">
                <a:off x="3349"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22" name="Line 1510"/>
              <p:cNvSpPr>
                <a:spLocks noChangeShapeType="1"/>
              </p:cNvSpPr>
              <p:nvPr/>
            </p:nvSpPr>
            <p:spPr bwMode="auto">
              <a:xfrm flipH="1" flipV="1">
                <a:off x="3339"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21" name="Line 1509"/>
              <p:cNvSpPr>
                <a:spLocks noChangeShapeType="1"/>
              </p:cNvSpPr>
              <p:nvPr/>
            </p:nvSpPr>
            <p:spPr bwMode="auto">
              <a:xfrm flipH="1" flipV="1">
                <a:off x="3515"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20" name="Line 1508"/>
              <p:cNvSpPr>
                <a:spLocks noChangeShapeType="1"/>
              </p:cNvSpPr>
              <p:nvPr/>
            </p:nvSpPr>
            <p:spPr bwMode="auto">
              <a:xfrm flipH="1" flipV="1">
                <a:off x="3504"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19" name="Line 1507"/>
              <p:cNvSpPr>
                <a:spLocks noChangeShapeType="1"/>
              </p:cNvSpPr>
              <p:nvPr/>
            </p:nvSpPr>
            <p:spPr bwMode="auto">
              <a:xfrm flipH="1" flipV="1">
                <a:off x="3494"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18" name="Line 1506"/>
              <p:cNvSpPr>
                <a:spLocks noChangeShapeType="1"/>
              </p:cNvSpPr>
              <p:nvPr/>
            </p:nvSpPr>
            <p:spPr bwMode="auto">
              <a:xfrm flipH="1" flipV="1">
                <a:off x="3484"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17" name="Line 1505"/>
              <p:cNvSpPr>
                <a:spLocks noChangeShapeType="1"/>
              </p:cNvSpPr>
              <p:nvPr/>
            </p:nvSpPr>
            <p:spPr bwMode="auto">
              <a:xfrm flipH="1" flipV="1">
                <a:off x="3474" y="269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16" name="Line 1504"/>
              <p:cNvSpPr>
                <a:spLocks noChangeShapeType="1"/>
              </p:cNvSpPr>
              <p:nvPr/>
            </p:nvSpPr>
            <p:spPr bwMode="auto">
              <a:xfrm flipH="1" flipV="1">
                <a:off x="3401"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15" name="Line 1503"/>
              <p:cNvSpPr>
                <a:spLocks noChangeShapeType="1"/>
              </p:cNvSpPr>
              <p:nvPr/>
            </p:nvSpPr>
            <p:spPr bwMode="auto">
              <a:xfrm flipH="1" flipV="1">
                <a:off x="3391"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14" name="Line 1502"/>
              <p:cNvSpPr>
                <a:spLocks noChangeShapeType="1"/>
              </p:cNvSpPr>
              <p:nvPr/>
            </p:nvSpPr>
            <p:spPr bwMode="auto">
              <a:xfrm flipH="1" flipV="1">
                <a:off x="3380"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13" name="Line 1501"/>
              <p:cNvSpPr>
                <a:spLocks noChangeShapeType="1"/>
              </p:cNvSpPr>
              <p:nvPr/>
            </p:nvSpPr>
            <p:spPr bwMode="auto">
              <a:xfrm flipH="1" flipV="1">
                <a:off x="3370"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12" name="Line 1500"/>
              <p:cNvSpPr>
                <a:spLocks noChangeShapeType="1"/>
              </p:cNvSpPr>
              <p:nvPr/>
            </p:nvSpPr>
            <p:spPr bwMode="auto">
              <a:xfrm flipH="1" flipV="1">
                <a:off x="3360"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11" name="Line 1499"/>
              <p:cNvSpPr>
                <a:spLocks noChangeShapeType="1"/>
              </p:cNvSpPr>
              <p:nvPr/>
            </p:nvSpPr>
            <p:spPr bwMode="auto">
              <a:xfrm flipH="1" flipV="1">
                <a:off x="3536" y="273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10" name="Line 1498"/>
              <p:cNvSpPr>
                <a:spLocks noChangeShapeType="1"/>
              </p:cNvSpPr>
              <p:nvPr/>
            </p:nvSpPr>
            <p:spPr bwMode="auto">
              <a:xfrm flipH="1" flipV="1">
                <a:off x="3525"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09" name="Line 1497"/>
              <p:cNvSpPr>
                <a:spLocks noChangeShapeType="1"/>
              </p:cNvSpPr>
              <p:nvPr/>
            </p:nvSpPr>
            <p:spPr bwMode="auto">
              <a:xfrm flipH="1" flipV="1">
                <a:off x="3515"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08" name="Line 1496"/>
              <p:cNvSpPr>
                <a:spLocks noChangeShapeType="1"/>
              </p:cNvSpPr>
              <p:nvPr/>
            </p:nvSpPr>
            <p:spPr bwMode="auto">
              <a:xfrm flipH="1" flipV="1">
                <a:off x="3504"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07" name="Line 1495"/>
              <p:cNvSpPr>
                <a:spLocks noChangeShapeType="1"/>
              </p:cNvSpPr>
              <p:nvPr/>
            </p:nvSpPr>
            <p:spPr bwMode="auto">
              <a:xfrm flipH="1" flipV="1">
                <a:off x="3494"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06" name="Line 1494"/>
              <p:cNvSpPr>
                <a:spLocks noChangeShapeType="1"/>
              </p:cNvSpPr>
              <p:nvPr/>
            </p:nvSpPr>
            <p:spPr bwMode="auto">
              <a:xfrm flipH="1" flipV="1">
                <a:off x="3422"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05" name="Line 1493"/>
              <p:cNvSpPr>
                <a:spLocks noChangeShapeType="1"/>
              </p:cNvSpPr>
              <p:nvPr/>
            </p:nvSpPr>
            <p:spPr bwMode="auto">
              <a:xfrm flipH="1" flipV="1">
                <a:off x="3411"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04" name="Line 1492"/>
              <p:cNvSpPr>
                <a:spLocks noChangeShapeType="1"/>
              </p:cNvSpPr>
              <p:nvPr/>
            </p:nvSpPr>
            <p:spPr bwMode="auto">
              <a:xfrm flipH="1" flipV="1">
                <a:off x="3401"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03" name="Line 1491"/>
              <p:cNvSpPr>
                <a:spLocks noChangeShapeType="1"/>
              </p:cNvSpPr>
              <p:nvPr/>
            </p:nvSpPr>
            <p:spPr bwMode="auto">
              <a:xfrm flipH="1" flipV="1">
                <a:off x="3391"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02" name="Line 1490"/>
              <p:cNvSpPr>
                <a:spLocks noChangeShapeType="1"/>
              </p:cNvSpPr>
              <p:nvPr/>
            </p:nvSpPr>
            <p:spPr bwMode="auto">
              <a:xfrm flipH="1" flipV="1">
                <a:off x="3380"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01" name="Line 1489"/>
              <p:cNvSpPr>
                <a:spLocks noChangeShapeType="1"/>
              </p:cNvSpPr>
              <p:nvPr/>
            </p:nvSpPr>
            <p:spPr bwMode="auto">
              <a:xfrm flipH="1" flipV="1">
                <a:off x="3556"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400" name="Line 1488"/>
              <p:cNvSpPr>
                <a:spLocks noChangeShapeType="1"/>
              </p:cNvSpPr>
              <p:nvPr/>
            </p:nvSpPr>
            <p:spPr bwMode="auto">
              <a:xfrm flipH="1" flipV="1">
                <a:off x="3546"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99" name="Line 1487"/>
              <p:cNvSpPr>
                <a:spLocks noChangeShapeType="1"/>
              </p:cNvSpPr>
              <p:nvPr/>
            </p:nvSpPr>
            <p:spPr bwMode="auto">
              <a:xfrm flipH="1" flipV="1">
                <a:off x="3536" y="271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98" name="Line 1486"/>
              <p:cNvSpPr>
                <a:spLocks noChangeShapeType="1"/>
              </p:cNvSpPr>
              <p:nvPr/>
            </p:nvSpPr>
            <p:spPr bwMode="auto">
              <a:xfrm flipH="1" flipV="1">
                <a:off x="3525"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97" name="Line 1485"/>
              <p:cNvSpPr>
                <a:spLocks noChangeShapeType="1"/>
              </p:cNvSpPr>
              <p:nvPr/>
            </p:nvSpPr>
            <p:spPr bwMode="auto">
              <a:xfrm flipH="1" flipV="1">
                <a:off x="3515"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96" name="Line 1484"/>
              <p:cNvSpPr>
                <a:spLocks noChangeShapeType="1"/>
              </p:cNvSpPr>
              <p:nvPr/>
            </p:nvSpPr>
            <p:spPr bwMode="auto">
              <a:xfrm flipH="1" flipV="1">
                <a:off x="3442"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95" name="Line 1483"/>
              <p:cNvSpPr>
                <a:spLocks noChangeShapeType="1"/>
              </p:cNvSpPr>
              <p:nvPr/>
            </p:nvSpPr>
            <p:spPr bwMode="auto">
              <a:xfrm flipH="1" flipV="1">
                <a:off x="3432"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94" name="Line 1482"/>
              <p:cNvSpPr>
                <a:spLocks noChangeShapeType="1"/>
              </p:cNvSpPr>
              <p:nvPr/>
            </p:nvSpPr>
            <p:spPr bwMode="auto">
              <a:xfrm flipH="1" flipV="1">
                <a:off x="3422"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93" name="Line 1481"/>
              <p:cNvSpPr>
                <a:spLocks noChangeShapeType="1"/>
              </p:cNvSpPr>
              <p:nvPr/>
            </p:nvSpPr>
            <p:spPr bwMode="auto">
              <a:xfrm flipH="1" flipV="1">
                <a:off x="3411"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92" name="Line 1480"/>
              <p:cNvSpPr>
                <a:spLocks noChangeShapeType="1"/>
              </p:cNvSpPr>
              <p:nvPr/>
            </p:nvSpPr>
            <p:spPr bwMode="auto">
              <a:xfrm flipH="1" flipV="1">
                <a:off x="3401"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91" name="Line 1479"/>
              <p:cNvSpPr>
                <a:spLocks noChangeShapeType="1"/>
              </p:cNvSpPr>
              <p:nvPr/>
            </p:nvSpPr>
            <p:spPr bwMode="auto">
              <a:xfrm flipH="1" flipV="1">
                <a:off x="3577"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90" name="Line 1478"/>
              <p:cNvSpPr>
                <a:spLocks noChangeShapeType="1"/>
              </p:cNvSpPr>
              <p:nvPr/>
            </p:nvSpPr>
            <p:spPr bwMode="auto">
              <a:xfrm flipH="1" flipV="1">
                <a:off x="3567" y="272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89" name="Line 1477"/>
              <p:cNvSpPr>
                <a:spLocks noChangeShapeType="1"/>
              </p:cNvSpPr>
              <p:nvPr/>
            </p:nvSpPr>
            <p:spPr bwMode="auto">
              <a:xfrm flipH="1" flipV="1">
                <a:off x="3556"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88" name="Line 1476"/>
              <p:cNvSpPr>
                <a:spLocks noChangeShapeType="1"/>
              </p:cNvSpPr>
              <p:nvPr/>
            </p:nvSpPr>
            <p:spPr bwMode="auto">
              <a:xfrm flipH="1" flipV="1">
                <a:off x="3546" y="270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87" name="Line 1475"/>
              <p:cNvSpPr>
                <a:spLocks noChangeShapeType="1"/>
              </p:cNvSpPr>
              <p:nvPr/>
            </p:nvSpPr>
            <p:spPr bwMode="auto">
              <a:xfrm flipH="1" flipV="1">
                <a:off x="3536" y="269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86" name="Line 1474"/>
              <p:cNvSpPr>
                <a:spLocks noChangeShapeType="1"/>
              </p:cNvSpPr>
              <p:nvPr/>
            </p:nvSpPr>
            <p:spPr bwMode="auto">
              <a:xfrm flipH="1" flipV="1">
                <a:off x="3463"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85" name="Line 1473"/>
              <p:cNvSpPr>
                <a:spLocks noChangeShapeType="1"/>
              </p:cNvSpPr>
              <p:nvPr/>
            </p:nvSpPr>
            <p:spPr bwMode="auto">
              <a:xfrm flipH="1" flipV="1">
                <a:off x="3453"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84" name="Line 1472"/>
              <p:cNvSpPr>
                <a:spLocks noChangeShapeType="1"/>
              </p:cNvSpPr>
              <p:nvPr/>
            </p:nvSpPr>
            <p:spPr bwMode="auto">
              <a:xfrm flipH="1" flipV="1">
                <a:off x="3442"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83" name="Line 1471"/>
              <p:cNvSpPr>
                <a:spLocks noChangeShapeType="1"/>
              </p:cNvSpPr>
              <p:nvPr/>
            </p:nvSpPr>
            <p:spPr bwMode="auto">
              <a:xfrm flipH="1" flipV="1">
                <a:off x="3432"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82" name="Line 1470"/>
              <p:cNvSpPr>
                <a:spLocks noChangeShapeType="1"/>
              </p:cNvSpPr>
              <p:nvPr/>
            </p:nvSpPr>
            <p:spPr bwMode="auto">
              <a:xfrm flipH="1" flipV="1">
                <a:off x="3422"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81" name="Line 1469"/>
              <p:cNvSpPr>
                <a:spLocks noChangeShapeType="1"/>
              </p:cNvSpPr>
              <p:nvPr/>
            </p:nvSpPr>
            <p:spPr bwMode="auto">
              <a:xfrm flipH="1" flipV="1">
                <a:off x="3598" y="273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80" name="Line 1468"/>
              <p:cNvSpPr>
                <a:spLocks noChangeShapeType="1"/>
              </p:cNvSpPr>
              <p:nvPr/>
            </p:nvSpPr>
            <p:spPr bwMode="auto">
              <a:xfrm flipH="1" flipV="1">
                <a:off x="3587" y="272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79" name="Line 1467"/>
              <p:cNvSpPr>
                <a:spLocks noChangeShapeType="1"/>
              </p:cNvSpPr>
              <p:nvPr/>
            </p:nvSpPr>
            <p:spPr bwMode="auto">
              <a:xfrm flipH="1" flipV="1">
                <a:off x="3577" y="271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78" name="Line 1466"/>
              <p:cNvSpPr>
                <a:spLocks noChangeShapeType="1"/>
              </p:cNvSpPr>
              <p:nvPr/>
            </p:nvSpPr>
            <p:spPr bwMode="auto">
              <a:xfrm flipH="1" flipV="1">
                <a:off x="3567" y="2706"/>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77" name="Line 1465"/>
              <p:cNvSpPr>
                <a:spLocks noChangeShapeType="1"/>
              </p:cNvSpPr>
              <p:nvPr/>
            </p:nvSpPr>
            <p:spPr bwMode="auto">
              <a:xfrm flipH="1" flipV="1">
                <a:off x="3556" y="269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76" name="Line 1464"/>
              <p:cNvSpPr>
                <a:spLocks noChangeShapeType="1"/>
              </p:cNvSpPr>
              <p:nvPr/>
            </p:nvSpPr>
            <p:spPr bwMode="auto">
              <a:xfrm flipH="1" flipV="1">
                <a:off x="3484"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75" name="Line 1463"/>
              <p:cNvSpPr>
                <a:spLocks noChangeShapeType="1"/>
              </p:cNvSpPr>
              <p:nvPr/>
            </p:nvSpPr>
            <p:spPr bwMode="auto">
              <a:xfrm flipH="1" flipV="1">
                <a:off x="3474"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74" name="Line 1462"/>
              <p:cNvSpPr>
                <a:spLocks noChangeShapeType="1"/>
              </p:cNvSpPr>
              <p:nvPr/>
            </p:nvSpPr>
            <p:spPr bwMode="auto">
              <a:xfrm flipH="1" flipV="1">
                <a:off x="3463"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73" name="Line 1461"/>
              <p:cNvSpPr>
                <a:spLocks noChangeShapeType="1"/>
              </p:cNvSpPr>
              <p:nvPr/>
            </p:nvSpPr>
            <p:spPr bwMode="auto">
              <a:xfrm flipH="1" flipV="1">
                <a:off x="3453"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72" name="Line 1460"/>
              <p:cNvSpPr>
                <a:spLocks noChangeShapeType="1"/>
              </p:cNvSpPr>
              <p:nvPr/>
            </p:nvSpPr>
            <p:spPr bwMode="auto">
              <a:xfrm flipH="1" flipV="1">
                <a:off x="3442"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71" name="Line 1459"/>
              <p:cNvSpPr>
                <a:spLocks noChangeShapeType="1"/>
              </p:cNvSpPr>
              <p:nvPr/>
            </p:nvSpPr>
            <p:spPr bwMode="auto">
              <a:xfrm flipH="1" flipV="1">
                <a:off x="3504"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70" name="Line 1458"/>
              <p:cNvSpPr>
                <a:spLocks noChangeShapeType="1"/>
              </p:cNvSpPr>
              <p:nvPr/>
            </p:nvSpPr>
            <p:spPr bwMode="auto">
              <a:xfrm flipH="1" flipV="1">
                <a:off x="3494"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69" name="Line 1457"/>
              <p:cNvSpPr>
                <a:spLocks noChangeShapeType="1"/>
              </p:cNvSpPr>
              <p:nvPr/>
            </p:nvSpPr>
            <p:spPr bwMode="auto">
              <a:xfrm flipH="1" flipV="1">
                <a:off x="3484"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68" name="Line 1456"/>
              <p:cNvSpPr>
                <a:spLocks noChangeShapeType="1"/>
              </p:cNvSpPr>
              <p:nvPr/>
            </p:nvSpPr>
            <p:spPr bwMode="auto">
              <a:xfrm flipH="1" flipV="1">
                <a:off x="3474" y="258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67" name="Line 1455"/>
              <p:cNvSpPr>
                <a:spLocks noChangeShapeType="1"/>
              </p:cNvSpPr>
              <p:nvPr/>
            </p:nvSpPr>
            <p:spPr bwMode="auto">
              <a:xfrm flipH="1" flipV="1">
                <a:off x="3463"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66" name="Line 1454"/>
              <p:cNvSpPr>
                <a:spLocks noChangeShapeType="1"/>
              </p:cNvSpPr>
              <p:nvPr/>
            </p:nvSpPr>
            <p:spPr bwMode="auto">
              <a:xfrm flipH="1" flipV="1">
                <a:off x="3525"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65" name="Line 1453"/>
              <p:cNvSpPr>
                <a:spLocks noChangeShapeType="1"/>
              </p:cNvSpPr>
              <p:nvPr/>
            </p:nvSpPr>
            <p:spPr bwMode="auto">
              <a:xfrm flipH="1" flipV="1">
                <a:off x="3515"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64" name="Line 1452"/>
              <p:cNvSpPr>
                <a:spLocks noChangeShapeType="1"/>
              </p:cNvSpPr>
              <p:nvPr/>
            </p:nvSpPr>
            <p:spPr bwMode="auto">
              <a:xfrm flipH="1" flipV="1">
                <a:off x="3504"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63" name="Line 1451"/>
              <p:cNvSpPr>
                <a:spLocks noChangeShapeType="1"/>
              </p:cNvSpPr>
              <p:nvPr/>
            </p:nvSpPr>
            <p:spPr bwMode="auto">
              <a:xfrm flipH="1" flipV="1">
                <a:off x="3494"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62" name="Line 1450"/>
              <p:cNvSpPr>
                <a:spLocks noChangeShapeType="1"/>
              </p:cNvSpPr>
              <p:nvPr/>
            </p:nvSpPr>
            <p:spPr bwMode="auto">
              <a:xfrm flipH="1" flipV="1">
                <a:off x="3484"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61" name="Line 1449"/>
              <p:cNvSpPr>
                <a:spLocks noChangeShapeType="1"/>
              </p:cNvSpPr>
              <p:nvPr/>
            </p:nvSpPr>
            <p:spPr bwMode="auto">
              <a:xfrm flipH="1" flipV="1">
                <a:off x="3546" y="262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60" name="Line 1448"/>
              <p:cNvSpPr>
                <a:spLocks noChangeShapeType="1"/>
              </p:cNvSpPr>
              <p:nvPr/>
            </p:nvSpPr>
            <p:spPr bwMode="auto">
              <a:xfrm flipH="1" flipV="1">
                <a:off x="3536" y="261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59" name="Line 1447"/>
              <p:cNvSpPr>
                <a:spLocks noChangeShapeType="1"/>
              </p:cNvSpPr>
              <p:nvPr/>
            </p:nvSpPr>
            <p:spPr bwMode="auto">
              <a:xfrm flipH="1" flipV="1">
                <a:off x="3525"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58" name="Line 1446"/>
              <p:cNvSpPr>
                <a:spLocks noChangeShapeType="1"/>
              </p:cNvSpPr>
              <p:nvPr/>
            </p:nvSpPr>
            <p:spPr bwMode="auto">
              <a:xfrm flipH="1" flipV="1">
                <a:off x="3515"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57" name="Line 1445"/>
              <p:cNvSpPr>
                <a:spLocks noChangeShapeType="1"/>
              </p:cNvSpPr>
              <p:nvPr/>
            </p:nvSpPr>
            <p:spPr bwMode="auto">
              <a:xfrm flipH="1" flipV="1">
                <a:off x="3504"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56" name="Line 1444"/>
              <p:cNvSpPr>
                <a:spLocks noChangeShapeType="1"/>
              </p:cNvSpPr>
              <p:nvPr/>
            </p:nvSpPr>
            <p:spPr bwMode="auto">
              <a:xfrm flipH="1" flipV="1">
                <a:off x="3567" y="2621"/>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55" name="Line 1443"/>
              <p:cNvSpPr>
                <a:spLocks noChangeShapeType="1"/>
              </p:cNvSpPr>
              <p:nvPr/>
            </p:nvSpPr>
            <p:spPr bwMode="auto">
              <a:xfrm flipH="1" flipV="1">
                <a:off x="3556"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54" name="Line 1442"/>
              <p:cNvSpPr>
                <a:spLocks noChangeShapeType="1"/>
              </p:cNvSpPr>
              <p:nvPr/>
            </p:nvSpPr>
            <p:spPr bwMode="auto">
              <a:xfrm flipH="1" flipV="1">
                <a:off x="3546"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53" name="Line 1441"/>
              <p:cNvSpPr>
                <a:spLocks noChangeShapeType="1"/>
              </p:cNvSpPr>
              <p:nvPr/>
            </p:nvSpPr>
            <p:spPr bwMode="auto">
              <a:xfrm flipH="1" flipV="1">
                <a:off x="3536" y="258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52" name="Line 1440"/>
              <p:cNvSpPr>
                <a:spLocks noChangeShapeType="1"/>
              </p:cNvSpPr>
              <p:nvPr/>
            </p:nvSpPr>
            <p:spPr bwMode="auto">
              <a:xfrm flipH="1" flipV="1">
                <a:off x="3525"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51" name="Line 1439"/>
              <p:cNvSpPr>
                <a:spLocks noChangeShapeType="1"/>
              </p:cNvSpPr>
              <p:nvPr/>
            </p:nvSpPr>
            <p:spPr bwMode="auto">
              <a:xfrm flipH="1" flipV="1">
                <a:off x="3577" y="261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50" name="Line 1438"/>
              <p:cNvSpPr>
                <a:spLocks noChangeShapeType="1"/>
              </p:cNvSpPr>
              <p:nvPr/>
            </p:nvSpPr>
            <p:spPr bwMode="auto">
              <a:xfrm flipH="1" flipV="1">
                <a:off x="3567" y="2600"/>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49" name="Line 1437"/>
              <p:cNvSpPr>
                <a:spLocks noChangeShapeType="1"/>
              </p:cNvSpPr>
              <p:nvPr/>
            </p:nvSpPr>
            <p:spPr bwMode="auto">
              <a:xfrm flipH="1" flipV="1">
                <a:off x="3556"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48" name="Line 1436"/>
              <p:cNvSpPr>
                <a:spLocks noChangeShapeType="1"/>
              </p:cNvSpPr>
              <p:nvPr/>
            </p:nvSpPr>
            <p:spPr bwMode="auto">
              <a:xfrm flipH="1" flipV="1">
                <a:off x="3546"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47" name="Line 1435"/>
              <p:cNvSpPr>
                <a:spLocks noChangeShapeType="1"/>
              </p:cNvSpPr>
              <p:nvPr/>
            </p:nvSpPr>
            <p:spPr bwMode="auto">
              <a:xfrm flipH="1" flipV="1">
                <a:off x="3587" y="260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46" name="Line 1434"/>
              <p:cNvSpPr>
                <a:spLocks noChangeShapeType="1"/>
              </p:cNvSpPr>
              <p:nvPr/>
            </p:nvSpPr>
            <p:spPr bwMode="auto">
              <a:xfrm flipH="1" flipV="1">
                <a:off x="3577" y="258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45" name="Line 1433"/>
              <p:cNvSpPr>
                <a:spLocks noChangeShapeType="1"/>
              </p:cNvSpPr>
              <p:nvPr/>
            </p:nvSpPr>
            <p:spPr bwMode="auto">
              <a:xfrm flipH="1" flipV="1">
                <a:off x="3567" y="257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44" name="Line 1432"/>
              <p:cNvSpPr>
                <a:spLocks noChangeShapeType="1"/>
              </p:cNvSpPr>
              <p:nvPr/>
            </p:nvSpPr>
            <p:spPr bwMode="auto">
              <a:xfrm flipH="1" flipV="1">
                <a:off x="3598" y="258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43" name="Line 1431"/>
              <p:cNvSpPr>
                <a:spLocks noChangeShapeType="1"/>
              </p:cNvSpPr>
              <p:nvPr/>
            </p:nvSpPr>
            <p:spPr bwMode="auto">
              <a:xfrm flipH="1" flipV="1">
                <a:off x="3587" y="2578"/>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42" name="Line 1430"/>
              <p:cNvSpPr>
                <a:spLocks noChangeShapeType="1"/>
              </p:cNvSpPr>
              <p:nvPr/>
            </p:nvSpPr>
            <p:spPr bwMode="auto">
              <a:xfrm>
                <a:off x="2525" y="2743"/>
                <a:ext cx="146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41" name="Line 1429"/>
              <p:cNvSpPr>
                <a:spLocks noChangeShapeType="1"/>
              </p:cNvSpPr>
              <p:nvPr/>
            </p:nvSpPr>
            <p:spPr bwMode="auto">
              <a:xfrm>
                <a:off x="2991" y="2693"/>
                <a:ext cx="561"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40" name="Line 1428"/>
              <p:cNvSpPr>
                <a:spLocks noChangeShapeType="1"/>
              </p:cNvSpPr>
              <p:nvPr/>
            </p:nvSpPr>
            <p:spPr bwMode="auto">
              <a:xfrm flipV="1">
                <a:off x="3988" y="2703"/>
                <a:ext cx="1" cy="4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39" name="Line 1427"/>
              <p:cNvSpPr>
                <a:spLocks noChangeShapeType="1"/>
              </p:cNvSpPr>
              <p:nvPr/>
            </p:nvSpPr>
            <p:spPr bwMode="auto">
              <a:xfrm flipV="1">
                <a:off x="3988" y="2168"/>
                <a:ext cx="1" cy="42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38" name="Line 1426"/>
              <p:cNvSpPr>
                <a:spLocks noChangeShapeType="1"/>
              </p:cNvSpPr>
              <p:nvPr/>
            </p:nvSpPr>
            <p:spPr bwMode="auto">
              <a:xfrm flipV="1">
                <a:off x="3988" y="1692"/>
                <a:ext cx="1" cy="42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37" name="Line 1425"/>
              <p:cNvSpPr>
                <a:spLocks noChangeShapeType="1"/>
              </p:cNvSpPr>
              <p:nvPr/>
            </p:nvSpPr>
            <p:spPr bwMode="auto">
              <a:xfrm flipV="1">
                <a:off x="3988" y="1542"/>
                <a:ext cx="1" cy="4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36" name="Rectangle 1424"/>
              <p:cNvSpPr>
                <a:spLocks noChangeArrowheads="1"/>
              </p:cNvSpPr>
              <p:nvPr/>
            </p:nvSpPr>
            <p:spPr bwMode="auto">
              <a:xfrm>
                <a:off x="3842" y="2593"/>
                <a:ext cx="97" cy="51"/>
              </a:xfrm>
              <a:prstGeom prst="rect">
                <a:avLst/>
              </a:prstGeom>
              <a:no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35" name="Line 1423"/>
              <p:cNvSpPr>
                <a:spLocks noChangeShapeType="1"/>
              </p:cNvSpPr>
              <p:nvPr/>
            </p:nvSpPr>
            <p:spPr bwMode="auto">
              <a:xfrm flipH="1">
                <a:off x="3842" y="2599"/>
                <a:ext cx="9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34" name="Line 1422"/>
              <p:cNvSpPr>
                <a:spLocks noChangeShapeType="1"/>
              </p:cNvSpPr>
              <p:nvPr/>
            </p:nvSpPr>
            <p:spPr bwMode="auto">
              <a:xfrm flipH="1">
                <a:off x="3842" y="2638"/>
                <a:ext cx="9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33" name="Line 1421"/>
              <p:cNvSpPr>
                <a:spLocks noChangeShapeType="1"/>
              </p:cNvSpPr>
              <p:nvPr/>
            </p:nvSpPr>
            <p:spPr bwMode="auto">
              <a:xfrm>
                <a:off x="3861" y="2593"/>
                <a:ext cx="1" cy="5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32" name="Line 1420"/>
              <p:cNvSpPr>
                <a:spLocks noChangeShapeType="1"/>
              </p:cNvSpPr>
              <p:nvPr/>
            </p:nvSpPr>
            <p:spPr bwMode="auto">
              <a:xfrm>
                <a:off x="3921" y="2593"/>
                <a:ext cx="1" cy="5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31" name="Rectangle 1419"/>
              <p:cNvSpPr>
                <a:spLocks noChangeArrowheads="1"/>
              </p:cNvSpPr>
              <p:nvPr/>
            </p:nvSpPr>
            <p:spPr bwMode="auto">
              <a:xfrm>
                <a:off x="3974" y="2703"/>
                <a:ext cx="14" cy="1"/>
              </a:xfrm>
              <a:prstGeom prst="rect">
                <a:avLst/>
              </a:prstGeom>
              <a:solidFill>
                <a:srgbClr val="000000"/>
              </a:solidFill>
              <a:ln w="6350">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30" name="Rectangle 1418"/>
              <p:cNvSpPr>
                <a:spLocks noChangeArrowheads="1"/>
              </p:cNvSpPr>
              <p:nvPr/>
            </p:nvSpPr>
            <p:spPr bwMode="auto">
              <a:xfrm>
                <a:off x="3974" y="2703"/>
                <a:ext cx="14" cy="1"/>
              </a:xfrm>
              <a:prstGeom prst="rect">
                <a:avLst/>
              </a:prstGeom>
              <a:no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29" name="Freeform 1417"/>
              <p:cNvSpPr>
                <a:spLocks/>
              </p:cNvSpPr>
              <p:nvPr/>
            </p:nvSpPr>
            <p:spPr bwMode="auto">
              <a:xfrm>
                <a:off x="3974" y="2703"/>
                <a:ext cx="14" cy="15"/>
              </a:xfrm>
              <a:custGeom>
                <a:avLst/>
                <a:gdLst/>
                <a:ahLst/>
                <a:cxnLst>
                  <a:cxn ang="0">
                    <a:pos x="0" y="0"/>
                  </a:cxn>
                  <a:cxn ang="0">
                    <a:pos x="0" y="15"/>
                  </a:cxn>
                  <a:cxn ang="0">
                    <a:pos x="14" y="15"/>
                  </a:cxn>
                  <a:cxn ang="0">
                    <a:pos x="0" y="0"/>
                  </a:cxn>
                </a:cxnLst>
                <a:rect l="0" t="0" r="r" b="b"/>
                <a:pathLst>
                  <a:path w="14" h="15">
                    <a:moveTo>
                      <a:pt x="0" y="0"/>
                    </a:moveTo>
                    <a:lnTo>
                      <a:pt x="0" y="15"/>
                    </a:lnTo>
                    <a:lnTo>
                      <a:pt x="14" y="15"/>
                    </a:lnTo>
                    <a:lnTo>
                      <a:pt x="0" y="0"/>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28" name="Freeform 1416"/>
              <p:cNvSpPr>
                <a:spLocks/>
              </p:cNvSpPr>
              <p:nvPr/>
            </p:nvSpPr>
            <p:spPr bwMode="auto">
              <a:xfrm>
                <a:off x="3974" y="2703"/>
                <a:ext cx="14" cy="15"/>
              </a:xfrm>
              <a:custGeom>
                <a:avLst/>
                <a:gdLst/>
                <a:ahLst/>
                <a:cxnLst>
                  <a:cxn ang="0">
                    <a:pos x="0" y="0"/>
                  </a:cxn>
                  <a:cxn ang="0">
                    <a:pos x="0" y="15"/>
                  </a:cxn>
                  <a:cxn ang="0">
                    <a:pos x="14" y="15"/>
                  </a:cxn>
                  <a:cxn ang="0">
                    <a:pos x="0" y="0"/>
                  </a:cxn>
                </a:cxnLst>
                <a:rect l="0" t="0" r="r" b="b"/>
                <a:pathLst>
                  <a:path w="14" h="15">
                    <a:moveTo>
                      <a:pt x="0" y="0"/>
                    </a:moveTo>
                    <a:lnTo>
                      <a:pt x="0" y="15"/>
                    </a:lnTo>
                    <a:lnTo>
                      <a:pt x="14" y="15"/>
                    </a:lnTo>
                    <a:lnTo>
                      <a:pt x="0"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27" name="Freeform 1415"/>
              <p:cNvSpPr>
                <a:spLocks/>
              </p:cNvSpPr>
              <p:nvPr/>
            </p:nvSpPr>
            <p:spPr bwMode="auto">
              <a:xfrm>
                <a:off x="3974" y="2703"/>
                <a:ext cx="14" cy="15"/>
              </a:xfrm>
              <a:custGeom>
                <a:avLst/>
                <a:gdLst/>
                <a:ahLst/>
                <a:cxnLst>
                  <a:cxn ang="0">
                    <a:pos x="0" y="0"/>
                  </a:cxn>
                  <a:cxn ang="0">
                    <a:pos x="14" y="0"/>
                  </a:cxn>
                  <a:cxn ang="0">
                    <a:pos x="14" y="15"/>
                  </a:cxn>
                  <a:cxn ang="0">
                    <a:pos x="0" y="0"/>
                  </a:cxn>
                </a:cxnLst>
                <a:rect l="0" t="0" r="r" b="b"/>
                <a:pathLst>
                  <a:path w="14" h="15">
                    <a:moveTo>
                      <a:pt x="0" y="0"/>
                    </a:moveTo>
                    <a:lnTo>
                      <a:pt x="14" y="0"/>
                    </a:lnTo>
                    <a:lnTo>
                      <a:pt x="14" y="15"/>
                    </a:lnTo>
                    <a:lnTo>
                      <a:pt x="0" y="0"/>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26" name="Freeform 1414"/>
              <p:cNvSpPr>
                <a:spLocks/>
              </p:cNvSpPr>
              <p:nvPr/>
            </p:nvSpPr>
            <p:spPr bwMode="auto">
              <a:xfrm>
                <a:off x="3974" y="2703"/>
                <a:ext cx="14" cy="15"/>
              </a:xfrm>
              <a:custGeom>
                <a:avLst/>
                <a:gdLst/>
                <a:ahLst/>
                <a:cxnLst>
                  <a:cxn ang="0">
                    <a:pos x="0" y="0"/>
                  </a:cxn>
                  <a:cxn ang="0">
                    <a:pos x="14" y="0"/>
                  </a:cxn>
                  <a:cxn ang="0">
                    <a:pos x="14" y="15"/>
                  </a:cxn>
                  <a:cxn ang="0">
                    <a:pos x="0" y="0"/>
                  </a:cxn>
                </a:cxnLst>
                <a:rect l="0" t="0" r="r" b="b"/>
                <a:pathLst>
                  <a:path w="14" h="15">
                    <a:moveTo>
                      <a:pt x="0" y="0"/>
                    </a:moveTo>
                    <a:lnTo>
                      <a:pt x="14" y="0"/>
                    </a:lnTo>
                    <a:lnTo>
                      <a:pt x="14" y="15"/>
                    </a:lnTo>
                    <a:lnTo>
                      <a:pt x="0"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25" name="Rectangle 1413"/>
              <p:cNvSpPr>
                <a:spLocks noChangeArrowheads="1"/>
              </p:cNvSpPr>
              <p:nvPr/>
            </p:nvSpPr>
            <p:spPr bwMode="auto">
              <a:xfrm>
                <a:off x="3974" y="2718"/>
                <a:ext cx="14" cy="1"/>
              </a:xfrm>
              <a:prstGeom prst="rect">
                <a:avLst/>
              </a:prstGeom>
              <a:solidFill>
                <a:srgbClr val="000000"/>
              </a:solidFill>
              <a:ln w="6350">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24" name="Rectangle 1412"/>
              <p:cNvSpPr>
                <a:spLocks noChangeArrowheads="1"/>
              </p:cNvSpPr>
              <p:nvPr/>
            </p:nvSpPr>
            <p:spPr bwMode="auto">
              <a:xfrm>
                <a:off x="3974" y="2718"/>
                <a:ext cx="14" cy="1"/>
              </a:xfrm>
              <a:prstGeom prst="rect">
                <a:avLst/>
              </a:prstGeom>
              <a:no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23" name="Line 1411"/>
              <p:cNvSpPr>
                <a:spLocks noChangeShapeType="1"/>
              </p:cNvSpPr>
              <p:nvPr/>
            </p:nvSpPr>
            <p:spPr bwMode="auto">
              <a:xfrm flipV="1">
                <a:off x="3988" y="2640"/>
                <a:ext cx="44" cy="6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22" name="Line 1410"/>
              <p:cNvSpPr>
                <a:spLocks noChangeShapeType="1"/>
              </p:cNvSpPr>
              <p:nvPr/>
            </p:nvSpPr>
            <p:spPr bwMode="auto">
              <a:xfrm flipH="1">
                <a:off x="3793" y="2117"/>
                <a:ext cx="195"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21" name="Line 1409"/>
              <p:cNvSpPr>
                <a:spLocks noChangeShapeType="1"/>
              </p:cNvSpPr>
              <p:nvPr/>
            </p:nvSpPr>
            <p:spPr bwMode="auto">
              <a:xfrm flipV="1">
                <a:off x="3793" y="1951"/>
                <a:ext cx="1" cy="16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20" name="Line 1408"/>
              <p:cNvSpPr>
                <a:spLocks noChangeShapeType="1"/>
              </p:cNvSpPr>
              <p:nvPr/>
            </p:nvSpPr>
            <p:spPr bwMode="auto">
              <a:xfrm flipV="1">
                <a:off x="3759" y="2042"/>
                <a:ext cx="1" cy="10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19" name="Line 1407"/>
              <p:cNvSpPr>
                <a:spLocks noChangeShapeType="1"/>
              </p:cNvSpPr>
              <p:nvPr/>
            </p:nvSpPr>
            <p:spPr bwMode="auto">
              <a:xfrm flipV="1">
                <a:off x="3710" y="2037"/>
                <a:ext cx="1" cy="21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18" name="Line 1406"/>
              <p:cNvSpPr>
                <a:spLocks noChangeShapeType="1"/>
              </p:cNvSpPr>
              <p:nvPr/>
            </p:nvSpPr>
            <p:spPr bwMode="auto">
              <a:xfrm flipV="1">
                <a:off x="3613" y="2037"/>
                <a:ext cx="1" cy="21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17" name="Line 1405"/>
              <p:cNvSpPr>
                <a:spLocks noChangeShapeType="1"/>
              </p:cNvSpPr>
              <p:nvPr/>
            </p:nvSpPr>
            <p:spPr bwMode="auto">
              <a:xfrm flipV="1">
                <a:off x="3393" y="2037"/>
                <a:ext cx="1" cy="21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16" name="Line 1404"/>
              <p:cNvSpPr>
                <a:spLocks noChangeShapeType="1"/>
              </p:cNvSpPr>
              <p:nvPr/>
            </p:nvSpPr>
            <p:spPr bwMode="auto">
              <a:xfrm flipV="1">
                <a:off x="3354" y="2037"/>
                <a:ext cx="1" cy="21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15" name="Line 1403"/>
              <p:cNvSpPr>
                <a:spLocks noChangeShapeType="1"/>
              </p:cNvSpPr>
              <p:nvPr/>
            </p:nvSpPr>
            <p:spPr bwMode="auto">
              <a:xfrm flipV="1">
                <a:off x="3233" y="2037"/>
                <a:ext cx="1" cy="21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14" name="Freeform 1402"/>
              <p:cNvSpPr>
                <a:spLocks/>
              </p:cNvSpPr>
              <p:nvPr/>
            </p:nvSpPr>
            <p:spPr bwMode="auto">
              <a:xfrm>
                <a:off x="3735" y="2017"/>
                <a:ext cx="24" cy="25"/>
              </a:xfrm>
              <a:custGeom>
                <a:avLst/>
                <a:gdLst/>
                <a:ahLst/>
                <a:cxnLst>
                  <a:cxn ang="0">
                    <a:pos x="24" y="25"/>
                  </a:cxn>
                  <a:cxn ang="0">
                    <a:pos x="24" y="23"/>
                  </a:cxn>
                  <a:cxn ang="0">
                    <a:pos x="24" y="20"/>
                  </a:cxn>
                  <a:cxn ang="0">
                    <a:pos x="23" y="18"/>
                  </a:cxn>
                  <a:cxn ang="0">
                    <a:pos x="22" y="15"/>
                  </a:cxn>
                  <a:cxn ang="0">
                    <a:pos x="21" y="13"/>
                  </a:cxn>
                  <a:cxn ang="0">
                    <a:pos x="19" y="11"/>
                  </a:cxn>
                  <a:cxn ang="0">
                    <a:pos x="18" y="9"/>
                  </a:cxn>
                  <a:cxn ang="0">
                    <a:pos x="16" y="7"/>
                  </a:cxn>
                  <a:cxn ang="0">
                    <a:pos x="14" y="5"/>
                  </a:cxn>
                  <a:cxn ang="0">
                    <a:pos x="12" y="4"/>
                  </a:cxn>
                  <a:cxn ang="0">
                    <a:pos x="10" y="3"/>
                  </a:cxn>
                  <a:cxn ang="0">
                    <a:pos x="7" y="1"/>
                  </a:cxn>
                  <a:cxn ang="0">
                    <a:pos x="5" y="1"/>
                  </a:cxn>
                  <a:cxn ang="0">
                    <a:pos x="2" y="0"/>
                  </a:cxn>
                  <a:cxn ang="0">
                    <a:pos x="0" y="0"/>
                  </a:cxn>
                </a:cxnLst>
                <a:rect l="0" t="0" r="r" b="b"/>
                <a:pathLst>
                  <a:path w="24" h="25">
                    <a:moveTo>
                      <a:pt x="24" y="25"/>
                    </a:moveTo>
                    <a:lnTo>
                      <a:pt x="24" y="23"/>
                    </a:lnTo>
                    <a:lnTo>
                      <a:pt x="24" y="20"/>
                    </a:lnTo>
                    <a:lnTo>
                      <a:pt x="23" y="18"/>
                    </a:lnTo>
                    <a:lnTo>
                      <a:pt x="22" y="15"/>
                    </a:lnTo>
                    <a:lnTo>
                      <a:pt x="21" y="13"/>
                    </a:lnTo>
                    <a:lnTo>
                      <a:pt x="19" y="11"/>
                    </a:lnTo>
                    <a:lnTo>
                      <a:pt x="18" y="9"/>
                    </a:lnTo>
                    <a:lnTo>
                      <a:pt x="16" y="7"/>
                    </a:lnTo>
                    <a:lnTo>
                      <a:pt x="14" y="5"/>
                    </a:lnTo>
                    <a:lnTo>
                      <a:pt x="12" y="4"/>
                    </a:lnTo>
                    <a:lnTo>
                      <a:pt x="10" y="3"/>
                    </a:lnTo>
                    <a:lnTo>
                      <a:pt x="7" y="1"/>
                    </a:lnTo>
                    <a:lnTo>
                      <a:pt x="5" y="1"/>
                    </a:lnTo>
                    <a:lnTo>
                      <a:pt x="2" y="0"/>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13" name="Line 1401"/>
              <p:cNvSpPr>
                <a:spLocks noChangeShapeType="1"/>
              </p:cNvSpPr>
              <p:nvPr/>
            </p:nvSpPr>
            <p:spPr bwMode="auto">
              <a:xfrm>
                <a:off x="3793" y="1692"/>
                <a:ext cx="195"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12" name="Line 1400"/>
              <p:cNvSpPr>
                <a:spLocks noChangeShapeType="1"/>
              </p:cNvSpPr>
              <p:nvPr/>
            </p:nvSpPr>
            <p:spPr bwMode="auto">
              <a:xfrm flipH="1">
                <a:off x="3793" y="2168"/>
                <a:ext cx="195"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11" name="Line 1399"/>
              <p:cNvSpPr>
                <a:spLocks noChangeShapeType="1"/>
              </p:cNvSpPr>
              <p:nvPr/>
            </p:nvSpPr>
            <p:spPr bwMode="auto">
              <a:xfrm>
                <a:off x="3793" y="2168"/>
                <a:ext cx="1" cy="16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10" name="Line 1398"/>
              <p:cNvSpPr>
                <a:spLocks noChangeShapeType="1"/>
              </p:cNvSpPr>
              <p:nvPr/>
            </p:nvSpPr>
            <p:spPr bwMode="auto">
              <a:xfrm>
                <a:off x="3759" y="2143"/>
                <a:ext cx="1" cy="10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09" name="Line 1397"/>
              <p:cNvSpPr>
                <a:spLocks noChangeShapeType="1"/>
              </p:cNvSpPr>
              <p:nvPr/>
            </p:nvSpPr>
            <p:spPr bwMode="auto">
              <a:xfrm>
                <a:off x="3793" y="2427"/>
                <a:ext cx="1" cy="16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08" name="Line 1396"/>
              <p:cNvSpPr>
                <a:spLocks noChangeShapeType="1"/>
              </p:cNvSpPr>
              <p:nvPr/>
            </p:nvSpPr>
            <p:spPr bwMode="auto">
              <a:xfrm>
                <a:off x="3793" y="2593"/>
                <a:ext cx="195"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07" name="Rectangle 1395"/>
              <p:cNvSpPr>
                <a:spLocks noChangeArrowheads="1"/>
              </p:cNvSpPr>
              <p:nvPr/>
            </p:nvSpPr>
            <p:spPr bwMode="auto">
              <a:xfrm>
                <a:off x="3842" y="1641"/>
                <a:ext cx="97" cy="51"/>
              </a:xfrm>
              <a:prstGeom prst="rect">
                <a:avLst/>
              </a:prstGeom>
              <a:no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06" name="Line 1394"/>
              <p:cNvSpPr>
                <a:spLocks noChangeShapeType="1"/>
              </p:cNvSpPr>
              <p:nvPr/>
            </p:nvSpPr>
            <p:spPr bwMode="auto">
              <a:xfrm flipH="1">
                <a:off x="3842" y="1686"/>
                <a:ext cx="9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05" name="Line 1393"/>
              <p:cNvSpPr>
                <a:spLocks noChangeShapeType="1"/>
              </p:cNvSpPr>
              <p:nvPr/>
            </p:nvSpPr>
            <p:spPr bwMode="auto">
              <a:xfrm flipH="1">
                <a:off x="3842" y="1647"/>
                <a:ext cx="9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04" name="Line 1392"/>
              <p:cNvSpPr>
                <a:spLocks noChangeShapeType="1"/>
              </p:cNvSpPr>
              <p:nvPr/>
            </p:nvSpPr>
            <p:spPr bwMode="auto">
              <a:xfrm flipV="1">
                <a:off x="3861" y="1641"/>
                <a:ext cx="1" cy="5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03" name="Line 1391"/>
              <p:cNvSpPr>
                <a:spLocks noChangeShapeType="1"/>
              </p:cNvSpPr>
              <p:nvPr/>
            </p:nvSpPr>
            <p:spPr bwMode="auto">
              <a:xfrm flipV="1">
                <a:off x="3921" y="1641"/>
                <a:ext cx="1" cy="5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02" name="Rectangle 1390"/>
              <p:cNvSpPr>
                <a:spLocks noChangeArrowheads="1"/>
              </p:cNvSpPr>
              <p:nvPr/>
            </p:nvSpPr>
            <p:spPr bwMode="auto">
              <a:xfrm>
                <a:off x="3974" y="1567"/>
                <a:ext cx="14" cy="1"/>
              </a:xfrm>
              <a:prstGeom prst="rect">
                <a:avLst/>
              </a:prstGeom>
              <a:solidFill>
                <a:srgbClr val="000000"/>
              </a:solidFill>
              <a:ln w="6350">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01" name="Rectangle 1389"/>
              <p:cNvSpPr>
                <a:spLocks noChangeArrowheads="1"/>
              </p:cNvSpPr>
              <p:nvPr/>
            </p:nvSpPr>
            <p:spPr bwMode="auto">
              <a:xfrm>
                <a:off x="3974" y="1567"/>
                <a:ext cx="14" cy="1"/>
              </a:xfrm>
              <a:prstGeom prst="rect">
                <a:avLst/>
              </a:prstGeom>
              <a:no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300" name="Freeform 1388"/>
              <p:cNvSpPr>
                <a:spLocks/>
              </p:cNvSpPr>
              <p:nvPr/>
            </p:nvSpPr>
            <p:spPr bwMode="auto">
              <a:xfrm>
                <a:off x="3974" y="1567"/>
                <a:ext cx="14" cy="15"/>
              </a:xfrm>
              <a:custGeom>
                <a:avLst/>
                <a:gdLst/>
                <a:ahLst/>
                <a:cxnLst>
                  <a:cxn ang="0">
                    <a:pos x="0" y="0"/>
                  </a:cxn>
                  <a:cxn ang="0">
                    <a:pos x="0" y="15"/>
                  </a:cxn>
                  <a:cxn ang="0">
                    <a:pos x="14" y="15"/>
                  </a:cxn>
                  <a:cxn ang="0">
                    <a:pos x="0" y="0"/>
                  </a:cxn>
                </a:cxnLst>
                <a:rect l="0" t="0" r="r" b="b"/>
                <a:pathLst>
                  <a:path w="14" h="15">
                    <a:moveTo>
                      <a:pt x="0" y="0"/>
                    </a:moveTo>
                    <a:lnTo>
                      <a:pt x="0" y="15"/>
                    </a:lnTo>
                    <a:lnTo>
                      <a:pt x="14" y="15"/>
                    </a:lnTo>
                    <a:lnTo>
                      <a:pt x="0" y="0"/>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99" name="Freeform 1387"/>
              <p:cNvSpPr>
                <a:spLocks/>
              </p:cNvSpPr>
              <p:nvPr/>
            </p:nvSpPr>
            <p:spPr bwMode="auto">
              <a:xfrm>
                <a:off x="3974" y="1567"/>
                <a:ext cx="14" cy="15"/>
              </a:xfrm>
              <a:custGeom>
                <a:avLst/>
                <a:gdLst/>
                <a:ahLst/>
                <a:cxnLst>
                  <a:cxn ang="0">
                    <a:pos x="0" y="0"/>
                  </a:cxn>
                  <a:cxn ang="0">
                    <a:pos x="0" y="15"/>
                  </a:cxn>
                  <a:cxn ang="0">
                    <a:pos x="14" y="15"/>
                  </a:cxn>
                  <a:cxn ang="0">
                    <a:pos x="0" y="0"/>
                  </a:cxn>
                </a:cxnLst>
                <a:rect l="0" t="0" r="r" b="b"/>
                <a:pathLst>
                  <a:path w="14" h="15">
                    <a:moveTo>
                      <a:pt x="0" y="0"/>
                    </a:moveTo>
                    <a:lnTo>
                      <a:pt x="0" y="15"/>
                    </a:lnTo>
                    <a:lnTo>
                      <a:pt x="14" y="15"/>
                    </a:lnTo>
                    <a:lnTo>
                      <a:pt x="0"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98" name="Freeform 1386"/>
              <p:cNvSpPr>
                <a:spLocks/>
              </p:cNvSpPr>
              <p:nvPr/>
            </p:nvSpPr>
            <p:spPr bwMode="auto">
              <a:xfrm>
                <a:off x="3974" y="1567"/>
                <a:ext cx="14" cy="15"/>
              </a:xfrm>
              <a:custGeom>
                <a:avLst/>
                <a:gdLst/>
                <a:ahLst/>
                <a:cxnLst>
                  <a:cxn ang="0">
                    <a:pos x="0" y="0"/>
                  </a:cxn>
                  <a:cxn ang="0">
                    <a:pos x="14" y="0"/>
                  </a:cxn>
                  <a:cxn ang="0">
                    <a:pos x="14" y="15"/>
                  </a:cxn>
                  <a:cxn ang="0">
                    <a:pos x="0" y="0"/>
                  </a:cxn>
                </a:cxnLst>
                <a:rect l="0" t="0" r="r" b="b"/>
                <a:pathLst>
                  <a:path w="14" h="15">
                    <a:moveTo>
                      <a:pt x="0" y="0"/>
                    </a:moveTo>
                    <a:lnTo>
                      <a:pt x="14" y="0"/>
                    </a:lnTo>
                    <a:lnTo>
                      <a:pt x="14" y="15"/>
                    </a:lnTo>
                    <a:lnTo>
                      <a:pt x="0" y="0"/>
                    </a:lnTo>
                    <a:close/>
                  </a:path>
                </a:pathLst>
              </a:custGeom>
              <a:solidFill>
                <a:srgbClr val="000000"/>
              </a:solidFill>
              <a:ln w="6350">
                <a:solidFill>
                  <a:schemeClr val="tx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97" name="Freeform 1385"/>
              <p:cNvSpPr>
                <a:spLocks/>
              </p:cNvSpPr>
              <p:nvPr/>
            </p:nvSpPr>
            <p:spPr bwMode="auto">
              <a:xfrm>
                <a:off x="3974" y="1567"/>
                <a:ext cx="14" cy="15"/>
              </a:xfrm>
              <a:custGeom>
                <a:avLst/>
                <a:gdLst/>
                <a:ahLst/>
                <a:cxnLst>
                  <a:cxn ang="0">
                    <a:pos x="0" y="0"/>
                  </a:cxn>
                  <a:cxn ang="0">
                    <a:pos x="14" y="0"/>
                  </a:cxn>
                  <a:cxn ang="0">
                    <a:pos x="14" y="15"/>
                  </a:cxn>
                  <a:cxn ang="0">
                    <a:pos x="0" y="0"/>
                  </a:cxn>
                </a:cxnLst>
                <a:rect l="0" t="0" r="r" b="b"/>
                <a:pathLst>
                  <a:path w="14" h="15">
                    <a:moveTo>
                      <a:pt x="0" y="0"/>
                    </a:moveTo>
                    <a:lnTo>
                      <a:pt x="14" y="0"/>
                    </a:lnTo>
                    <a:lnTo>
                      <a:pt x="14" y="15"/>
                    </a:lnTo>
                    <a:lnTo>
                      <a:pt x="0" y="0"/>
                    </a:lnTo>
                    <a:close/>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96" name="Rectangle 1384"/>
              <p:cNvSpPr>
                <a:spLocks noChangeArrowheads="1"/>
              </p:cNvSpPr>
              <p:nvPr/>
            </p:nvSpPr>
            <p:spPr bwMode="auto">
              <a:xfrm>
                <a:off x="3974" y="1582"/>
                <a:ext cx="14" cy="1"/>
              </a:xfrm>
              <a:prstGeom prst="rect">
                <a:avLst/>
              </a:prstGeom>
              <a:solidFill>
                <a:srgbClr val="000000"/>
              </a:solidFill>
              <a:ln w="6350">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95" name="Rectangle 1383"/>
              <p:cNvSpPr>
                <a:spLocks noChangeArrowheads="1"/>
              </p:cNvSpPr>
              <p:nvPr/>
            </p:nvSpPr>
            <p:spPr bwMode="auto">
              <a:xfrm>
                <a:off x="3974" y="1582"/>
                <a:ext cx="14" cy="1"/>
              </a:xfrm>
              <a:prstGeom prst="rect">
                <a:avLst/>
              </a:prstGeom>
              <a:no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94" name="Line 1382"/>
              <p:cNvSpPr>
                <a:spLocks noChangeShapeType="1"/>
              </p:cNvSpPr>
              <p:nvPr/>
            </p:nvSpPr>
            <p:spPr bwMode="auto">
              <a:xfrm>
                <a:off x="3988" y="1582"/>
                <a:ext cx="44" cy="6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93" name="Freeform 1381"/>
              <p:cNvSpPr>
                <a:spLocks/>
              </p:cNvSpPr>
              <p:nvPr/>
            </p:nvSpPr>
            <p:spPr bwMode="auto">
              <a:xfrm>
                <a:off x="3793" y="2417"/>
                <a:ext cx="10" cy="10"/>
              </a:xfrm>
              <a:custGeom>
                <a:avLst/>
                <a:gdLst/>
                <a:ahLst/>
                <a:cxnLst>
                  <a:cxn ang="0">
                    <a:pos x="10" y="0"/>
                  </a:cxn>
                  <a:cxn ang="0">
                    <a:pos x="8" y="0"/>
                  </a:cxn>
                  <a:cxn ang="0">
                    <a:pos x="7" y="0"/>
                  </a:cxn>
                  <a:cxn ang="0">
                    <a:pos x="6" y="1"/>
                  </a:cxn>
                  <a:cxn ang="0">
                    <a:pos x="4" y="2"/>
                  </a:cxn>
                  <a:cxn ang="0">
                    <a:pos x="3" y="3"/>
                  </a:cxn>
                  <a:cxn ang="0">
                    <a:pos x="2" y="4"/>
                  </a:cxn>
                  <a:cxn ang="0">
                    <a:pos x="1" y="5"/>
                  </a:cxn>
                  <a:cxn ang="0">
                    <a:pos x="1" y="7"/>
                  </a:cxn>
                  <a:cxn ang="0">
                    <a:pos x="0" y="8"/>
                  </a:cxn>
                  <a:cxn ang="0">
                    <a:pos x="0" y="10"/>
                  </a:cxn>
                </a:cxnLst>
                <a:rect l="0" t="0" r="r" b="b"/>
                <a:pathLst>
                  <a:path w="10" h="10">
                    <a:moveTo>
                      <a:pt x="10" y="0"/>
                    </a:moveTo>
                    <a:lnTo>
                      <a:pt x="8" y="0"/>
                    </a:lnTo>
                    <a:lnTo>
                      <a:pt x="7" y="0"/>
                    </a:lnTo>
                    <a:lnTo>
                      <a:pt x="6" y="1"/>
                    </a:lnTo>
                    <a:lnTo>
                      <a:pt x="4" y="2"/>
                    </a:lnTo>
                    <a:lnTo>
                      <a:pt x="3" y="3"/>
                    </a:lnTo>
                    <a:lnTo>
                      <a:pt x="2" y="4"/>
                    </a:lnTo>
                    <a:lnTo>
                      <a:pt x="1" y="5"/>
                    </a:lnTo>
                    <a:lnTo>
                      <a:pt x="1" y="7"/>
                    </a:lnTo>
                    <a:lnTo>
                      <a:pt x="0" y="8"/>
                    </a:lnTo>
                    <a:lnTo>
                      <a:pt x="0"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92" name="Line 1380"/>
              <p:cNvSpPr>
                <a:spLocks noChangeShapeType="1"/>
              </p:cNvSpPr>
              <p:nvPr/>
            </p:nvSpPr>
            <p:spPr bwMode="auto">
              <a:xfrm flipV="1">
                <a:off x="3957" y="2245"/>
                <a:ext cx="1" cy="27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91" name="Line 1379"/>
              <p:cNvSpPr>
                <a:spLocks noChangeShapeType="1"/>
              </p:cNvSpPr>
              <p:nvPr/>
            </p:nvSpPr>
            <p:spPr bwMode="auto">
              <a:xfrm flipV="1">
                <a:off x="3830" y="2245"/>
                <a:ext cx="1" cy="27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90" name="Line 1378"/>
              <p:cNvSpPr>
                <a:spLocks noChangeShapeType="1"/>
              </p:cNvSpPr>
              <p:nvPr/>
            </p:nvSpPr>
            <p:spPr bwMode="auto">
              <a:xfrm flipH="1">
                <a:off x="3830" y="2516"/>
                <a:ext cx="12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89" name="Line 1377"/>
              <p:cNvSpPr>
                <a:spLocks noChangeShapeType="1"/>
              </p:cNvSpPr>
              <p:nvPr/>
            </p:nvSpPr>
            <p:spPr bwMode="auto">
              <a:xfrm flipH="1">
                <a:off x="3830" y="2245"/>
                <a:ext cx="12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88" name="Line 1376"/>
              <p:cNvSpPr>
                <a:spLocks noChangeShapeType="1"/>
              </p:cNvSpPr>
              <p:nvPr/>
            </p:nvSpPr>
            <p:spPr bwMode="auto">
              <a:xfrm flipH="1">
                <a:off x="3809" y="2400"/>
                <a:ext cx="1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87" name="Line 1375"/>
              <p:cNvSpPr>
                <a:spLocks noChangeShapeType="1"/>
              </p:cNvSpPr>
              <p:nvPr/>
            </p:nvSpPr>
            <p:spPr bwMode="auto">
              <a:xfrm flipV="1">
                <a:off x="3809" y="2361"/>
                <a:ext cx="1" cy="3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86" name="Line 1374"/>
              <p:cNvSpPr>
                <a:spLocks noChangeShapeType="1"/>
              </p:cNvSpPr>
              <p:nvPr/>
            </p:nvSpPr>
            <p:spPr bwMode="auto">
              <a:xfrm flipH="1">
                <a:off x="3809" y="2361"/>
                <a:ext cx="18"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85" name="Line 1373"/>
              <p:cNvSpPr>
                <a:spLocks noChangeShapeType="1"/>
              </p:cNvSpPr>
              <p:nvPr/>
            </p:nvSpPr>
            <p:spPr bwMode="auto">
              <a:xfrm flipV="1">
                <a:off x="3809" y="2394"/>
                <a:ext cx="18"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84" name="Line 1372"/>
              <p:cNvSpPr>
                <a:spLocks noChangeShapeType="1"/>
              </p:cNvSpPr>
              <p:nvPr/>
            </p:nvSpPr>
            <p:spPr bwMode="auto">
              <a:xfrm flipH="1" flipV="1">
                <a:off x="3809" y="2361"/>
                <a:ext cx="18"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83" name="Line 1371"/>
              <p:cNvSpPr>
                <a:spLocks noChangeShapeType="1"/>
              </p:cNvSpPr>
              <p:nvPr/>
            </p:nvSpPr>
            <p:spPr bwMode="auto">
              <a:xfrm flipH="1">
                <a:off x="3851" y="2241"/>
                <a:ext cx="110"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82" name="Line 1370"/>
              <p:cNvSpPr>
                <a:spLocks noChangeShapeType="1"/>
              </p:cNvSpPr>
              <p:nvPr/>
            </p:nvSpPr>
            <p:spPr bwMode="auto">
              <a:xfrm>
                <a:off x="3851" y="2247"/>
                <a:ext cx="10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81" name="Line 1369"/>
              <p:cNvSpPr>
                <a:spLocks noChangeShapeType="1"/>
              </p:cNvSpPr>
              <p:nvPr/>
            </p:nvSpPr>
            <p:spPr bwMode="auto">
              <a:xfrm>
                <a:off x="3832" y="2247"/>
                <a:ext cx="19"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80" name="Line 1368"/>
              <p:cNvSpPr>
                <a:spLocks noChangeShapeType="1"/>
              </p:cNvSpPr>
              <p:nvPr/>
            </p:nvSpPr>
            <p:spPr bwMode="auto">
              <a:xfrm flipH="1">
                <a:off x="3827" y="2241"/>
                <a:ext cx="13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79" name="Line 1367"/>
              <p:cNvSpPr>
                <a:spLocks noChangeShapeType="1"/>
              </p:cNvSpPr>
              <p:nvPr/>
            </p:nvSpPr>
            <p:spPr bwMode="auto">
              <a:xfrm>
                <a:off x="3832" y="2360"/>
                <a:ext cx="1"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78" name="Line 1366"/>
              <p:cNvSpPr>
                <a:spLocks noChangeShapeType="1"/>
              </p:cNvSpPr>
              <p:nvPr/>
            </p:nvSpPr>
            <p:spPr bwMode="auto">
              <a:xfrm>
                <a:off x="3827" y="2362"/>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77" name="Line 1365"/>
              <p:cNvSpPr>
                <a:spLocks noChangeShapeType="1"/>
              </p:cNvSpPr>
              <p:nvPr/>
            </p:nvSpPr>
            <p:spPr bwMode="auto">
              <a:xfrm flipV="1">
                <a:off x="3961" y="2241"/>
                <a:ext cx="1" cy="27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76" name="Line 1364"/>
              <p:cNvSpPr>
                <a:spLocks noChangeShapeType="1"/>
              </p:cNvSpPr>
              <p:nvPr/>
            </p:nvSpPr>
            <p:spPr bwMode="auto">
              <a:xfrm flipH="1">
                <a:off x="3922" y="2241"/>
                <a:ext cx="39"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75" name="Line 1363"/>
              <p:cNvSpPr>
                <a:spLocks noChangeShapeType="1"/>
              </p:cNvSpPr>
              <p:nvPr/>
            </p:nvSpPr>
            <p:spPr bwMode="auto">
              <a:xfrm>
                <a:off x="3815" y="2532"/>
                <a:ext cx="15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74" name="Line 1362"/>
              <p:cNvSpPr>
                <a:spLocks noChangeShapeType="1"/>
              </p:cNvSpPr>
              <p:nvPr/>
            </p:nvSpPr>
            <p:spPr bwMode="auto">
              <a:xfrm flipV="1">
                <a:off x="3972" y="2229"/>
                <a:ext cx="1" cy="30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73" name="Line 1361"/>
              <p:cNvSpPr>
                <a:spLocks noChangeShapeType="1"/>
              </p:cNvSpPr>
              <p:nvPr/>
            </p:nvSpPr>
            <p:spPr bwMode="auto">
              <a:xfrm flipH="1">
                <a:off x="3815" y="2229"/>
                <a:ext cx="15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72" name="Line 1360"/>
              <p:cNvSpPr>
                <a:spLocks noChangeShapeType="1"/>
              </p:cNvSpPr>
              <p:nvPr/>
            </p:nvSpPr>
            <p:spPr bwMode="auto">
              <a:xfrm flipH="1">
                <a:off x="3815" y="2520"/>
                <a:ext cx="12" cy="1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71" name="Line 1359"/>
              <p:cNvSpPr>
                <a:spLocks noChangeShapeType="1"/>
              </p:cNvSpPr>
              <p:nvPr/>
            </p:nvSpPr>
            <p:spPr bwMode="auto">
              <a:xfrm>
                <a:off x="3961" y="2520"/>
                <a:ext cx="11" cy="1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70" name="Line 1358"/>
              <p:cNvSpPr>
                <a:spLocks noChangeShapeType="1"/>
              </p:cNvSpPr>
              <p:nvPr/>
            </p:nvSpPr>
            <p:spPr bwMode="auto">
              <a:xfrm flipV="1">
                <a:off x="3961" y="2229"/>
                <a:ext cx="11" cy="1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69" name="Line 1357"/>
              <p:cNvSpPr>
                <a:spLocks noChangeShapeType="1"/>
              </p:cNvSpPr>
              <p:nvPr/>
            </p:nvSpPr>
            <p:spPr bwMode="auto">
              <a:xfrm>
                <a:off x="3827" y="2362"/>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68" name="Line 1356"/>
              <p:cNvSpPr>
                <a:spLocks noChangeShapeType="1"/>
              </p:cNvSpPr>
              <p:nvPr/>
            </p:nvSpPr>
            <p:spPr bwMode="auto">
              <a:xfrm>
                <a:off x="3827" y="2394"/>
                <a:ext cx="1" cy="12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67" name="Line 1355"/>
              <p:cNvSpPr>
                <a:spLocks noChangeShapeType="1"/>
              </p:cNvSpPr>
              <p:nvPr/>
            </p:nvSpPr>
            <p:spPr bwMode="auto">
              <a:xfrm flipH="1">
                <a:off x="3815" y="2361"/>
                <a:ext cx="1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66" name="Line 1354"/>
              <p:cNvSpPr>
                <a:spLocks noChangeShapeType="1"/>
              </p:cNvSpPr>
              <p:nvPr/>
            </p:nvSpPr>
            <p:spPr bwMode="auto">
              <a:xfrm>
                <a:off x="3827" y="2513"/>
                <a:ext cx="1" cy="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65" name="Line 1353"/>
              <p:cNvSpPr>
                <a:spLocks noChangeShapeType="1"/>
              </p:cNvSpPr>
              <p:nvPr/>
            </p:nvSpPr>
            <p:spPr bwMode="auto">
              <a:xfrm flipH="1">
                <a:off x="3815" y="2400"/>
                <a:ext cx="1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64" name="Line 1352"/>
              <p:cNvSpPr>
                <a:spLocks noChangeShapeType="1"/>
              </p:cNvSpPr>
              <p:nvPr/>
            </p:nvSpPr>
            <p:spPr bwMode="auto">
              <a:xfrm flipV="1">
                <a:off x="3961" y="2516"/>
                <a:ext cx="1" cy="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63" name="Line 1351"/>
              <p:cNvSpPr>
                <a:spLocks noChangeShapeType="1"/>
              </p:cNvSpPr>
              <p:nvPr/>
            </p:nvSpPr>
            <p:spPr bwMode="auto">
              <a:xfrm>
                <a:off x="3827" y="2516"/>
                <a:ext cx="1" cy="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62" name="Line 1350"/>
              <p:cNvSpPr>
                <a:spLocks noChangeShapeType="1"/>
              </p:cNvSpPr>
              <p:nvPr/>
            </p:nvSpPr>
            <p:spPr bwMode="auto">
              <a:xfrm flipV="1">
                <a:off x="3961" y="2437"/>
                <a:ext cx="1" cy="7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61" name="Line 1349"/>
              <p:cNvSpPr>
                <a:spLocks noChangeShapeType="1"/>
              </p:cNvSpPr>
              <p:nvPr/>
            </p:nvSpPr>
            <p:spPr bwMode="auto">
              <a:xfrm flipH="1">
                <a:off x="3955" y="2437"/>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60" name="Line 1348"/>
              <p:cNvSpPr>
                <a:spLocks noChangeShapeType="1"/>
              </p:cNvSpPr>
              <p:nvPr/>
            </p:nvSpPr>
            <p:spPr bwMode="auto">
              <a:xfrm>
                <a:off x="3955" y="2437"/>
                <a:ext cx="1" cy="7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59" name="Line 1347"/>
              <p:cNvSpPr>
                <a:spLocks noChangeShapeType="1"/>
              </p:cNvSpPr>
              <p:nvPr/>
            </p:nvSpPr>
            <p:spPr bwMode="auto">
              <a:xfrm>
                <a:off x="3955" y="2351"/>
                <a:ext cx="1" cy="54"/>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58" name="Line 1346"/>
              <p:cNvSpPr>
                <a:spLocks noChangeShapeType="1"/>
              </p:cNvSpPr>
              <p:nvPr/>
            </p:nvSpPr>
            <p:spPr bwMode="auto">
              <a:xfrm>
                <a:off x="3955" y="2405"/>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57" name="Line 1345"/>
              <p:cNvSpPr>
                <a:spLocks noChangeShapeType="1"/>
              </p:cNvSpPr>
              <p:nvPr/>
            </p:nvSpPr>
            <p:spPr bwMode="auto">
              <a:xfrm flipV="1">
                <a:off x="3961" y="2376"/>
                <a:ext cx="1" cy="2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56" name="Line 1344"/>
              <p:cNvSpPr>
                <a:spLocks noChangeShapeType="1"/>
              </p:cNvSpPr>
              <p:nvPr/>
            </p:nvSpPr>
            <p:spPr bwMode="auto">
              <a:xfrm>
                <a:off x="3832" y="2514"/>
                <a:ext cx="123"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55" name="Line 1343"/>
              <p:cNvSpPr>
                <a:spLocks noChangeShapeType="1"/>
              </p:cNvSpPr>
              <p:nvPr/>
            </p:nvSpPr>
            <p:spPr bwMode="auto">
              <a:xfrm>
                <a:off x="3827" y="2520"/>
                <a:ext cx="134"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54" name="Line 1342"/>
              <p:cNvSpPr>
                <a:spLocks noChangeShapeType="1"/>
              </p:cNvSpPr>
              <p:nvPr/>
            </p:nvSpPr>
            <p:spPr bwMode="auto">
              <a:xfrm>
                <a:off x="3827" y="2394"/>
                <a:ext cx="1" cy="36"/>
              </a:xfrm>
              <a:prstGeom prst="line">
                <a:avLst/>
              </a:prstGeom>
              <a:noFill/>
              <a:ln w="6350">
                <a:solidFill>
                  <a:srgbClr val="0000FF"/>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53" name="Line 1341"/>
              <p:cNvSpPr>
                <a:spLocks noChangeShapeType="1"/>
              </p:cNvSpPr>
              <p:nvPr/>
            </p:nvSpPr>
            <p:spPr bwMode="auto">
              <a:xfrm>
                <a:off x="3827" y="2367"/>
                <a:ext cx="5"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52" name="Line 1340"/>
              <p:cNvSpPr>
                <a:spLocks noChangeShapeType="1"/>
              </p:cNvSpPr>
              <p:nvPr/>
            </p:nvSpPr>
            <p:spPr bwMode="auto">
              <a:xfrm flipV="1">
                <a:off x="3832" y="2394"/>
                <a:ext cx="1" cy="12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51" name="Line 1339"/>
              <p:cNvSpPr>
                <a:spLocks noChangeShapeType="1"/>
              </p:cNvSpPr>
              <p:nvPr/>
            </p:nvSpPr>
            <p:spPr bwMode="auto">
              <a:xfrm flipV="1">
                <a:off x="3832" y="2247"/>
                <a:ext cx="1" cy="12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50" name="Line 1338"/>
              <p:cNvSpPr>
                <a:spLocks noChangeShapeType="1"/>
              </p:cNvSpPr>
              <p:nvPr/>
            </p:nvSpPr>
            <p:spPr bwMode="auto">
              <a:xfrm flipV="1">
                <a:off x="3832" y="2507"/>
                <a:ext cx="1"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49" name="Line 1337"/>
              <p:cNvSpPr>
                <a:spLocks noChangeShapeType="1"/>
              </p:cNvSpPr>
              <p:nvPr/>
            </p:nvSpPr>
            <p:spPr bwMode="auto">
              <a:xfrm flipH="1">
                <a:off x="3827" y="2394"/>
                <a:ext cx="5"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48" name="Line 1336"/>
              <p:cNvSpPr>
                <a:spLocks noChangeShapeType="1"/>
              </p:cNvSpPr>
              <p:nvPr/>
            </p:nvSpPr>
            <p:spPr bwMode="auto">
              <a:xfrm>
                <a:off x="3827" y="2507"/>
                <a:ext cx="1" cy="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47" name="Line 1335"/>
              <p:cNvSpPr>
                <a:spLocks noChangeShapeType="1"/>
              </p:cNvSpPr>
              <p:nvPr/>
            </p:nvSpPr>
            <p:spPr bwMode="auto">
              <a:xfrm flipV="1">
                <a:off x="3961" y="2351"/>
                <a:ext cx="1" cy="2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46" name="Line 1334"/>
              <p:cNvSpPr>
                <a:spLocks noChangeShapeType="1"/>
              </p:cNvSpPr>
              <p:nvPr/>
            </p:nvSpPr>
            <p:spPr bwMode="auto">
              <a:xfrm flipH="1">
                <a:off x="3955" y="2351"/>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45" name="Line 1333"/>
              <p:cNvSpPr>
                <a:spLocks noChangeShapeType="1"/>
              </p:cNvSpPr>
              <p:nvPr/>
            </p:nvSpPr>
            <p:spPr bwMode="auto">
              <a:xfrm>
                <a:off x="3955" y="2351"/>
                <a:ext cx="1" cy="23"/>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44" name="Line 1332"/>
              <p:cNvSpPr>
                <a:spLocks noChangeShapeType="1"/>
              </p:cNvSpPr>
              <p:nvPr/>
            </p:nvSpPr>
            <p:spPr bwMode="auto">
              <a:xfrm>
                <a:off x="3955" y="2247"/>
                <a:ext cx="1" cy="7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43" name="Line 1331"/>
              <p:cNvSpPr>
                <a:spLocks noChangeShapeType="1"/>
              </p:cNvSpPr>
              <p:nvPr/>
            </p:nvSpPr>
            <p:spPr bwMode="auto">
              <a:xfrm>
                <a:off x="3955" y="2319"/>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42" name="Line 1330"/>
              <p:cNvSpPr>
                <a:spLocks noChangeShapeType="1"/>
              </p:cNvSpPr>
              <p:nvPr/>
            </p:nvSpPr>
            <p:spPr bwMode="auto">
              <a:xfrm flipV="1">
                <a:off x="3961" y="2241"/>
                <a:ext cx="1" cy="78"/>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41" name="Rectangle 1329"/>
              <p:cNvSpPr>
                <a:spLocks noChangeArrowheads="1"/>
              </p:cNvSpPr>
              <p:nvPr/>
            </p:nvSpPr>
            <p:spPr bwMode="auto">
              <a:xfrm>
                <a:off x="3828" y="2514"/>
                <a:ext cx="4" cy="4"/>
              </a:xfrm>
              <a:prstGeom prst="rect">
                <a:avLst/>
              </a:prstGeom>
              <a:noFill/>
              <a:ln w="6350">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40" name="Rectangle 1328"/>
              <p:cNvSpPr>
                <a:spLocks noChangeArrowheads="1"/>
              </p:cNvSpPr>
              <p:nvPr/>
            </p:nvSpPr>
            <p:spPr bwMode="auto">
              <a:xfrm>
                <a:off x="3955" y="2514"/>
                <a:ext cx="4" cy="4"/>
              </a:xfrm>
              <a:prstGeom prst="rect">
                <a:avLst/>
              </a:prstGeom>
              <a:noFill/>
              <a:ln w="6350">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39" name="Rectangle 1327"/>
              <p:cNvSpPr>
                <a:spLocks noChangeArrowheads="1"/>
              </p:cNvSpPr>
              <p:nvPr/>
            </p:nvSpPr>
            <p:spPr bwMode="auto">
              <a:xfrm>
                <a:off x="3955" y="2243"/>
                <a:ext cx="4" cy="4"/>
              </a:xfrm>
              <a:prstGeom prst="rect">
                <a:avLst/>
              </a:prstGeom>
              <a:noFill/>
              <a:ln w="6350">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38" name="Line 1326"/>
              <p:cNvSpPr>
                <a:spLocks noChangeShapeType="1"/>
              </p:cNvSpPr>
              <p:nvPr/>
            </p:nvSpPr>
            <p:spPr bwMode="auto">
              <a:xfrm flipV="1">
                <a:off x="3832" y="2247"/>
                <a:ext cx="1" cy="109"/>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37" name="Line 1325"/>
              <p:cNvSpPr>
                <a:spLocks noChangeShapeType="1"/>
              </p:cNvSpPr>
              <p:nvPr/>
            </p:nvSpPr>
            <p:spPr bwMode="auto">
              <a:xfrm flipV="1">
                <a:off x="3827" y="2241"/>
                <a:ext cx="1" cy="12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36" name="Line 1324"/>
              <p:cNvSpPr>
                <a:spLocks noChangeShapeType="1"/>
              </p:cNvSpPr>
              <p:nvPr/>
            </p:nvSpPr>
            <p:spPr bwMode="auto">
              <a:xfrm flipV="1">
                <a:off x="3827" y="2241"/>
                <a:ext cx="1" cy="9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0034" name="Group 1122"/>
            <p:cNvGrpSpPr>
              <a:grpSpLocks/>
            </p:cNvGrpSpPr>
            <p:nvPr/>
          </p:nvGrpSpPr>
          <p:grpSpPr bwMode="auto">
            <a:xfrm>
              <a:off x="2784" y="2229"/>
              <a:ext cx="1178" cy="350"/>
              <a:chOff x="2784" y="2229"/>
              <a:chExt cx="1178" cy="350"/>
            </a:xfrm>
          </p:grpSpPr>
          <p:sp>
            <p:nvSpPr>
              <p:cNvPr id="40234" name="Line 1322"/>
              <p:cNvSpPr>
                <a:spLocks noChangeShapeType="1"/>
              </p:cNvSpPr>
              <p:nvPr/>
            </p:nvSpPr>
            <p:spPr bwMode="auto">
              <a:xfrm>
                <a:off x="3961" y="2405"/>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33" name="Line 1321"/>
              <p:cNvSpPr>
                <a:spLocks noChangeShapeType="1"/>
              </p:cNvSpPr>
              <p:nvPr/>
            </p:nvSpPr>
            <p:spPr bwMode="auto">
              <a:xfrm>
                <a:off x="3955" y="2405"/>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32" name="Line 1320"/>
              <p:cNvSpPr>
                <a:spLocks noChangeShapeType="1"/>
              </p:cNvSpPr>
              <p:nvPr/>
            </p:nvSpPr>
            <p:spPr bwMode="auto">
              <a:xfrm flipV="1">
                <a:off x="3957" y="2405"/>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31" name="Line 1319"/>
              <p:cNvSpPr>
                <a:spLocks noChangeShapeType="1"/>
              </p:cNvSpPr>
              <p:nvPr/>
            </p:nvSpPr>
            <p:spPr bwMode="auto">
              <a:xfrm flipV="1">
                <a:off x="3959" y="2405"/>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30" name="Line 1318"/>
              <p:cNvSpPr>
                <a:spLocks noChangeShapeType="1"/>
              </p:cNvSpPr>
              <p:nvPr/>
            </p:nvSpPr>
            <p:spPr bwMode="auto">
              <a:xfrm flipH="1">
                <a:off x="3955" y="2405"/>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29" name="Line 1317"/>
              <p:cNvSpPr>
                <a:spLocks noChangeShapeType="1"/>
              </p:cNvSpPr>
              <p:nvPr/>
            </p:nvSpPr>
            <p:spPr bwMode="auto">
              <a:xfrm>
                <a:off x="3955" y="2437"/>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28" name="Line 1316"/>
              <p:cNvSpPr>
                <a:spLocks noChangeShapeType="1"/>
              </p:cNvSpPr>
              <p:nvPr/>
            </p:nvSpPr>
            <p:spPr bwMode="auto">
              <a:xfrm>
                <a:off x="3961" y="2319"/>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27" name="Line 1315"/>
              <p:cNvSpPr>
                <a:spLocks noChangeShapeType="1"/>
              </p:cNvSpPr>
              <p:nvPr/>
            </p:nvSpPr>
            <p:spPr bwMode="auto">
              <a:xfrm>
                <a:off x="3955" y="2319"/>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26" name="Line 1314"/>
              <p:cNvSpPr>
                <a:spLocks noChangeShapeType="1"/>
              </p:cNvSpPr>
              <p:nvPr/>
            </p:nvSpPr>
            <p:spPr bwMode="auto">
              <a:xfrm flipV="1">
                <a:off x="3957" y="2319"/>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25" name="Line 1313"/>
              <p:cNvSpPr>
                <a:spLocks noChangeShapeType="1"/>
              </p:cNvSpPr>
              <p:nvPr/>
            </p:nvSpPr>
            <p:spPr bwMode="auto">
              <a:xfrm flipV="1">
                <a:off x="3959" y="2319"/>
                <a:ext cx="1" cy="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24" name="Line 1312"/>
              <p:cNvSpPr>
                <a:spLocks noChangeShapeType="1"/>
              </p:cNvSpPr>
              <p:nvPr/>
            </p:nvSpPr>
            <p:spPr bwMode="auto">
              <a:xfrm flipH="1">
                <a:off x="3955" y="2319"/>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23" name="Line 1311"/>
              <p:cNvSpPr>
                <a:spLocks noChangeShapeType="1"/>
              </p:cNvSpPr>
              <p:nvPr/>
            </p:nvSpPr>
            <p:spPr bwMode="auto">
              <a:xfrm>
                <a:off x="3955" y="2351"/>
                <a:ext cx="6"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22" name="Line 1310"/>
              <p:cNvSpPr>
                <a:spLocks noChangeShapeType="1"/>
              </p:cNvSpPr>
              <p:nvPr/>
            </p:nvSpPr>
            <p:spPr bwMode="auto">
              <a:xfrm flipH="1">
                <a:off x="3818" y="2367"/>
                <a:ext cx="11" cy="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21" name="Freeform 1309"/>
              <p:cNvSpPr>
                <a:spLocks/>
              </p:cNvSpPr>
              <p:nvPr/>
            </p:nvSpPr>
            <p:spPr bwMode="auto">
              <a:xfrm>
                <a:off x="3818" y="2373"/>
                <a:ext cx="11" cy="7"/>
              </a:xfrm>
              <a:custGeom>
                <a:avLst/>
                <a:gdLst/>
                <a:ahLst/>
                <a:cxnLst>
                  <a:cxn ang="0">
                    <a:pos x="11" y="7"/>
                  </a:cxn>
                  <a:cxn ang="0">
                    <a:pos x="11" y="7"/>
                  </a:cxn>
                  <a:cxn ang="0">
                    <a:pos x="11" y="7"/>
                  </a:cxn>
                  <a:cxn ang="0">
                    <a:pos x="10" y="7"/>
                  </a:cxn>
                  <a:cxn ang="0">
                    <a:pos x="10" y="7"/>
                  </a:cxn>
                  <a:cxn ang="0">
                    <a:pos x="9" y="7"/>
                  </a:cxn>
                  <a:cxn ang="0">
                    <a:pos x="9" y="7"/>
                  </a:cxn>
                  <a:cxn ang="0">
                    <a:pos x="9" y="7"/>
                  </a:cxn>
                  <a:cxn ang="0">
                    <a:pos x="8" y="7"/>
                  </a:cxn>
                  <a:cxn ang="0">
                    <a:pos x="8" y="7"/>
                  </a:cxn>
                  <a:cxn ang="0">
                    <a:pos x="8" y="7"/>
                  </a:cxn>
                  <a:cxn ang="0">
                    <a:pos x="7" y="7"/>
                  </a:cxn>
                  <a:cxn ang="0">
                    <a:pos x="7" y="7"/>
                  </a:cxn>
                  <a:cxn ang="0">
                    <a:pos x="7" y="6"/>
                  </a:cxn>
                  <a:cxn ang="0">
                    <a:pos x="6" y="6"/>
                  </a:cxn>
                  <a:cxn ang="0">
                    <a:pos x="6" y="6"/>
                  </a:cxn>
                  <a:cxn ang="0">
                    <a:pos x="5" y="6"/>
                  </a:cxn>
                  <a:cxn ang="0">
                    <a:pos x="5" y="6"/>
                  </a:cxn>
                  <a:cxn ang="0">
                    <a:pos x="5" y="6"/>
                  </a:cxn>
                  <a:cxn ang="0">
                    <a:pos x="4" y="5"/>
                  </a:cxn>
                  <a:cxn ang="0">
                    <a:pos x="4" y="5"/>
                  </a:cxn>
                  <a:cxn ang="0">
                    <a:pos x="4" y="5"/>
                  </a:cxn>
                  <a:cxn ang="0">
                    <a:pos x="3" y="5"/>
                  </a:cxn>
                  <a:cxn ang="0">
                    <a:pos x="3" y="4"/>
                  </a:cxn>
                  <a:cxn ang="0">
                    <a:pos x="3" y="4"/>
                  </a:cxn>
                  <a:cxn ang="0">
                    <a:pos x="3" y="4"/>
                  </a:cxn>
                  <a:cxn ang="0">
                    <a:pos x="2" y="4"/>
                  </a:cxn>
                  <a:cxn ang="0">
                    <a:pos x="2" y="3"/>
                  </a:cxn>
                  <a:cxn ang="0">
                    <a:pos x="2" y="3"/>
                  </a:cxn>
                  <a:cxn ang="0">
                    <a:pos x="2" y="3"/>
                  </a:cxn>
                  <a:cxn ang="0">
                    <a:pos x="1" y="3"/>
                  </a:cxn>
                  <a:cxn ang="0">
                    <a:pos x="1" y="2"/>
                  </a:cxn>
                  <a:cxn ang="0">
                    <a:pos x="1" y="2"/>
                  </a:cxn>
                  <a:cxn ang="0">
                    <a:pos x="1" y="2"/>
                  </a:cxn>
                  <a:cxn ang="0">
                    <a:pos x="0" y="1"/>
                  </a:cxn>
                  <a:cxn ang="0">
                    <a:pos x="0" y="1"/>
                  </a:cxn>
                  <a:cxn ang="0">
                    <a:pos x="0" y="0"/>
                  </a:cxn>
                </a:cxnLst>
                <a:rect l="0" t="0" r="r" b="b"/>
                <a:pathLst>
                  <a:path w="11" h="7">
                    <a:moveTo>
                      <a:pt x="11" y="7"/>
                    </a:moveTo>
                    <a:lnTo>
                      <a:pt x="11" y="7"/>
                    </a:lnTo>
                    <a:lnTo>
                      <a:pt x="10" y="7"/>
                    </a:lnTo>
                    <a:lnTo>
                      <a:pt x="9" y="7"/>
                    </a:lnTo>
                    <a:lnTo>
                      <a:pt x="8" y="7"/>
                    </a:lnTo>
                    <a:lnTo>
                      <a:pt x="7" y="7"/>
                    </a:lnTo>
                    <a:lnTo>
                      <a:pt x="7" y="6"/>
                    </a:lnTo>
                    <a:lnTo>
                      <a:pt x="6" y="6"/>
                    </a:lnTo>
                    <a:lnTo>
                      <a:pt x="5" y="6"/>
                    </a:lnTo>
                    <a:lnTo>
                      <a:pt x="4" y="5"/>
                    </a:lnTo>
                    <a:lnTo>
                      <a:pt x="3" y="5"/>
                    </a:lnTo>
                    <a:lnTo>
                      <a:pt x="3" y="4"/>
                    </a:lnTo>
                    <a:lnTo>
                      <a:pt x="2" y="4"/>
                    </a:lnTo>
                    <a:lnTo>
                      <a:pt x="2" y="3"/>
                    </a:lnTo>
                    <a:lnTo>
                      <a:pt x="1" y="3"/>
                    </a:lnTo>
                    <a:lnTo>
                      <a:pt x="1" y="2"/>
                    </a:lnTo>
                    <a:lnTo>
                      <a:pt x="0" y="1"/>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20" name="Freeform 1308"/>
              <p:cNvSpPr>
                <a:spLocks/>
              </p:cNvSpPr>
              <p:nvPr/>
            </p:nvSpPr>
            <p:spPr bwMode="auto">
              <a:xfrm>
                <a:off x="3818" y="2380"/>
                <a:ext cx="11" cy="7"/>
              </a:xfrm>
              <a:custGeom>
                <a:avLst/>
                <a:gdLst/>
                <a:ahLst/>
                <a:cxnLst>
                  <a:cxn ang="0">
                    <a:pos x="0" y="7"/>
                  </a:cxn>
                  <a:cxn ang="0">
                    <a:pos x="0" y="7"/>
                  </a:cxn>
                  <a:cxn ang="0">
                    <a:pos x="0" y="7"/>
                  </a:cxn>
                  <a:cxn ang="0">
                    <a:pos x="1" y="6"/>
                  </a:cxn>
                  <a:cxn ang="0">
                    <a:pos x="1" y="6"/>
                  </a:cxn>
                  <a:cxn ang="0">
                    <a:pos x="1" y="5"/>
                  </a:cxn>
                  <a:cxn ang="0">
                    <a:pos x="1" y="5"/>
                  </a:cxn>
                  <a:cxn ang="0">
                    <a:pos x="2" y="5"/>
                  </a:cxn>
                  <a:cxn ang="0">
                    <a:pos x="2" y="5"/>
                  </a:cxn>
                  <a:cxn ang="0">
                    <a:pos x="2" y="4"/>
                  </a:cxn>
                  <a:cxn ang="0">
                    <a:pos x="2" y="4"/>
                  </a:cxn>
                  <a:cxn ang="0">
                    <a:pos x="3" y="4"/>
                  </a:cxn>
                  <a:cxn ang="0">
                    <a:pos x="3" y="4"/>
                  </a:cxn>
                  <a:cxn ang="0">
                    <a:pos x="3" y="3"/>
                  </a:cxn>
                  <a:cxn ang="0">
                    <a:pos x="3" y="3"/>
                  </a:cxn>
                  <a:cxn ang="0">
                    <a:pos x="4" y="3"/>
                  </a:cxn>
                  <a:cxn ang="0">
                    <a:pos x="4" y="3"/>
                  </a:cxn>
                  <a:cxn ang="0">
                    <a:pos x="4" y="2"/>
                  </a:cxn>
                  <a:cxn ang="0">
                    <a:pos x="5" y="2"/>
                  </a:cxn>
                  <a:cxn ang="0">
                    <a:pos x="5" y="2"/>
                  </a:cxn>
                  <a:cxn ang="0">
                    <a:pos x="5" y="2"/>
                  </a:cxn>
                  <a:cxn ang="0">
                    <a:pos x="6" y="2"/>
                  </a:cxn>
                  <a:cxn ang="0">
                    <a:pos x="6" y="1"/>
                  </a:cxn>
                  <a:cxn ang="0">
                    <a:pos x="7" y="1"/>
                  </a:cxn>
                  <a:cxn ang="0">
                    <a:pos x="7" y="1"/>
                  </a:cxn>
                  <a:cxn ang="0">
                    <a:pos x="7" y="1"/>
                  </a:cxn>
                  <a:cxn ang="0">
                    <a:pos x="8" y="1"/>
                  </a:cxn>
                  <a:cxn ang="0">
                    <a:pos x="8" y="1"/>
                  </a:cxn>
                  <a:cxn ang="0">
                    <a:pos x="8" y="1"/>
                  </a:cxn>
                  <a:cxn ang="0">
                    <a:pos x="9" y="1"/>
                  </a:cxn>
                  <a:cxn ang="0">
                    <a:pos x="9" y="1"/>
                  </a:cxn>
                  <a:cxn ang="0">
                    <a:pos x="9" y="0"/>
                  </a:cxn>
                  <a:cxn ang="0">
                    <a:pos x="10" y="0"/>
                  </a:cxn>
                  <a:cxn ang="0">
                    <a:pos x="10" y="0"/>
                  </a:cxn>
                  <a:cxn ang="0">
                    <a:pos x="11" y="0"/>
                  </a:cxn>
                  <a:cxn ang="0">
                    <a:pos x="11" y="0"/>
                  </a:cxn>
                  <a:cxn ang="0">
                    <a:pos x="11" y="0"/>
                  </a:cxn>
                </a:cxnLst>
                <a:rect l="0" t="0" r="r" b="b"/>
                <a:pathLst>
                  <a:path w="11" h="7">
                    <a:moveTo>
                      <a:pt x="0" y="7"/>
                    </a:moveTo>
                    <a:lnTo>
                      <a:pt x="0" y="7"/>
                    </a:lnTo>
                    <a:lnTo>
                      <a:pt x="1" y="6"/>
                    </a:lnTo>
                    <a:lnTo>
                      <a:pt x="1" y="5"/>
                    </a:lnTo>
                    <a:lnTo>
                      <a:pt x="2" y="5"/>
                    </a:lnTo>
                    <a:lnTo>
                      <a:pt x="2" y="4"/>
                    </a:lnTo>
                    <a:lnTo>
                      <a:pt x="3" y="4"/>
                    </a:lnTo>
                    <a:lnTo>
                      <a:pt x="3" y="3"/>
                    </a:lnTo>
                    <a:lnTo>
                      <a:pt x="4" y="3"/>
                    </a:lnTo>
                    <a:lnTo>
                      <a:pt x="4" y="2"/>
                    </a:lnTo>
                    <a:lnTo>
                      <a:pt x="5" y="2"/>
                    </a:lnTo>
                    <a:lnTo>
                      <a:pt x="6" y="2"/>
                    </a:lnTo>
                    <a:lnTo>
                      <a:pt x="6" y="1"/>
                    </a:lnTo>
                    <a:lnTo>
                      <a:pt x="7" y="1"/>
                    </a:lnTo>
                    <a:lnTo>
                      <a:pt x="8" y="1"/>
                    </a:lnTo>
                    <a:lnTo>
                      <a:pt x="9" y="1"/>
                    </a:lnTo>
                    <a:lnTo>
                      <a:pt x="9" y="0"/>
                    </a:lnTo>
                    <a:lnTo>
                      <a:pt x="10" y="0"/>
                    </a:lnTo>
                    <a:lnTo>
                      <a:pt x="11"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19" name="Line 1307"/>
              <p:cNvSpPr>
                <a:spLocks noChangeShapeType="1"/>
              </p:cNvSpPr>
              <p:nvPr/>
            </p:nvSpPr>
            <p:spPr bwMode="auto">
              <a:xfrm flipH="1" flipV="1">
                <a:off x="3818" y="2387"/>
                <a:ext cx="11" cy="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18" name="Line 1306"/>
              <p:cNvSpPr>
                <a:spLocks noChangeShapeType="1"/>
              </p:cNvSpPr>
              <p:nvPr/>
            </p:nvSpPr>
            <p:spPr bwMode="auto">
              <a:xfrm flipV="1">
                <a:off x="3815" y="2400"/>
                <a:ext cx="1" cy="1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17" name="Line 1305"/>
              <p:cNvSpPr>
                <a:spLocks noChangeShapeType="1"/>
              </p:cNvSpPr>
              <p:nvPr/>
            </p:nvSpPr>
            <p:spPr bwMode="auto">
              <a:xfrm>
                <a:off x="3815" y="2229"/>
                <a:ext cx="1" cy="13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16" name="Line 1304"/>
              <p:cNvSpPr>
                <a:spLocks noChangeShapeType="1"/>
              </p:cNvSpPr>
              <p:nvPr/>
            </p:nvSpPr>
            <p:spPr bwMode="auto">
              <a:xfrm flipH="1" flipV="1">
                <a:off x="3815" y="2229"/>
                <a:ext cx="12" cy="1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15" name="Rectangle 1303"/>
              <p:cNvSpPr>
                <a:spLocks noChangeArrowheads="1"/>
              </p:cNvSpPr>
              <p:nvPr/>
            </p:nvSpPr>
            <p:spPr bwMode="auto">
              <a:xfrm>
                <a:off x="3828" y="2243"/>
                <a:ext cx="4" cy="4"/>
              </a:xfrm>
              <a:prstGeom prst="rect">
                <a:avLst/>
              </a:prstGeom>
              <a:noFill/>
              <a:ln w="6350">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14" name="Line 1302"/>
              <p:cNvSpPr>
                <a:spLocks noChangeShapeType="1"/>
              </p:cNvSpPr>
              <p:nvPr/>
            </p:nvSpPr>
            <p:spPr bwMode="auto">
              <a:xfrm flipH="1">
                <a:off x="3803" y="2344"/>
                <a:ext cx="1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13" name="Freeform 1301"/>
              <p:cNvSpPr>
                <a:spLocks/>
              </p:cNvSpPr>
              <p:nvPr/>
            </p:nvSpPr>
            <p:spPr bwMode="auto">
              <a:xfrm>
                <a:off x="3793" y="2334"/>
                <a:ext cx="10" cy="10"/>
              </a:xfrm>
              <a:custGeom>
                <a:avLst/>
                <a:gdLst/>
                <a:ahLst/>
                <a:cxnLst>
                  <a:cxn ang="0">
                    <a:pos x="0" y="0"/>
                  </a:cxn>
                  <a:cxn ang="0">
                    <a:pos x="0" y="1"/>
                  </a:cxn>
                  <a:cxn ang="0">
                    <a:pos x="1" y="3"/>
                  </a:cxn>
                  <a:cxn ang="0">
                    <a:pos x="1" y="4"/>
                  </a:cxn>
                  <a:cxn ang="0">
                    <a:pos x="2" y="6"/>
                  </a:cxn>
                  <a:cxn ang="0">
                    <a:pos x="3" y="7"/>
                  </a:cxn>
                  <a:cxn ang="0">
                    <a:pos x="4" y="8"/>
                  </a:cxn>
                  <a:cxn ang="0">
                    <a:pos x="6" y="9"/>
                  </a:cxn>
                  <a:cxn ang="0">
                    <a:pos x="7" y="9"/>
                  </a:cxn>
                  <a:cxn ang="0">
                    <a:pos x="8" y="10"/>
                  </a:cxn>
                  <a:cxn ang="0">
                    <a:pos x="10" y="10"/>
                  </a:cxn>
                </a:cxnLst>
                <a:rect l="0" t="0" r="r" b="b"/>
                <a:pathLst>
                  <a:path w="10" h="10">
                    <a:moveTo>
                      <a:pt x="0" y="0"/>
                    </a:moveTo>
                    <a:lnTo>
                      <a:pt x="0" y="1"/>
                    </a:lnTo>
                    <a:lnTo>
                      <a:pt x="1" y="3"/>
                    </a:lnTo>
                    <a:lnTo>
                      <a:pt x="1" y="4"/>
                    </a:lnTo>
                    <a:lnTo>
                      <a:pt x="2" y="6"/>
                    </a:lnTo>
                    <a:lnTo>
                      <a:pt x="3" y="7"/>
                    </a:lnTo>
                    <a:lnTo>
                      <a:pt x="4" y="8"/>
                    </a:lnTo>
                    <a:lnTo>
                      <a:pt x="6" y="9"/>
                    </a:lnTo>
                    <a:lnTo>
                      <a:pt x="7" y="9"/>
                    </a:lnTo>
                    <a:lnTo>
                      <a:pt x="8" y="10"/>
                    </a:lnTo>
                    <a:lnTo>
                      <a:pt x="10" y="1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12" name="Line 1300"/>
              <p:cNvSpPr>
                <a:spLocks noChangeShapeType="1"/>
              </p:cNvSpPr>
              <p:nvPr/>
            </p:nvSpPr>
            <p:spPr bwMode="auto">
              <a:xfrm flipH="1">
                <a:off x="3803" y="2417"/>
                <a:ext cx="12"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11" name="Line 1299"/>
              <p:cNvSpPr>
                <a:spLocks noChangeShapeType="1"/>
              </p:cNvSpPr>
              <p:nvPr/>
            </p:nvSpPr>
            <p:spPr bwMode="auto">
              <a:xfrm>
                <a:off x="2808" y="2268"/>
                <a:ext cx="92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10" name="Line 1298"/>
              <p:cNvSpPr>
                <a:spLocks noChangeShapeType="1"/>
              </p:cNvSpPr>
              <p:nvPr/>
            </p:nvSpPr>
            <p:spPr bwMode="auto">
              <a:xfrm>
                <a:off x="3393" y="2248"/>
                <a:ext cx="31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09" name="Freeform 1297"/>
              <p:cNvSpPr>
                <a:spLocks/>
              </p:cNvSpPr>
              <p:nvPr/>
            </p:nvSpPr>
            <p:spPr bwMode="auto">
              <a:xfrm>
                <a:off x="3735" y="2243"/>
                <a:ext cx="24" cy="25"/>
              </a:xfrm>
              <a:custGeom>
                <a:avLst/>
                <a:gdLst/>
                <a:ahLst/>
                <a:cxnLst>
                  <a:cxn ang="0">
                    <a:pos x="0" y="25"/>
                  </a:cxn>
                  <a:cxn ang="0">
                    <a:pos x="2" y="25"/>
                  </a:cxn>
                  <a:cxn ang="0">
                    <a:pos x="5" y="24"/>
                  </a:cxn>
                  <a:cxn ang="0">
                    <a:pos x="7" y="24"/>
                  </a:cxn>
                  <a:cxn ang="0">
                    <a:pos x="10" y="22"/>
                  </a:cxn>
                  <a:cxn ang="0">
                    <a:pos x="12" y="21"/>
                  </a:cxn>
                  <a:cxn ang="0">
                    <a:pos x="14" y="20"/>
                  </a:cxn>
                  <a:cxn ang="0">
                    <a:pos x="16" y="18"/>
                  </a:cxn>
                  <a:cxn ang="0">
                    <a:pos x="18" y="16"/>
                  </a:cxn>
                  <a:cxn ang="0">
                    <a:pos x="19" y="14"/>
                  </a:cxn>
                  <a:cxn ang="0">
                    <a:pos x="21" y="12"/>
                  </a:cxn>
                  <a:cxn ang="0">
                    <a:pos x="22" y="10"/>
                  </a:cxn>
                  <a:cxn ang="0">
                    <a:pos x="23" y="8"/>
                  </a:cxn>
                  <a:cxn ang="0">
                    <a:pos x="24" y="5"/>
                  </a:cxn>
                  <a:cxn ang="0">
                    <a:pos x="24" y="2"/>
                  </a:cxn>
                  <a:cxn ang="0">
                    <a:pos x="24" y="0"/>
                  </a:cxn>
                </a:cxnLst>
                <a:rect l="0" t="0" r="r" b="b"/>
                <a:pathLst>
                  <a:path w="24" h="25">
                    <a:moveTo>
                      <a:pt x="0" y="25"/>
                    </a:moveTo>
                    <a:lnTo>
                      <a:pt x="2" y="25"/>
                    </a:lnTo>
                    <a:lnTo>
                      <a:pt x="5" y="24"/>
                    </a:lnTo>
                    <a:lnTo>
                      <a:pt x="7" y="24"/>
                    </a:lnTo>
                    <a:lnTo>
                      <a:pt x="10" y="22"/>
                    </a:lnTo>
                    <a:lnTo>
                      <a:pt x="12" y="21"/>
                    </a:lnTo>
                    <a:lnTo>
                      <a:pt x="14" y="20"/>
                    </a:lnTo>
                    <a:lnTo>
                      <a:pt x="16" y="18"/>
                    </a:lnTo>
                    <a:lnTo>
                      <a:pt x="18" y="16"/>
                    </a:lnTo>
                    <a:lnTo>
                      <a:pt x="19" y="14"/>
                    </a:lnTo>
                    <a:lnTo>
                      <a:pt x="21" y="12"/>
                    </a:lnTo>
                    <a:lnTo>
                      <a:pt x="22" y="10"/>
                    </a:lnTo>
                    <a:lnTo>
                      <a:pt x="23" y="8"/>
                    </a:lnTo>
                    <a:lnTo>
                      <a:pt x="24" y="5"/>
                    </a:lnTo>
                    <a:lnTo>
                      <a:pt x="24" y="2"/>
                    </a:lnTo>
                    <a:lnTo>
                      <a:pt x="24"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08" name="Freeform 1296"/>
              <p:cNvSpPr>
                <a:spLocks/>
              </p:cNvSpPr>
              <p:nvPr/>
            </p:nvSpPr>
            <p:spPr bwMode="auto">
              <a:xfrm>
                <a:off x="2784" y="2243"/>
                <a:ext cx="24" cy="25"/>
              </a:xfrm>
              <a:custGeom>
                <a:avLst/>
                <a:gdLst/>
                <a:ahLst/>
                <a:cxnLst>
                  <a:cxn ang="0">
                    <a:pos x="0" y="0"/>
                  </a:cxn>
                  <a:cxn ang="0">
                    <a:pos x="0" y="2"/>
                  </a:cxn>
                  <a:cxn ang="0">
                    <a:pos x="0" y="5"/>
                  </a:cxn>
                  <a:cxn ang="0">
                    <a:pos x="1" y="8"/>
                  </a:cxn>
                  <a:cxn ang="0">
                    <a:pos x="2" y="10"/>
                  </a:cxn>
                  <a:cxn ang="0">
                    <a:pos x="3" y="12"/>
                  </a:cxn>
                  <a:cxn ang="0">
                    <a:pos x="5" y="14"/>
                  </a:cxn>
                  <a:cxn ang="0">
                    <a:pos x="6" y="16"/>
                  </a:cxn>
                  <a:cxn ang="0">
                    <a:pos x="8" y="18"/>
                  </a:cxn>
                  <a:cxn ang="0">
                    <a:pos x="10" y="20"/>
                  </a:cxn>
                  <a:cxn ang="0">
                    <a:pos x="12" y="21"/>
                  </a:cxn>
                  <a:cxn ang="0">
                    <a:pos x="14" y="22"/>
                  </a:cxn>
                  <a:cxn ang="0">
                    <a:pos x="17" y="24"/>
                  </a:cxn>
                  <a:cxn ang="0">
                    <a:pos x="19" y="24"/>
                  </a:cxn>
                  <a:cxn ang="0">
                    <a:pos x="22" y="25"/>
                  </a:cxn>
                  <a:cxn ang="0">
                    <a:pos x="24" y="25"/>
                  </a:cxn>
                </a:cxnLst>
                <a:rect l="0" t="0" r="r" b="b"/>
                <a:pathLst>
                  <a:path w="24" h="25">
                    <a:moveTo>
                      <a:pt x="0" y="0"/>
                    </a:moveTo>
                    <a:lnTo>
                      <a:pt x="0" y="2"/>
                    </a:lnTo>
                    <a:lnTo>
                      <a:pt x="0" y="5"/>
                    </a:lnTo>
                    <a:lnTo>
                      <a:pt x="1" y="8"/>
                    </a:lnTo>
                    <a:lnTo>
                      <a:pt x="2" y="10"/>
                    </a:lnTo>
                    <a:lnTo>
                      <a:pt x="3" y="12"/>
                    </a:lnTo>
                    <a:lnTo>
                      <a:pt x="5" y="14"/>
                    </a:lnTo>
                    <a:lnTo>
                      <a:pt x="6" y="16"/>
                    </a:lnTo>
                    <a:lnTo>
                      <a:pt x="8" y="18"/>
                    </a:lnTo>
                    <a:lnTo>
                      <a:pt x="10" y="20"/>
                    </a:lnTo>
                    <a:lnTo>
                      <a:pt x="12" y="21"/>
                    </a:lnTo>
                    <a:lnTo>
                      <a:pt x="14" y="22"/>
                    </a:lnTo>
                    <a:lnTo>
                      <a:pt x="17" y="24"/>
                    </a:lnTo>
                    <a:lnTo>
                      <a:pt x="19" y="24"/>
                    </a:lnTo>
                    <a:lnTo>
                      <a:pt x="22" y="25"/>
                    </a:lnTo>
                    <a:lnTo>
                      <a:pt x="24"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07" name="Line 1295"/>
              <p:cNvSpPr>
                <a:spLocks noChangeShapeType="1"/>
              </p:cNvSpPr>
              <p:nvPr/>
            </p:nvSpPr>
            <p:spPr bwMode="auto">
              <a:xfrm flipV="1">
                <a:off x="2793" y="254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06" name="Line 1294"/>
              <p:cNvSpPr>
                <a:spLocks noChangeShapeType="1"/>
              </p:cNvSpPr>
              <p:nvPr/>
            </p:nvSpPr>
            <p:spPr bwMode="auto">
              <a:xfrm flipV="1">
                <a:off x="2793" y="252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05" name="Line 1293"/>
              <p:cNvSpPr>
                <a:spLocks noChangeShapeType="1"/>
              </p:cNvSpPr>
              <p:nvPr/>
            </p:nvSpPr>
            <p:spPr bwMode="auto">
              <a:xfrm flipV="1">
                <a:off x="2793" y="250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04" name="Line 1292"/>
              <p:cNvSpPr>
                <a:spLocks noChangeShapeType="1"/>
              </p:cNvSpPr>
              <p:nvPr/>
            </p:nvSpPr>
            <p:spPr bwMode="auto">
              <a:xfrm flipV="1">
                <a:off x="2793" y="248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03" name="Line 1291"/>
              <p:cNvSpPr>
                <a:spLocks noChangeShapeType="1"/>
              </p:cNvSpPr>
              <p:nvPr/>
            </p:nvSpPr>
            <p:spPr bwMode="auto">
              <a:xfrm flipV="1">
                <a:off x="2793" y="246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02" name="Line 1290"/>
              <p:cNvSpPr>
                <a:spLocks noChangeShapeType="1"/>
              </p:cNvSpPr>
              <p:nvPr/>
            </p:nvSpPr>
            <p:spPr bwMode="auto">
              <a:xfrm flipV="1">
                <a:off x="2793" y="243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01" name="Line 1289"/>
              <p:cNvSpPr>
                <a:spLocks noChangeShapeType="1"/>
              </p:cNvSpPr>
              <p:nvPr/>
            </p:nvSpPr>
            <p:spPr bwMode="auto">
              <a:xfrm flipV="1">
                <a:off x="2793" y="241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200" name="Line 1288"/>
              <p:cNvSpPr>
                <a:spLocks noChangeShapeType="1"/>
              </p:cNvSpPr>
              <p:nvPr/>
            </p:nvSpPr>
            <p:spPr bwMode="auto">
              <a:xfrm flipV="1">
                <a:off x="2793" y="239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99" name="Line 1287"/>
              <p:cNvSpPr>
                <a:spLocks noChangeShapeType="1"/>
              </p:cNvSpPr>
              <p:nvPr/>
            </p:nvSpPr>
            <p:spPr bwMode="auto">
              <a:xfrm flipV="1">
                <a:off x="2793" y="237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98" name="Line 1286"/>
              <p:cNvSpPr>
                <a:spLocks noChangeShapeType="1"/>
              </p:cNvSpPr>
              <p:nvPr/>
            </p:nvSpPr>
            <p:spPr bwMode="auto">
              <a:xfrm flipV="1">
                <a:off x="2793" y="235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97" name="Line 1285"/>
              <p:cNvSpPr>
                <a:spLocks noChangeShapeType="1"/>
              </p:cNvSpPr>
              <p:nvPr/>
            </p:nvSpPr>
            <p:spPr bwMode="auto">
              <a:xfrm flipV="1">
                <a:off x="2793" y="233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96" name="Line 1284"/>
              <p:cNvSpPr>
                <a:spLocks noChangeShapeType="1"/>
              </p:cNvSpPr>
              <p:nvPr/>
            </p:nvSpPr>
            <p:spPr bwMode="auto">
              <a:xfrm flipV="1">
                <a:off x="2793" y="231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95" name="Line 1283"/>
              <p:cNvSpPr>
                <a:spLocks noChangeShapeType="1"/>
              </p:cNvSpPr>
              <p:nvPr/>
            </p:nvSpPr>
            <p:spPr bwMode="auto">
              <a:xfrm flipV="1">
                <a:off x="2793" y="2293"/>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94" name="Line 1282"/>
              <p:cNvSpPr>
                <a:spLocks noChangeShapeType="1"/>
              </p:cNvSpPr>
              <p:nvPr/>
            </p:nvSpPr>
            <p:spPr bwMode="auto">
              <a:xfrm flipV="1">
                <a:off x="2803" y="255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93" name="Line 1281"/>
              <p:cNvSpPr>
                <a:spLocks noChangeShapeType="1"/>
              </p:cNvSpPr>
              <p:nvPr/>
            </p:nvSpPr>
            <p:spPr bwMode="auto">
              <a:xfrm flipV="1">
                <a:off x="2803" y="253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92" name="Line 1280"/>
              <p:cNvSpPr>
                <a:spLocks noChangeShapeType="1"/>
              </p:cNvSpPr>
              <p:nvPr/>
            </p:nvSpPr>
            <p:spPr bwMode="auto">
              <a:xfrm flipV="1">
                <a:off x="2803" y="251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91" name="Line 1279"/>
              <p:cNvSpPr>
                <a:spLocks noChangeShapeType="1"/>
              </p:cNvSpPr>
              <p:nvPr/>
            </p:nvSpPr>
            <p:spPr bwMode="auto">
              <a:xfrm flipV="1">
                <a:off x="2803" y="24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90" name="Line 1278"/>
              <p:cNvSpPr>
                <a:spLocks noChangeShapeType="1"/>
              </p:cNvSpPr>
              <p:nvPr/>
            </p:nvSpPr>
            <p:spPr bwMode="auto">
              <a:xfrm flipV="1">
                <a:off x="2803" y="247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89" name="Line 1277"/>
              <p:cNvSpPr>
                <a:spLocks noChangeShapeType="1"/>
              </p:cNvSpPr>
              <p:nvPr/>
            </p:nvSpPr>
            <p:spPr bwMode="auto">
              <a:xfrm flipV="1">
                <a:off x="2803" y="245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88" name="Line 1276"/>
              <p:cNvSpPr>
                <a:spLocks noChangeShapeType="1"/>
              </p:cNvSpPr>
              <p:nvPr/>
            </p:nvSpPr>
            <p:spPr bwMode="auto">
              <a:xfrm flipV="1">
                <a:off x="2803" y="242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87" name="Line 1275"/>
              <p:cNvSpPr>
                <a:spLocks noChangeShapeType="1"/>
              </p:cNvSpPr>
              <p:nvPr/>
            </p:nvSpPr>
            <p:spPr bwMode="auto">
              <a:xfrm flipV="1">
                <a:off x="2803" y="240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86" name="Line 1274"/>
              <p:cNvSpPr>
                <a:spLocks noChangeShapeType="1"/>
              </p:cNvSpPr>
              <p:nvPr/>
            </p:nvSpPr>
            <p:spPr bwMode="auto">
              <a:xfrm flipV="1">
                <a:off x="2803" y="238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85" name="Line 1273"/>
              <p:cNvSpPr>
                <a:spLocks noChangeShapeType="1"/>
              </p:cNvSpPr>
              <p:nvPr/>
            </p:nvSpPr>
            <p:spPr bwMode="auto">
              <a:xfrm flipV="1">
                <a:off x="2803" y="236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84" name="Line 1272"/>
              <p:cNvSpPr>
                <a:spLocks noChangeShapeType="1"/>
              </p:cNvSpPr>
              <p:nvPr/>
            </p:nvSpPr>
            <p:spPr bwMode="auto">
              <a:xfrm flipV="1">
                <a:off x="2803" y="234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83" name="Line 1271"/>
              <p:cNvSpPr>
                <a:spLocks noChangeShapeType="1"/>
              </p:cNvSpPr>
              <p:nvPr/>
            </p:nvSpPr>
            <p:spPr bwMode="auto">
              <a:xfrm flipV="1">
                <a:off x="2803" y="232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82" name="Line 1270"/>
              <p:cNvSpPr>
                <a:spLocks noChangeShapeType="1"/>
              </p:cNvSpPr>
              <p:nvPr/>
            </p:nvSpPr>
            <p:spPr bwMode="auto">
              <a:xfrm flipV="1">
                <a:off x="2803"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81" name="Line 1269"/>
              <p:cNvSpPr>
                <a:spLocks noChangeShapeType="1"/>
              </p:cNvSpPr>
              <p:nvPr/>
            </p:nvSpPr>
            <p:spPr bwMode="auto">
              <a:xfrm flipV="1">
                <a:off x="2813" y="256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80" name="Line 1268"/>
              <p:cNvSpPr>
                <a:spLocks noChangeShapeType="1"/>
              </p:cNvSpPr>
              <p:nvPr/>
            </p:nvSpPr>
            <p:spPr bwMode="auto">
              <a:xfrm flipV="1">
                <a:off x="2813" y="254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79" name="Line 1267"/>
              <p:cNvSpPr>
                <a:spLocks noChangeShapeType="1"/>
              </p:cNvSpPr>
              <p:nvPr/>
            </p:nvSpPr>
            <p:spPr bwMode="auto">
              <a:xfrm flipV="1">
                <a:off x="2813" y="252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78" name="Line 1266"/>
              <p:cNvSpPr>
                <a:spLocks noChangeShapeType="1"/>
              </p:cNvSpPr>
              <p:nvPr/>
            </p:nvSpPr>
            <p:spPr bwMode="auto">
              <a:xfrm flipV="1">
                <a:off x="2813" y="250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77" name="Line 1265"/>
              <p:cNvSpPr>
                <a:spLocks noChangeShapeType="1"/>
              </p:cNvSpPr>
              <p:nvPr/>
            </p:nvSpPr>
            <p:spPr bwMode="auto">
              <a:xfrm flipV="1">
                <a:off x="2813" y="248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76" name="Line 1264"/>
              <p:cNvSpPr>
                <a:spLocks noChangeShapeType="1"/>
              </p:cNvSpPr>
              <p:nvPr/>
            </p:nvSpPr>
            <p:spPr bwMode="auto">
              <a:xfrm flipV="1">
                <a:off x="2813" y="246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75" name="Line 1263"/>
              <p:cNvSpPr>
                <a:spLocks noChangeShapeType="1"/>
              </p:cNvSpPr>
              <p:nvPr/>
            </p:nvSpPr>
            <p:spPr bwMode="auto">
              <a:xfrm flipV="1">
                <a:off x="2813" y="243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74" name="Line 1262"/>
              <p:cNvSpPr>
                <a:spLocks noChangeShapeType="1"/>
              </p:cNvSpPr>
              <p:nvPr/>
            </p:nvSpPr>
            <p:spPr bwMode="auto">
              <a:xfrm flipV="1">
                <a:off x="2813" y="241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73" name="Line 1261"/>
              <p:cNvSpPr>
                <a:spLocks noChangeShapeType="1"/>
              </p:cNvSpPr>
              <p:nvPr/>
            </p:nvSpPr>
            <p:spPr bwMode="auto">
              <a:xfrm flipV="1">
                <a:off x="2813" y="239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72" name="Line 1260"/>
              <p:cNvSpPr>
                <a:spLocks noChangeShapeType="1"/>
              </p:cNvSpPr>
              <p:nvPr/>
            </p:nvSpPr>
            <p:spPr bwMode="auto">
              <a:xfrm flipV="1">
                <a:off x="2813" y="237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71" name="Line 1259"/>
              <p:cNvSpPr>
                <a:spLocks noChangeShapeType="1"/>
              </p:cNvSpPr>
              <p:nvPr/>
            </p:nvSpPr>
            <p:spPr bwMode="auto">
              <a:xfrm flipV="1">
                <a:off x="2813" y="235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70" name="Line 1258"/>
              <p:cNvSpPr>
                <a:spLocks noChangeShapeType="1"/>
              </p:cNvSpPr>
              <p:nvPr/>
            </p:nvSpPr>
            <p:spPr bwMode="auto">
              <a:xfrm flipV="1">
                <a:off x="2813" y="233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69" name="Line 1257"/>
              <p:cNvSpPr>
                <a:spLocks noChangeShapeType="1"/>
              </p:cNvSpPr>
              <p:nvPr/>
            </p:nvSpPr>
            <p:spPr bwMode="auto">
              <a:xfrm flipV="1">
                <a:off x="2813" y="231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68" name="Line 1256"/>
              <p:cNvSpPr>
                <a:spLocks noChangeShapeType="1"/>
              </p:cNvSpPr>
              <p:nvPr/>
            </p:nvSpPr>
            <p:spPr bwMode="auto">
              <a:xfrm flipV="1">
                <a:off x="2813"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67" name="Line 1255"/>
              <p:cNvSpPr>
                <a:spLocks noChangeShapeType="1"/>
              </p:cNvSpPr>
              <p:nvPr/>
            </p:nvSpPr>
            <p:spPr bwMode="auto">
              <a:xfrm flipV="1">
                <a:off x="2824" y="255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66" name="Line 1254"/>
              <p:cNvSpPr>
                <a:spLocks noChangeShapeType="1"/>
              </p:cNvSpPr>
              <p:nvPr/>
            </p:nvSpPr>
            <p:spPr bwMode="auto">
              <a:xfrm flipV="1">
                <a:off x="2824" y="253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65" name="Line 1253"/>
              <p:cNvSpPr>
                <a:spLocks noChangeShapeType="1"/>
              </p:cNvSpPr>
              <p:nvPr/>
            </p:nvSpPr>
            <p:spPr bwMode="auto">
              <a:xfrm flipV="1">
                <a:off x="2824" y="251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64" name="Line 1252"/>
              <p:cNvSpPr>
                <a:spLocks noChangeShapeType="1"/>
              </p:cNvSpPr>
              <p:nvPr/>
            </p:nvSpPr>
            <p:spPr bwMode="auto">
              <a:xfrm flipV="1">
                <a:off x="2824" y="24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63" name="Line 1251"/>
              <p:cNvSpPr>
                <a:spLocks noChangeShapeType="1"/>
              </p:cNvSpPr>
              <p:nvPr/>
            </p:nvSpPr>
            <p:spPr bwMode="auto">
              <a:xfrm flipV="1">
                <a:off x="2824" y="247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62" name="Line 1250"/>
              <p:cNvSpPr>
                <a:spLocks noChangeShapeType="1"/>
              </p:cNvSpPr>
              <p:nvPr/>
            </p:nvSpPr>
            <p:spPr bwMode="auto">
              <a:xfrm flipV="1">
                <a:off x="2824" y="245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61" name="Line 1249"/>
              <p:cNvSpPr>
                <a:spLocks noChangeShapeType="1"/>
              </p:cNvSpPr>
              <p:nvPr/>
            </p:nvSpPr>
            <p:spPr bwMode="auto">
              <a:xfrm flipV="1">
                <a:off x="2824" y="242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60" name="Line 1248"/>
              <p:cNvSpPr>
                <a:spLocks noChangeShapeType="1"/>
              </p:cNvSpPr>
              <p:nvPr/>
            </p:nvSpPr>
            <p:spPr bwMode="auto">
              <a:xfrm flipV="1">
                <a:off x="2824" y="240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59" name="Line 1247"/>
              <p:cNvSpPr>
                <a:spLocks noChangeShapeType="1"/>
              </p:cNvSpPr>
              <p:nvPr/>
            </p:nvSpPr>
            <p:spPr bwMode="auto">
              <a:xfrm flipV="1">
                <a:off x="2824" y="238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58" name="Line 1246"/>
              <p:cNvSpPr>
                <a:spLocks noChangeShapeType="1"/>
              </p:cNvSpPr>
              <p:nvPr/>
            </p:nvSpPr>
            <p:spPr bwMode="auto">
              <a:xfrm flipV="1">
                <a:off x="2824" y="236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57" name="Line 1245"/>
              <p:cNvSpPr>
                <a:spLocks noChangeShapeType="1"/>
              </p:cNvSpPr>
              <p:nvPr/>
            </p:nvSpPr>
            <p:spPr bwMode="auto">
              <a:xfrm flipV="1">
                <a:off x="2824" y="234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56" name="Line 1244"/>
              <p:cNvSpPr>
                <a:spLocks noChangeShapeType="1"/>
              </p:cNvSpPr>
              <p:nvPr/>
            </p:nvSpPr>
            <p:spPr bwMode="auto">
              <a:xfrm flipV="1">
                <a:off x="2824" y="232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55" name="Line 1243"/>
              <p:cNvSpPr>
                <a:spLocks noChangeShapeType="1"/>
              </p:cNvSpPr>
              <p:nvPr/>
            </p:nvSpPr>
            <p:spPr bwMode="auto">
              <a:xfrm flipV="1">
                <a:off x="2824"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54" name="Line 1242"/>
              <p:cNvSpPr>
                <a:spLocks noChangeShapeType="1"/>
              </p:cNvSpPr>
              <p:nvPr/>
            </p:nvSpPr>
            <p:spPr bwMode="auto">
              <a:xfrm flipV="1">
                <a:off x="2834"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53" name="Line 1241"/>
              <p:cNvSpPr>
                <a:spLocks noChangeShapeType="1"/>
              </p:cNvSpPr>
              <p:nvPr/>
            </p:nvSpPr>
            <p:spPr bwMode="auto">
              <a:xfrm flipV="1">
                <a:off x="2844"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52" name="Line 1240"/>
              <p:cNvSpPr>
                <a:spLocks noChangeShapeType="1"/>
              </p:cNvSpPr>
              <p:nvPr/>
            </p:nvSpPr>
            <p:spPr bwMode="auto">
              <a:xfrm flipV="1">
                <a:off x="2855"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51" name="Line 1239"/>
              <p:cNvSpPr>
                <a:spLocks noChangeShapeType="1"/>
              </p:cNvSpPr>
              <p:nvPr/>
            </p:nvSpPr>
            <p:spPr bwMode="auto">
              <a:xfrm flipV="1">
                <a:off x="2865"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50" name="Line 1238"/>
              <p:cNvSpPr>
                <a:spLocks noChangeShapeType="1"/>
              </p:cNvSpPr>
              <p:nvPr/>
            </p:nvSpPr>
            <p:spPr bwMode="auto">
              <a:xfrm flipV="1">
                <a:off x="2876"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49" name="Line 1237"/>
              <p:cNvSpPr>
                <a:spLocks noChangeShapeType="1"/>
              </p:cNvSpPr>
              <p:nvPr/>
            </p:nvSpPr>
            <p:spPr bwMode="auto">
              <a:xfrm flipV="1">
                <a:off x="2886"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48" name="Line 1236"/>
              <p:cNvSpPr>
                <a:spLocks noChangeShapeType="1"/>
              </p:cNvSpPr>
              <p:nvPr/>
            </p:nvSpPr>
            <p:spPr bwMode="auto">
              <a:xfrm flipV="1">
                <a:off x="2896"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47" name="Line 1235"/>
              <p:cNvSpPr>
                <a:spLocks noChangeShapeType="1"/>
              </p:cNvSpPr>
              <p:nvPr/>
            </p:nvSpPr>
            <p:spPr bwMode="auto">
              <a:xfrm flipV="1">
                <a:off x="2906"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46" name="Line 1234"/>
              <p:cNvSpPr>
                <a:spLocks noChangeShapeType="1"/>
              </p:cNvSpPr>
              <p:nvPr/>
            </p:nvSpPr>
            <p:spPr bwMode="auto">
              <a:xfrm flipV="1">
                <a:off x="2917"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45" name="Line 1233"/>
              <p:cNvSpPr>
                <a:spLocks noChangeShapeType="1"/>
              </p:cNvSpPr>
              <p:nvPr/>
            </p:nvSpPr>
            <p:spPr bwMode="auto">
              <a:xfrm flipV="1">
                <a:off x="2927"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44" name="Line 1232"/>
              <p:cNvSpPr>
                <a:spLocks noChangeShapeType="1"/>
              </p:cNvSpPr>
              <p:nvPr/>
            </p:nvSpPr>
            <p:spPr bwMode="auto">
              <a:xfrm flipV="1">
                <a:off x="2938"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43" name="Line 1231"/>
              <p:cNvSpPr>
                <a:spLocks noChangeShapeType="1"/>
              </p:cNvSpPr>
              <p:nvPr/>
            </p:nvSpPr>
            <p:spPr bwMode="auto">
              <a:xfrm flipV="1">
                <a:off x="2948"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42" name="Line 1230"/>
              <p:cNvSpPr>
                <a:spLocks noChangeShapeType="1"/>
              </p:cNvSpPr>
              <p:nvPr/>
            </p:nvSpPr>
            <p:spPr bwMode="auto">
              <a:xfrm flipV="1">
                <a:off x="2958"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41" name="Line 1229"/>
              <p:cNvSpPr>
                <a:spLocks noChangeShapeType="1"/>
              </p:cNvSpPr>
              <p:nvPr/>
            </p:nvSpPr>
            <p:spPr bwMode="auto">
              <a:xfrm flipV="1">
                <a:off x="2969"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40" name="Line 1228"/>
              <p:cNvSpPr>
                <a:spLocks noChangeShapeType="1"/>
              </p:cNvSpPr>
              <p:nvPr/>
            </p:nvSpPr>
            <p:spPr bwMode="auto">
              <a:xfrm flipV="1">
                <a:off x="2979"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39" name="Line 1227"/>
              <p:cNvSpPr>
                <a:spLocks noChangeShapeType="1"/>
              </p:cNvSpPr>
              <p:nvPr/>
            </p:nvSpPr>
            <p:spPr bwMode="auto">
              <a:xfrm flipV="1">
                <a:off x="2989"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38" name="Line 1226"/>
              <p:cNvSpPr>
                <a:spLocks noChangeShapeType="1"/>
              </p:cNvSpPr>
              <p:nvPr/>
            </p:nvSpPr>
            <p:spPr bwMode="auto">
              <a:xfrm flipV="1">
                <a:off x="3000"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37" name="Line 1225"/>
              <p:cNvSpPr>
                <a:spLocks noChangeShapeType="1"/>
              </p:cNvSpPr>
              <p:nvPr/>
            </p:nvSpPr>
            <p:spPr bwMode="auto">
              <a:xfrm flipV="1">
                <a:off x="3010"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36" name="Line 1224"/>
              <p:cNvSpPr>
                <a:spLocks noChangeShapeType="1"/>
              </p:cNvSpPr>
              <p:nvPr/>
            </p:nvSpPr>
            <p:spPr bwMode="auto">
              <a:xfrm flipV="1">
                <a:off x="3020"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35" name="Line 1223"/>
              <p:cNvSpPr>
                <a:spLocks noChangeShapeType="1"/>
              </p:cNvSpPr>
              <p:nvPr/>
            </p:nvSpPr>
            <p:spPr bwMode="auto">
              <a:xfrm flipV="1">
                <a:off x="3031"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34" name="Line 1222"/>
              <p:cNvSpPr>
                <a:spLocks noChangeShapeType="1"/>
              </p:cNvSpPr>
              <p:nvPr/>
            </p:nvSpPr>
            <p:spPr bwMode="auto">
              <a:xfrm flipV="1">
                <a:off x="3041"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33" name="Line 1221"/>
              <p:cNvSpPr>
                <a:spLocks noChangeShapeType="1"/>
              </p:cNvSpPr>
              <p:nvPr/>
            </p:nvSpPr>
            <p:spPr bwMode="auto">
              <a:xfrm flipV="1">
                <a:off x="3051"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32" name="Line 1220"/>
              <p:cNvSpPr>
                <a:spLocks noChangeShapeType="1"/>
              </p:cNvSpPr>
              <p:nvPr/>
            </p:nvSpPr>
            <p:spPr bwMode="auto">
              <a:xfrm flipV="1">
                <a:off x="3062"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31" name="Line 1219"/>
              <p:cNvSpPr>
                <a:spLocks noChangeShapeType="1"/>
              </p:cNvSpPr>
              <p:nvPr/>
            </p:nvSpPr>
            <p:spPr bwMode="auto">
              <a:xfrm flipV="1">
                <a:off x="3072"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30" name="Line 1218"/>
              <p:cNvSpPr>
                <a:spLocks noChangeShapeType="1"/>
              </p:cNvSpPr>
              <p:nvPr/>
            </p:nvSpPr>
            <p:spPr bwMode="auto">
              <a:xfrm flipV="1">
                <a:off x="3082"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29" name="Line 1217"/>
              <p:cNvSpPr>
                <a:spLocks noChangeShapeType="1"/>
              </p:cNvSpPr>
              <p:nvPr/>
            </p:nvSpPr>
            <p:spPr bwMode="auto">
              <a:xfrm flipV="1">
                <a:off x="3093"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28" name="Line 1216"/>
              <p:cNvSpPr>
                <a:spLocks noChangeShapeType="1"/>
              </p:cNvSpPr>
              <p:nvPr/>
            </p:nvSpPr>
            <p:spPr bwMode="auto">
              <a:xfrm flipV="1">
                <a:off x="3103"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27" name="Line 1215"/>
              <p:cNvSpPr>
                <a:spLocks noChangeShapeType="1"/>
              </p:cNvSpPr>
              <p:nvPr/>
            </p:nvSpPr>
            <p:spPr bwMode="auto">
              <a:xfrm flipV="1">
                <a:off x="3113"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26" name="Line 1214"/>
              <p:cNvSpPr>
                <a:spLocks noChangeShapeType="1"/>
              </p:cNvSpPr>
              <p:nvPr/>
            </p:nvSpPr>
            <p:spPr bwMode="auto">
              <a:xfrm flipV="1">
                <a:off x="3124"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25" name="Line 1213"/>
              <p:cNvSpPr>
                <a:spLocks noChangeShapeType="1"/>
              </p:cNvSpPr>
              <p:nvPr/>
            </p:nvSpPr>
            <p:spPr bwMode="auto">
              <a:xfrm flipV="1">
                <a:off x="3134"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24" name="Line 1212"/>
              <p:cNvSpPr>
                <a:spLocks noChangeShapeType="1"/>
              </p:cNvSpPr>
              <p:nvPr/>
            </p:nvSpPr>
            <p:spPr bwMode="auto">
              <a:xfrm flipV="1">
                <a:off x="3144"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23" name="Line 1211"/>
              <p:cNvSpPr>
                <a:spLocks noChangeShapeType="1"/>
              </p:cNvSpPr>
              <p:nvPr/>
            </p:nvSpPr>
            <p:spPr bwMode="auto">
              <a:xfrm flipV="1">
                <a:off x="3155"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22" name="Line 1210"/>
              <p:cNvSpPr>
                <a:spLocks noChangeShapeType="1"/>
              </p:cNvSpPr>
              <p:nvPr/>
            </p:nvSpPr>
            <p:spPr bwMode="auto">
              <a:xfrm flipV="1">
                <a:off x="3165"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21" name="Line 1209"/>
              <p:cNvSpPr>
                <a:spLocks noChangeShapeType="1"/>
              </p:cNvSpPr>
              <p:nvPr/>
            </p:nvSpPr>
            <p:spPr bwMode="auto">
              <a:xfrm flipV="1">
                <a:off x="3175"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20" name="Line 1208"/>
              <p:cNvSpPr>
                <a:spLocks noChangeShapeType="1"/>
              </p:cNvSpPr>
              <p:nvPr/>
            </p:nvSpPr>
            <p:spPr bwMode="auto">
              <a:xfrm flipV="1">
                <a:off x="3186"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19" name="Line 1207"/>
              <p:cNvSpPr>
                <a:spLocks noChangeShapeType="1"/>
              </p:cNvSpPr>
              <p:nvPr/>
            </p:nvSpPr>
            <p:spPr bwMode="auto">
              <a:xfrm flipV="1">
                <a:off x="3196"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18" name="Line 1206"/>
              <p:cNvSpPr>
                <a:spLocks noChangeShapeType="1"/>
              </p:cNvSpPr>
              <p:nvPr/>
            </p:nvSpPr>
            <p:spPr bwMode="auto">
              <a:xfrm flipV="1">
                <a:off x="3207"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17" name="Line 1205"/>
              <p:cNvSpPr>
                <a:spLocks noChangeShapeType="1"/>
              </p:cNvSpPr>
              <p:nvPr/>
            </p:nvSpPr>
            <p:spPr bwMode="auto">
              <a:xfrm flipV="1">
                <a:off x="3217"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16" name="Line 1204"/>
              <p:cNvSpPr>
                <a:spLocks noChangeShapeType="1"/>
              </p:cNvSpPr>
              <p:nvPr/>
            </p:nvSpPr>
            <p:spPr bwMode="auto">
              <a:xfrm flipV="1">
                <a:off x="3227"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15" name="Line 1203"/>
              <p:cNvSpPr>
                <a:spLocks noChangeShapeType="1"/>
              </p:cNvSpPr>
              <p:nvPr/>
            </p:nvSpPr>
            <p:spPr bwMode="auto">
              <a:xfrm flipV="1">
                <a:off x="3237"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14" name="Line 1202"/>
              <p:cNvSpPr>
                <a:spLocks noChangeShapeType="1"/>
              </p:cNvSpPr>
              <p:nvPr/>
            </p:nvSpPr>
            <p:spPr bwMode="auto">
              <a:xfrm flipV="1">
                <a:off x="3248"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13" name="Line 1201"/>
              <p:cNvSpPr>
                <a:spLocks noChangeShapeType="1"/>
              </p:cNvSpPr>
              <p:nvPr/>
            </p:nvSpPr>
            <p:spPr bwMode="auto">
              <a:xfrm flipV="1">
                <a:off x="3258"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12" name="Line 1200"/>
              <p:cNvSpPr>
                <a:spLocks noChangeShapeType="1"/>
              </p:cNvSpPr>
              <p:nvPr/>
            </p:nvSpPr>
            <p:spPr bwMode="auto">
              <a:xfrm flipV="1">
                <a:off x="3269"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11" name="Line 1199"/>
              <p:cNvSpPr>
                <a:spLocks noChangeShapeType="1"/>
              </p:cNvSpPr>
              <p:nvPr/>
            </p:nvSpPr>
            <p:spPr bwMode="auto">
              <a:xfrm flipV="1">
                <a:off x="3279"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10" name="Line 1198"/>
              <p:cNvSpPr>
                <a:spLocks noChangeShapeType="1"/>
              </p:cNvSpPr>
              <p:nvPr/>
            </p:nvSpPr>
            <p:spPr bwMode="auto">
              <a:xfrm flipV="1">
                <a:off x="3289"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09" name="Line 1197"/>
              <p:cNvSpPr>
                <a:spLocks noChangeShapeType="1"/>
              </p:cNvSpPr>
              <p:nvPr/>
            </p:nvSpPr>
            <p:spPr bwMode="auto">
              <a:xfrm flipV="1">
                <a:off x="3299"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08" name="Line 1196"/>
              <p:cNvSpPr>
                <a:spLocks noChangeShapeType="1"/>
              </p:cNvSpPr>
              <p:nvPr/>
            </p:nvSpPr>
            <p:spPr bwMode="auto">
              <a:xfrm flipV="1">
                <a:off x="3310"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07" name="Line 1195"/>
              <p:cNvSpPr>
                <a:spLocks noChangeShapeType="1"/>
              </p:cNvSpPr>
              <p:nvPr/>
            </p:nvSpPr>
            <p:spPr bwMode="auto">
              <a:xfrm flipV="1">
                <a:off x="3320"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06" name="Line 1194"/>
              <p:cNvSpPr>
                <a:spLocks noChangeShapeType="1"/>
              </p:cNvSpPr>
              <p:nvPr/>
            </p:nvSpPr>
            <p:spPr bwMode="auto">
              <a:xfrm flipV="1">
                <a:off x="3331"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05" name="Line 1193"/>
              <p:cNvSpPr>
                <a:spLocks noChangeShapeType="1"/>
              </p:cNvSpPr>
              <p:nvPr/>
            </p:nvSpPr>
            <p:spPr bwMode="auto">
              <a:xfrm flipV="1">
                <a:off x="3341"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04" name="Line 1192"/>
              <p:cNvSpPr>
                <a:spLocks noChangeShapeType="1"/>
              </p:cNvSpPr>
              <p:nvPr/>
            </p:nvSpPr>
            <p:spPr bwMode="auto">
              <a:xfrm flipV="1">
                <a:off x="3351"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03" name="Line 1191"/>
              <p:cNvSpPr>
                <a:spLocks noChangeShapeType="1"/>
              </p:cNvSpPr>
              <p:nvPr/>
            </p:nvSpPr>
            <p:spPr bwMode="auto">
              <a:xfrm flipV="1">
                <a:off x="3362"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02" name="Line 1190"/>
              <p:cNvSpPr>
                <a:spLocks noChangeShapeType="1"/>
              </p:cNvSpPr>
              <p:nvPr/>
            </p:nvSpPr>
            <p:spPr bwMode="auto">
              <a:xfrm flipV="1">
                <a:off x="3372"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01" name="Line 1189"/>
              <p:cNvSpPr>
                <a:spLocks noChangeShapeType="1"/>
              </p:cNvSpPr>
              <p:nvPr/>
            </p:nvSpPr>
            <p:spPr bwMode="auto">
              <a:xfrm flipV="1">
                <a:off x="3382"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100" name="Line 1188"/>
              <p:cNvSpPr>
                <a:spLocks noChangeShapeType="1"/>
              </p:cNvSpPr>
              <p:nvPr/>
            </p:nvSpPr>
            <p:spPr bwMode="auto">
              <a:xfrm flipV="1">
                <a:off x="3393"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99" name="Line 1187"/>
              <p:cNvSpPr>
                <a:spLocks noChangeShapeType="1"/>
              </p:cNvSpPr>
              <p:nvPr/>
            </p:nvSpPr>
            <p:spPr bwMode="auto">
              <a:xfrm flipV="1">
                <a:off x="3403"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98" name="Line 1186"/>
              <p:cNvSpPr>
                <a:spLocks noChangeShapeType="1"/>
              </p:cNvSpPr>
              <p:nvPr/>
            </p:nvSpPr>
            <p:spPr bwMode="auto">
              <a:xfrm flipV="1">
                <a:off x="3413"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97" name="Line 1185"/>
              <p:cNvSpPr>
                <a:spLocks noChangeShapeType="1"/>
              </p:cNvSpPr>
              <p:nvPr/>
            </p:nvSpPr>
            <p:spPr bwMode="auto">
              <a:xfrm flipV="1">
                <a:off x="3424"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96" name="Line 1184"/>
              <p:cNvSpPr>
                <a:spLocks noChangeShapeType="1"/>
              </p:cNvSpPr>
              <p:nvPr/>
            </p:nvSpPr>
            <p:spPr bwMode="auto">
              <a:xfrm flipV="1">
                <a:off x="3434"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95" name="Line 1183"/>
              <p:cNvSpPr>
                <a:spLocks noChangeShapeType="1"/>
              </p:cNvSpPr>
              <p:nvPr/>
            </p:nvSpPr>
            <p:spPr bwMode="auto">
              <a:xfrm flipV="1">
                <a:off x="3444"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94" name="Line 1182"/>
              <p:cNvSpPr>
                <a:spLocks noChangeShapeType="1"/>
              </p:cNvSpPr>
              <p:nvPr/>
            </p:nvSpPr>
            <p:spPr bwMode="auto">
              <a:xfrm flipV="1">
                <a:off x="3455"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93" name="Line 1181"/>
              <p:cNvSpPr>
                <a:spLocks noChangeShapeType="1"/>
              </p:cNvSpPr>
              <p:nvPr/>
            </p:nvSpPr>
            <p:spPr bwMode="auto">
              <a:xfrm flipV="1">
                <a:off x="3465"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92" name="Line 1180"/>
              <p:cNvSpPr>
                <a:spLocks noChangeShapeType="1"/>
              </p:cNvSpPr>
              <p:nvPr/>
            </p:nvSpPr>
            <p:spPr bwMode="auto">
              <a:xfrm flipV="1">
                <a:off x="3475"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91" name="Line 1179"/>
              <p:cNvSpPr>
                <a:spLocks noChangeShapeType="1"/>
              </p:cNvSpPr>
              <p:nvPr/>
            </p:nvSpPr>
            <p:spPr bwMode="auto">
              <a:xfrm flipV="1">
                <a:off x="3486"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90" name="Line 1178"/>
              <p:cNvSpPr>
                <a:spLocks noChangeShapeType="1"/>
              </p:cNvSpPr>
              <p:nvPr/>
            </p:nvSpPr>
            <p:spPr bwMode="auto">
              <a:xfrm flipV="1">
                <a:off x="3496"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89" name="Line 1177"/>
              <p:cNvSpPr>
                <a:spLocks noChangeShapeType="1"/>
              </p:cNvSpPr>
              <p:nvPr/>
            </p:nvSpPr>
            <p:spPr bwMode="auto">
              <a:xfrm flipV="1">
                <a:off x="3506"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88" name="Line 1176"/>
              <p:cNvSpPr>
                <a:spLocks noChangeShapeType="1"/>
              </p:cNvSpPr>
              <p:nvPr/>
            </p:nvSpPr>
            <p:spPr bwMode="auto">
              <a:xfrm flipV="1">
                <a:off x="3517"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87" name="Line 1175"/>
              <p:cNvSpPr>
                <a:spLocks noChangeShapeType="1"/>
              </p:cNvSpPr>
              <p:nvPr/>
            </p:nvSpPr>
            <p:spPr bwMode="auto">
              <a:xfrm flipV="1">
                <a:off x="3527"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86" name="Line 1174"/>
              <p:cNvSpPr>
                <a:spLocks noChangeShapeType="1"/>
              </p:cNvSpPr>
              <p:nvPr/>
            </p:nvSpPr>
            <p:spPr bwMode="auto">
              <a:xfrm flipV="1">
                <a:off x="3537"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85" name="Line 1173"/>
              <p:cNvSpPr>
                <a:spLocks noChangeShapeType="1"/>
              </p:cNvSpPr>
              <p:nvPr/>
            </p:nvSpPr>
            <p:spPr bwMode="auto">
              <a:xfrm flipV="1">
                <a:off x="3548"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84" name="Line 1172"/>
              <p:cNvSpPr>
                <a:spLocks noChangeShapeType="1"/>
              </p:cNvSpPr>
              <p:nvPr/>
            </p:nvSpPr>
            <p:spPr bwMode="auto">
              <a:xfrm flipV="1">
                <a:off x="3558"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83" name="Line 1171"/>
              <p:cNvSpPr>
                <a:spLocks noChangeShapeType="1"/>
              </p:cNvSpPr>
              <p:nvPr/>
            </p:nvSpPr>
            <p:spPr bwMode="auto">
              <a:xfrm flipV="1">
                <a:off x="3568"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82" name="Line 1170"/>
              <p:cNvSpPr>
                <a:spLocks noChangeShapeType="1"/>
              </p:cNvSpPr>
              <p:nvPr/>
            </p:nvSpPr>
            <p:spPr bwMode="auto">
              <a:xfrm flipV="1">
                <a:off x="3579"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81" name="Line 1169"/>
              <p:cNvSpPr>
                <a:spLocks noChangeShapeType="1"/>
              </p:cNvSpPr>
              <p:nvPr/>
            </p:nvSpPr>
            <p:spPr bwMode="auto">
              <a:xfrm flipV="1">
                <a:off x="3589"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80" name="Line 1168"/>
              <p:cNvSpPr>
                <a:spLocks noChangeShapeType="1"/>
              </p:cNvSpPr>
              <p:nvPr/>
            </p:nvSpPr>
            <p:spPr bwMode="auto">
              <a:xfrm flipV="1">
                <a:off x="3600"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79" name="Line 1167"/>
              <p:cNvSpPr>
                <a:spLocks noChangeShapeType="1"/>
              </p:cNvSpPr>
              <p:nvPr/>
            </p:nvSpPr>
            <p:spPr bwMode="auto">
              <a:xfrm flipV="1">
                <a:off x="3610"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78" name="Line 1166"/>
              <p:cNvSpPr>
                <a:spLocks noChangeShapeType="1"/>
              </p:cNvSpPr>
              <p:nvPr/>
            </p:nvSpPr>
            <p:spPr bwMode="auto">
              <a:xfrm flipV="1">
                <a:off x="3620"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77" name="Line 1165"/>
              <p:cNvSpPr>
                <a:spLocks noChangeShapeType="1"/>
              </p:cNvSpPr>
              <p:nvPr/>
            </p:nvSpPr>
            <p:spPr bwMode="auto">
              <a:xfrm flipV="1">
                <a:off x="3630"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76" name="Line 1164"/>
              <p:cNvSpPr>
                <a:spLocks noChangeShapeType="1"/>
              </p:cNvSpPr>
              <p:nvPr/>
            </p:nvSpPr>
            <p:spPr bwMode="auto">
              <a:xfrm flipV="1">
                <a:off x="3641"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75" name="Line 1163"/>
              <p:cNvSpPr>
                <a:spLocks noChangeShapeType="1"/>
              </p:cNvSpPr>
              <p:nvPr/>
            </p:nvSpPr>
            <p:spPr bwMode="auto">
              <a:xfrm flipV="1">
                <a:off x="3651"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74" name="Line 1162"/>
              <p:cNvSpPr>
                <a:spLocks noChangeShapeType="1"/>
              </p:cNvSpPr>
              <p:nvPr/>
            </p:nvSpPr>
            <p:spPr bwMode="auto">
              <a:xfrm flipV="1">
                <a:off x="3662"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73" name="Line 1161"/>
              <p:cNvSpPr>
                <a:spLocks noChangeShapeType="1"/>
              </p:cNvSpPr>
              <p:nvPr/>
            </p:nvSpPr>
            <p:spPr bwMode="auto">
              <a:xfrm flipV="1">
                <a:off x="3672"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72" name="Line 1160"/>
              <p:cNvSpPr>
                <a:spLocks noChangeShapeType="1"/>
              </p:cNvSpPr>
              <p:nvPr/>
            </p:nvSpPr>
            <p:spPr bwMode="auto">
              <a:xfrm flipV="1">
                <a:off x="3682"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71" name="Line 1159"/>
              <p:cNvSpPr>
                <a:spLocks noChangeShapeType="1"/>
              </p:cNvSpPr>
              <p:nvPr/>
            </p:nvSpPr>
            <p:spPr bwMode="auto">
              <a:xfrm flipV="1">
                <a:off x="3692"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70" name="Line 1158"/>
              <p:cNvSpPr>
                <a:spLocks noChangeShapeType="1"/>
              </p:cNvSpPr>
              <p:nvPr/>
            </p:nvSpPr>
            <p:spPr bwMode="auto">
              <a:xfrm flipV="1">
                <a:off x="3703"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69" name="Line 1157"/>
              <p:cNvSpPr>
                <a:spLocks noChangeShapeType="1"/>
              </p:cNvSpPr>
              <p:nvPr/>
            </p:nvSpPr>
            <p:spPr bwMode="auto">
              <a:xfrm>
                <a:off x="3713" y="2578"/>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68" name="Line 1156"/>
              <p:cNvSpPr>
                <a:spLocks noChangeShapeType="1"/>
              </p:cNvSpPr>
              <p:nvPr/>
            </p:nvSpPr>
            <p:spPr bwMode="auto">
              <a:xfrm flipV="1">
                <a:off x="3713" y="255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67" name="Line 1155"/>
              <p:cNvSpPr>
                <a:spLocks noChangeShapeType="1"/>
              </p:cNvSpPr>
              <p:nvPr/>
            </p:nvSpPr>
            <p:spPr bwMode="auto">
              <a:xfrm flipV="1">
                <a:off x="3713" y="253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66" name="Line 1154"/>
              <p:cNvSpPr>
                <a:spLocks noChangeShapeType="1"/>
              </p:cNvSpPr>
              <p:nvPr/>
            </p:nvSpPr>
            <p:spPr bwMode="auto">
              <a:xfrm flipV="1">
                <a:off x="3713" y="251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65" name="Line 1153"/>
              <p:cNvSpPr>
                <a:spLocks noChangeShapeType="1"/>
              </p:cNvSpPr>
              <p:nvPr/>
            </p:nvSpPr>
            <p:spPr bwMode="auto">
              <a:xfrm flipV="1">
                <a:off x="3713" y="24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64" name="Line 1152"/>
              <p:cNvSpPr>
                <a:spLocks noChangeShapeType="1"/>
              </p:cNvSpPr>
              <p:nvPr/>
            </p:nvSpPr>
            <p:spPr bwMode="auto">
              <a:xfrm flipV="1">
                <a:off x="3713" y="247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63" name="Line 1151"/>
              <p:cNvSpPr>
                <a:spLocks noChangeShapeType="1"/>
              </p:cNvSpPr>
              <p:nvPr/>
            </p:nvSpPr>
            <p:spPr bwMode="auto">
              <a:xfrm flipV="1">
                <a:off x="3713" y="245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62" name="Line 1150"/>
              <p:cNvSpPr>
                <a:spLocks noChangeShapeType="1"/>
              </p:cNvSpPr>
              <p:nvPr/>
            </p:nvSpPr>
            <p:spPr bwMode="auto">
              <a:xfrm flipV="1">
                <a:off x="3713" y="242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61" name="Line 1149"/>
              <p:cNvSpPr>
                <a:spLocks noChangeShapeType="1"/>
              </p:cNvSpPr>
              <p:nvPr/>
            </p:nvSpPr>
            <p:spPr bwMode="auto">
              <a:xfrm flipV="1">
                <a:off x="3713" y="240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60" name="Line 1148"/>
              <p:cNvSpPr>
                <a:spLocks noChangeShapeType="1"/>
              </p:cNvSpPr>
              <p:nvPr/>
            </p:nvSpPr>
            <p:spPr bwMode="auto">
              <a:xfrm flipV="1">
                <a:off x="3713" y="238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59" name="Line 1147"/>
              <p:cNvSpPr>
                <a:spLocks noChangeShapeType="1"/>
              </p:cNvSpPr>
              <p:nvPr/>
            </p:nvSpPr>
            <p:spPr bwMode="auto">
              <a:xfrm flipV="1">
                <a:off x="3713" y="236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58" name="Line 1146"/>
              <p:cNvSpPr>
                <a:spLocks noChangeShapeType="1"/>
              </p:cNvSpPr>
              <p:nvPr/>
            </p:nvSpPr>
            <p:spPr bwMode="auto">
              <a:xfrm flipV="1">
                <a:off x="3713" y="234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57" name="Line 1145"/>
              <p:cNvSpPr>
                <a:spLocks noChangeShapeType="1"/>
              </p:cNvSpPr>
              <p:nvPr/>
            </p:nvSpPr>
            <p:spPr bwMode="auto">
              <a:xfrm flipV="1">
                <a:off x="3713" y="232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56" name="Line 1144"/>
              <p:cNvSpPr>
                <a:spLocks noChangeShapeType="1"/>
              </p:cNvSpPr>
              <p:nvPr/>
            </p:nvSpPr>
            <p:spPr bwMode="auto">
              <a:xfrm flipV="1">
                <a:off x="3713"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55" name="Line 1143"/>
              <p:cNvSpPr>
                <a:spLocks noChangeShapeType="1"/>
              </p:cNvSpPr>
              <p:nvPr/>
            </p:nvSpPr>
            <p:spPr bwMode="auto">
              <a:xfrm flipV="1">
                <a:off x="3724" y="256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54" name="Line 1142"/>
              <p:cNvSpPr>
                <a:spLocks noChangeShapeType="1"/>
              </p:cNvSpPr>
              <p:nvPr/>
            </p:nvSpPr>
            <p:spPr bwMode="auto">
              <a:xfrm flipV="1">
                <a:off x="3724" y="254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53" name="Line 1141"/>
              <p:cNvSpPr>
                <a:spLocks noChangeShapeType="1"/>
              </p:cNvSpPr>
              <p:nvPr/>
            </p:nvSpPr>
            <p:spPr bwMode="auto">
              <a:xfrm flipV="1">
                <a:off x="3724" y="252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52" name="Line 1140"/>
              <p:cNvSpPr>
                <a:spLocks noChangeShapeType="1"/>
              </p:cNvSpPr>
              <p:nvPr/>
            </p:nvSpPr>
            <p:spPr bwMode="auto">
              <a:xfrm flipV="1">
                <a:off x="3724" y="250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51" name="Line 1139"/>
              <p:cNvSpPr>
                <a:spLocks noChangeShapeType="1"/>
              </p:cNvSpPr>
              <p:nvPr/>
            </p:nvSpPr>
            <p:spPr bwMode="auto">
              <a:xfrm flipV="1">
                <a:off x="3724" y="248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50" name="Line 1138"/>
              <p:cNvSpPr>
                <a:spLocks noChangeShapeType="1"/>
              </p:cNvSpPr>
              <p:nvPr/>
            </p:nvSpPr>
            <p:spPr bwMode="auto">
              <a:xfrm flipV="1">
                <a:off x="3724" y="246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49" name="Line 1137"/>
              <p:cNvSpPr>
                <a:spLocks noChangeShapeType="1"/>
              </p:cNvSpPr>
              <p:nvPr/>
            </p:nvSpPr>
            <p:spPr bwMode="auto">
              <a:xfrm flipV="1">
                <a:off x="3724" y="243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48" name="Line 1136"/>
              <p:cNvSpPr>
                <a:spLocks noChangeShapeType="1"/>
              </p:cNvSpPr>
              <p:nvPr/>
            </p:nvSpPr>
            <p:spPr bwMode="auto">
              <a:xfrm flipV="1">
                <a:off x="3724" y="241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47" name="Line 1135"/>
              <p:cNvSpPr>
                <a:spLocks noChangeShapeType="1"/>
              </p:cNvSpPr>
              <p:nvPr/>
            </p:nvSpPr>
            <p:spPr bwMode="auto">
              <a:xfrm flipV="1">
                <a:off x="3724" y="239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46" name="Line 1134"/>
              <p:cNvSpPr>
                <a:spLocks noChangeShapeType="1"/>
              </p:cNvSpPr>
              <p:nvPr/>
            </p:nvSpPr>
            <p:spPr bwMode="auto">
              <a:xfrm flipV="1">
                <a:off x="3724" y="237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45" name="Line 1133"/>
              <p:cNvSpPr>
                <a:spLocks noChangeShapeType="1"/>
              </p:cNvSpPr>
              <p:nvPr/>
            </p:nvSpPr>
            <p:spPr bwMode="auto">
              <a:xfrm flipV="1">
                <a:off x="3724" y="235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44" name="Line 1132"/>
              <p:cNvSpPr>
                <a:spLocks noChangeShapeType="1"/>
              </p:cNvSpPr>
              <p:nvPr/>
            </p:nvSpPr>
            <p:spPr bwMode="auto">
              <a:xfrm flipV="1">
                <a:off x="3724" y="233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43" name="Line 1131"/>
              <p:cNvSpPr>
                <a:spLocks noChangeShapeType="1"/>
              </p:cNvSpPr>
              <p:nvPr/>
            </p:nvSpPr>
            <p:spPr bwMode="auto">
              <a:xfrm flipV="1">
                <a:off x="3724" y="231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42" name="Line 1130"/>
              <p:cNvSpPr>
                <a:spLocks noChangeShapeType="1"/>
              </p:cNvSpPr>
              <p:nvPr/>
            </p:nvSpPr>
            <p:spPr bwMode="auto">
              <a:xfrm flipV="1">
                <a:off x="3724"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41" name="Line 1129"/>
              <p:cNvSpPr>
                <a:spLocks noChangeShapeType="1"/>
              </p:cNvSpPr>
              <p:nvPr/>
            </p:nvSpPr>
            <p:spPr bwMode="auto">
              <a:xfrm flipV="1">
                <a:off x="3734" y="255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40" name="Line 1128"/>
              <p:cNvSpPr>
                <a:spLocks noChangeShapeType="1"/>
              </p:cNvSpPr>
              <p:nvPr/>
            </p:nvSpPr>
            <p:spPr bwMode="auto">
              <a:xfrm flipV="1">
                <a:off x="3734" y="253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39" name="Line 1127"/>
              <p:cNvSpPr>
                <a:spLocks noChangeShapeType="1"/>
              </p:cNvSpPr>
              <p:nvPr/>
            </p:nvSpPr>
            <p:spPr bwMode="auto">
              <a:xfrm flipV="1">
                <a:off x="3734" y="251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38" name="Line 1126"/>
              <p:cNvSpPr>
                <a:spLocks noChangeShapeType="1"/>
              </p:cNvSpPr>
              <p:nvPr/>
            </p:nvSpPr>
            <p:spPr bwMode="auto">
              <a:xfrm flipV="1">
                <a:off x="3734" y="24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37" name="Line 1125"/>
              <p:cNvSpPr>
                <a:spLocks noChangeShapeType="1"/>
              </p:cNvSpPr>
              <p:nvPr/>
            </p:nvSpPr>
            <p:spPr bwMode="auto">
              <a:xfrm flipV="1">
                <a:off x="3734" y="247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36" name="Line 1124"/>
              <p:cNvSpPr>
                <a:spLocks noChangeShapeType="1"/>
              </p:cNvSpPr>
              <p:nvPr/>
            </p:nvSpPr>
            <p:spPr bwMode="auto">
              <a:xfrm flipV="1">
                <a:off x="3734" y="245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35" name="Line 1123"/>
              <p:cNvSpPr>
                <a:spLocks noChangeShapeType="1"/>
              </p:cNvSpPr>
              <p:nvPr/>
            </p:nvSpPr>
            <p:spPr bwMode="auto">
              <a:xfrm flipV="1">
                <a:off x="3734" y="242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833" name="Group 921"/>
            <p:cNvGrpSpPr>
              <a:grpSpLocks/>
            </p:cNvGrpSpPr>
            <p:nvPr/>
          </p:nvGrpSpPr>
          <p:grpSpPr bwMode="auto">
            <a:xfrm>
              <a:off x="2784" y="2291"/>
              <a:ext cx="973" cy="279"/>
              <a:chOff x="2784" y="2291"/>
              <a:chExt cx="973" cy="279"/>
            </a:xfrm>
          </p:grpSpPr>
          <p:sp>
            <p:nvSpPr>
              <p:cNvPr id="40033" name="Line 1121"/>
              <p:cNvSpPr>
                <a:spLocks noChangeShapeType="1"/>
              </p:cNvSpPr>
              <p:nvPr/>
            </p:nvSpPr>
            <p:spPr bwMode="auto">
              <a:xfrm flipV="1">
                <a:off x="3734" y="240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32" name="Line 1120"/>
              <p:cNvSpPr>
                <a:spLocks noChangeShapeType="1"/>
              </p:cNvSpPr>
              <p:nvPr/>
            </p:nvSpPr>
            <p:spPr bwMode="auto">
              <a:xfrm flipV="1">
                <a:off x="3734" y="238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31" name="Line 1119"/>
              <p:cNvSpPr>
                <a:spLocks noChangeShapeType="1"/>
              </p:cNvSpPr>
              <p:nvPr/>
            </p:nvSpPr>
            <p:spPr bwMode="auto">
              <a:xfrm flipV="1">
                <a:off x="3734" y="236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30" name="Line 1118"/>
              <p:cNvSpPr>
                <a:spLocks noChangeShapeType="1"/>
              </p:cNvSpPr>
              <p:nvPr/>
            </p:nvSpPr>
            <p:spPr bwMode="auto">
              <a:xfrm flipV="1">
                <a:off x="3734" y="234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29" name="Line 1117"/>
              <p:cNvSpPr>
                <a:spLocks noChangeShapeType="1"/>
              </p:cNvSpPr>
              <p:nvPr/>
            </p:nvSpPr>
            <p:spPr bwMode="auto">
              <a:xfrm flipV="1">
                <a:off x="3734" y="232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28" name="Line 1116"/>
              <p:cNvSpPr>
                <a:spLocks noChangeShapeType="1"/>
              </p:cNvSpPr>
              <p:nvPr/>
            </p:nvSpPr>
            <p:spPr bwMode="auto">
              <a:xfrm flipV="1">
                <a:off x="3734"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27" name="Line 1115"/>
              <p:cNvSpPr>
                <a:spLocks noChangeShapeType="1"/>
              </p:cNvSpPr>
              <p:nvPr/>
            </p:nvSpPr>
            <p:spPr bwMode="auto">
              <a:xfrm flipV="1">
                <a:off x="3744" y="254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26" name="Line 1114"/>
              <p:cNvSpPr>
                <a:spLocks noChangeShapeType="1"/>
              </p:cNvSpPr>
              <p:nvPr/>
            </p:nvSpPr>
            <p:spPr bwMode="auto">
              <a:xfrm flipV="1">
                <a:off x="3744" y="2525"/>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25" name="Line 1113"/>
              <p:cNvSpPr>
                <a:spLocks noChangeShapeType="1"/>
              </p:cNvSpPr>
              <p:nvPr/>
            </p:nvSpPr>
            <p:spPr bwMode="auto">
              <a:xfrm flipV="1">
                <a:off x="3744" y="250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24" name="Line 1112"/>
              <p:cNvSpPr>
                <a:spLocks noChangeShapeType="1"/>
              </p:cNvSpPr>
              <p:nvPr/>
            </p:nvSpPr>
            <p:spPr bwMode="auto">
              <a:xfrm flipV="1">
                <a:off x="3744" y="248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23" name="Line 1111"/>
              <p:cNvSpPr>
                <a:spLocks noChangeShapeType="1"/>
              </p:cNvSpPr>
              <p:nvPr/>
            </p:nvSpPr>
            <p:spPr bwMode="auto">
              <a:xfrm flipV="1">
                <a:off x="3744" y="246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22" name="Line 1110"/>
              <p:cNvSpPr>
                <a:spLocks noChangeShapeType="1"/>
              </p:cNvSpPr>
              <p:nvPr/>
            </p:nvSpPr>
            <p:spPr bwMode="auto">
              <a:xfrm flipV="1">
                <a:off x="3744" y="243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21" name="Line 1109"/>
              <p:cNvSpPr>
                <a:spLocks noChangeShapeType="1"/>
              </p:cNvSpPr>
              <p:nvPr/>
            </p:nvSpPr>
            <p:spPr bwMode="auto">
              <a:xfrm flipV="1">
                <a:off x="3744" y="241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20" name="Line 1108"/>
              <p:cNvSpPr>
                <a:spLocks noChangeShapeType="1"/>
              </p:cNvSpPr>
              <p:nvPr/>
            </p:nvSpPr>
            <p:spPr bwMode="auto">
              <a:xfrm flipV="1">
                <a:off x="3744" y="239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19" name="Line 1107"/>
              <p:cNvSpPr>
                <a:spLocks noChangeShapeType="1"/>
              </p:cNvSpPr>
              <p:nvPr/>
            </p:nvSpPr>
            <p:spPr bwMode="auto">
              <a:xfrm flipV="1">
                <a:off x="3744" y="237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18" name="Line 1106"/>
              <p:cNvSpPr>
                <a:spLocks noChangeShapeType="1"/>
              </p:cNvSpPr>
              <p:nvPr/>
            </p:nvSpPr>
            <p:spPr bwMode="auto">
              <a:xfrm flipV="1">
                <a:off x="3744" y="235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17" name="Line 1105"/>
              <p:cNvSpPr>
                <a:spLocks noChangeShapeType="1"/>
              </p:cNvSpPr>
              <p:nvPr/>
            </p:nvSpPr>
            <p:spPr bwMode="auto">
              <a:xfrm flipV="1">
                <a:off x="3744" y="233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16" name="Line 1104"/>
              <p:cNvSpPr>
                <a:spLocks noChangeShapeType="1"/>
              </p:cNvSpPr>
              <p:nvPr/>
            </p:nvSpPr>
            <p:spPr bwMode="auto">
              <a:xfrm flipV="1">
                <a:off x="3744" y="231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15" name="Line 1103"/>
              <p:cNvSpPr>
                <a:spLocks noChangeShapeType="1"/>
              </p:cNvSpPr>
              <p:nvPr/>
            </p:nvSpPr>
            <p:spPr bwMode="auto">
              <a:xfrm flipV="1">
                <a:off x="3744" y="229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14" name="Line 1102"/>
              <p:cNvSpPr>
                <a:spLocks noChangeShapeType="1"/>
              </p:cNvSpPr>
              <p:nvPr/>
            </p:nvSpPr>
            <p:spPr bwMode="auto">
              <a:xfrm flipV="1">
                <a:off x="3755" y="253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13" name="Line 1101"/>
              <p:cNvSpPr>
                <a:spLocks noChangeShapeType="1"/>
              </p:cNvSpPr>
              <p:nvPr/>
            </p:nvSpPr>
            <p:spPr bwMode="auto">
              <a:xfrm flipV="1">
                <a:off x="3755" y="251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12" name="Line 1100"/>
              <p:cNvSpPr>
                <a:spLocks noChangeShapeType="1"/>
              </p:cNvSpPr>
              <p:nvPr/>
            </p:nvSpPr>
            <p:spPr bwMode="auto">
              <a:xfrm flipV="1">
                <a:off x="3755" y="24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11" name="Line 1099"/>
              <p:cNvSpPr>
                <a:spLocks noChangeShapeType="1"/>
              </p:cNvSpPr>
              <p:nvPr/>
            </p:nvSpPr>
            <p:spPr bwMode="auto">
              <a:xfrm flipV="1">
                <a:off x="3755" y="247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10" name="Line 1098"/>
              <p:cNvSpPr>
                <a:spLocks noChangeShapeType="1"/>
              </p:cNvSpPr>
              <p:nvPr/>
            </p:nvSpPr>
            <p:spPr bwMode="auto">
              <a:xfrm flipV="1">
                <a:off x="3755" y="245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09" name="Line 1097"/>
              <p:cNvSpPr>
                <a:spLocks noChangeShapeType="1"/>
              </p:cNvSpPr>
              <p:nvPr/>
            </p:nvSpPr>
            <p:spPr bwMode="auto">
              <a:xfrm flipV="1">
                <a:off x="3755" y="242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08" name="Line 1096"/>
              <p:cNvSpPr>
                <a:spLocks noChangeShapeType="1"/>
              </p:cNvSpPr>
              <p:nvPr/>
            </p:nvSpPr>
            <p:spPr bwMode="auto">
              <a:xfrm flipV="1">
                <a:off x="3755" y="240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07" name="Line 1095"/>
              <p:cNvSpPr>
                <a:spLocks noChangeShapeType="1"/>
              </p:cNvSpPr>
              <p:nvPr/>
            </p:nvSpPr>
            <p:spPr bwMode="auto">
              <a:xfrm flipV="1">
                <a:off x="3755" y="2387"/>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06" name="Line 1094"/>
              <p:cNvSpPr>
                <a:spLocks noChangeShapeType="1"/>
              </p:cNvSpPr>
              <p:nvPr/>
            </p:nvSpPr>
            <p:spPr bwMode="auto">
              <a:xfrm flipV="1">
                <a:off x="3755" y="236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05" name="Line 1093"/>
              <p:cNvSpPr>
                <a:spLocks noChangeShapeType="1"/>
              </p:cNvSpPr>
              <p:nvPr/>
            </p:nvSpPr>
            <p:spPr bwMode="auto">
              <a:xfrm flipV="1">
                <a:off x="3755" y="234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04" name="Line 1092"/>
              <p:cNvSpPr>
                <a:spLocks noChangeShapeType="1"/>
              </p:cNvSpPr>
              <p:nvPr/>
            </p:nvSpPr>
            <p:spPr bwMode="auto">
              <a:xfrm flipV="1">
                <a:off x="3755" y="232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03" name="Line 1091"/>
              <p:cNvSpPr>
                <a:spLocks noChangeShapeType="1"/>
              </p:cNvSpPr>
              <p:nvPr/>
            </p:nvSpPr>
            <p:spPr bwMode="auto">
              <a:xfrm flipV="1">
                <a:off x="3755"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02" name="Line 1090"/>
              <p:cNvSpPr>
                <a:spLocks noChangeShapeType="1"/>
              </p:cNvSpPr>
              <p:nvPr/>
            </p:nvSpPr>
            <p:spPr bwMode="auto">
              <a:xfrm flipV="1">
                <a:off x="2793" y="2293"/>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01" name="Line 1089"/>
              <p:cNvSpPr>
                <a:spLocks noChangeShapeType="1"/>
              </p:cNvSpPr>
              <p:nvPr/>
            </p:nvSpPr>
            <p:spPr bwMode="auto">
              <a:xfrm>
                <a:off x="2784" y="2324"/>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000" name="Line 1088"/>
              <p:cNvSpPr>
                <a:spLocks noChangeShapeType="1"/>
              </p:cNvSpPr>
              <p:nvPr/>
            </p:nvSpPr>
            <p:spPr bwMode="auto">
              <a:xfrm flipV="1">
                <a:off x="2793" y="231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99" name="Line 1087"/>
              <p:cNvSpPr>
                <a:spLocks noChangeShapeType="1"/>
              </p:cNvSpPr>
              <p:nvPr/>
            </p:nvSpPr>
            <p:spPr bwMode="auto">
              <a:xfrm flipV="1">
                <a:off x="2803"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98" name="Line 1086"/>
              <p:cNvSpPr>
                <a:spLocks noChangeShapeType="1"/>
              </p:cNvSpPr>
              <p:nvPr/>
            </p:nvSpPr>
            <p:spPr bwMode="auto">
              <a:xfrm flipV="1">
                <a:off x="2813"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97" name="Line 1085"/>
              <p:cNvSpPr>
                <a:spLocks noChangeShapeType="1"/>
              </p:cNvSpPr>
              <p:nvPr/>
            </p:nvSpPr>
            <p:spPr bwMode="auto">
              <a:xfrm>
                <a:off x="2784" y="2345"/>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96" name="Line 1084"/>
              <p:cNvSpPr>
                <a:spLocks noChangeShapeType="1"/>
              </p:cNvSpPr>
              <p:nvPr/>
            </p:nvSpPr>
            <p:spPr bwMode="auto">
              <a:xfrm flipV="1">
                <a:off x="2793" y="233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95" name="Line 1083"/>
              <p:cNvSpPr>
                <a:spLocks noChangeShapeType="1"/>
              </p:cNvSpPr>
              <p:nvPr/>
            </p:nvSpPr>
            <p:spPr bwMode="auto">
              <a:xfrm flipV="1">
                <a:off x="2803" y="23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94" name="Line 1082"/>
              <p:cNvSpPr>
                <a:spLocks noChangeShapeType="1"/>
              </p:cNvSpPr>
              <p:nvPr/>
            </p:nvSpPr>
            <p:spPr bwMode="auto">
              <a:xfrm flipV="1">
                <a:off x="2813" y="231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93" name="Line 1081"/>
              <p:cNvSpPr>
                <a:spLocks noChangeShapeType="1"/>
              </p:cNvSpPr>
              <p:nvPr/>
            </p:nvSpPr>
            <p:spPr bwMode="auto">
              <a:xfrm flipV="1">
                <a:off x="2824"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92" name="Line 1080"/>
              <p:cNvSpPr>
                <a:spLocks noChangeShapeType="1"/>
              </p:cNvSpPr>
              <p:nvPr/>
            </p:nvSpPr>
            <p:spPr bwMode="auto">
              <a:xfrm flipV="1">
                <a:off x="2834"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91" name="Line 1079"/>
              <p:cNvSpPr>
                <a:spLocks noChangeShapeType="1"/>
              </p:cNvSpPr>
              <p:nvPr/>
            </p:nvSpPr>
            <p:spPr bwMode="auto">
              <a:xfrm flipV="1">
                <a:off x="2784" y="2366"/>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90" name="Line 1078"/>
              <p:cNvSpPr>
                <a:spLocks noChangeShapeType="1"/>
              </p:cNvSpPr>
              <p:nvPr/>
            </p:nvSpPr>
            <p:spPr bwMode="auto">
              <a:xfrm flipV="1">
                <a:off x="2793" y="2355"/>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89" name="Line 1077"/>
              <p:cNvSpPr>
                <a:spLocks noChangeShapeType="1"/>
              </p:cNvSpPr>
              <p:nvPr/>
            </p:nvSpPr>
            <p:spPr bwMode="auto">
              <a:xfrm flipV="1">
                <a:off x="2803" y="234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88" name="Line 1076"/>
              <p:cNvSpPr>
                <a:spLocks noChangeShapeType="1"/>
              </p:cNvSpPr>
              <p:nvPr/>
            </p:nvSpPr>
            <p:spPr bwMode="auto">
              <a:xfrm flipV="1">
                <a:off x="2813" y="233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87" name="Line 1075"/>
              <p:cNvSpPr>
                <a:spLocks noChangeShapeType="1"/>
              </p:cNvSpPr>
              <p:nvPr/>
            </p:nvSpPr>
            <p:spPr bwMode="auto">
              <a:xfrm flipV="1">
                <a:off x="2824" y="23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86" name="Line 1074"/>
              <p:cNvSpPr>
                <a:spLocks noChangeShapeType="1"/>
              </p:cNvSpPr>
              <p:nvPr/>
            </p:nvSpPr>
            <p:spPr bwMode="auto">
              <a:xfrm flipV="1">
                <a:off x="2844"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85" name="Line 1073"/>
              <p:cNvSpPr>
                <a:spLocks noChangeShapeType="1"/>
              </p:cNvSpPr>
              <p:nvPr/>
            </p:nvSpPr>
            <p:spPr bwMode="auto">
              <a:xfrm flipV="1">
                <a:off x="2855"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84" name="Line 1072"/>
              <p:cNvSpPr>
                <a:spLocks noChangeShapeType="1"/>
              </p:cNvSpPr>
              <p:nvPr/>
            </p:nvSpPr>
            <p:spPr bwMode="auto">
              <a:xfrm flipV="1">
                <a:off x="2784" y="2387"/>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83" name="Line 1071"/>
              <p:cNvSpPr>
                <a:spLocks noChangeShapeType="1"/>
              </p:cNvSpPr>
              <p:nvPr/>
            </p:nvSpPr>
            <p:spPr bwMode="auto">
              <a:xfrm flipV="1">
                <a:off x="2793" y="237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82" name="Line 1070"/>
              <p:cNvSpPr>
                <a:spLocks noChangeShapeType="1"/>
              </p:cNvSpPr>
              <p:nvPr/>
            </p:nvSpPr>
            <p:spPr bwMode="auto">
              <a:xfrm flipV="1">
                <a:off x="2803" y="236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81" name="Line 1069"/>
              <p:cNvSpPr>
                <a:spLocks noChangeShapeType="1"/>
              </p:cNvSpPr>
              <p:nvPr/>
            </p:nvSpPr>
            <p:spPr bwMode="auto">
              <a:xfrm flipV="1">
                <a:off x="2813" y="2355"/>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80" name="Line 1068"/>
              <p:cNvSpPr>
                <a:spLocks noChangeShapeType="1"/>
              </p:cNvSpPr>
              <p:nvPr/>
            </p:nvSpPr>
            <p:spPr bwMode="auto">
              <a:xfrm flipV="1">
                <a:off x="2824" y="234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79" name="Line 1067"/>
              <p:cNvSpPr>
                <a:spLocks noChangeShapeType="1"/>
              </p:cNvSpPr>
              <p:nvPr/>
            </p:nvSpPr>
            <p:spPr bwMode="auto">
              <a:xfrm flipV="1">
                <a:off x="2865"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78" name="Line 1066"/>
              <p:cNvSpPr>
                <a:spLocks noChangeShapeType="1"/>
              </p:cNvSpPr>
              <p:nvPr/>
            </p:nvSpPr>
            <p:spPr bwMode="auto">
              <a:xfrm flipV="1">
                <a:off x="2876" y="22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77" name="Line 1065"/>
              <p:cNvSpPr>
                <a:spLocks noChangeShapeType="1"/>
              </p:cNvSpPr>
              <p:nvPr/>
            </p:nvSpPr>
            <p:spPr bwMode="auto">
              <a:xfrm>
                <a:off x="2784" y="2409"/>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76" name="Line 1064"/>
              <p:cNvSpPr>
                <a:spLocks noChangeShapeType="1"/>
              </p:cNvSpPr>
              <p:nvPr/>
            </p:nvSpPr>
            <p:spPr bwMode="auto">
              <a:xfrm flipV="1">
                <a:off x="2793" y="239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75" name="Line 1063"/>
              <p:cNvSpPr>
                <a:spLocks noChangeShapeType="1"/>
              </p:cNvSpPr>
              <p:nvPr/>
            </p:nvSpPr>
            <p:spPr bwMode="auto">
              <a:xfrm flipV="1">
                <a:off x="2803" y="238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74" name="Line 1062"/>
              <p:cNvSpPr>
                <a:spLocks noChangeShapeType="1"/>
              </p:cNvSpPr>
              <p:nvPr/>
            </p:nvSpPr>
            <p:spPr bwMode="auto">
              <a:xfrm flipV="1">
                <a:off x="2813" y="237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73" name="Line 1061"/>
              <p:cNvSpPr>
                <a:spLocks noChangeShapeType="1"/>
              </p:cNvSpPr>
              <p:nvPr/>
            </p:nvSpPr>
            <p:spPr bwMode="auto">
              <a:xfrm flipV="1">
                <a:off x="2824" y="236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72" name="Line 1060"/>
              <p:cNvSpPr>
                <a:spLocks noChangeShapeType="1"/>
              </p:cNvSpPr>
              <p:nvPr/>
            </p:nvSpPr>
            <p:spPr bwMode="auto">
              <a:xfrm flipV="1">
                <a:off x="2886"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71" name="Line 1059"/>
              <p:cNvSpPr>
                <a:spLocks noChangeShapeType="1"/>
              </p:cNvSpPr>
              <p:nvPr/>
            </p:nvSpPr>
            <p:spPr bwMode="auto">
              <a:xfrm flipV="1">
                <a:off x="2896"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70" name="Line 1058"/>
              <p:cNvSpPr>
                <a:spLocks noChangeShapeType="1"/>
              </p:cNvSpPr>
              <p:nvPr/>
            </p:nvSpPr>
            <p:spPr bwMode="auto">
              <a:xfrm>
                <a:off x="2784" y="2430"/>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69" name="Line 1057"/>
              <p:cNvSpPr>
                <a:spLocks noChangeShapeType="1"/>
              </p:cNvSpPr>
              <p:nvPr/>
            </p:nvSpPr>
            <p:spPr bwMode="auto">
              <a:xfrm flipV="1">
                <a:off x="2793" y="241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68" name="Line 1056"/>
              <p:cNvSpPr>
                <a:spLocks noChangeShapeType="1"/>
              </p:cNvSpPr>
              <p:nvPr/>
            </p:nvSpPr>
            <p:spPr bwMode="auto">
              <a:xfrm flipV="1">
                <a:off x="2803" y="2409"/>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67" name="Line 1055"/>
              <p:cNvSpPr>
                <a:spLocks noChangeShapeType="1"/>
              </p:cNvSpPr>
              <p:nvPr/>
            </p:nvSpPr>
            <p:spPr bwMode="auto">
              <a:xfrm flipV="1">
                <a:off x="2813" y="239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66" name="Line 1054"/>
              <p:cNvSpPr>
                <a:spLocks noChangeShapeType="1"/>
              </p:cNvSpPr>
              <p:nvPr/>
            </p:nvSpPr>
            <p:spPr bwMode="auto">
              <a:xfrm flipV="1">
                <a:off x="2824" y="238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65" name="Line 1053"/>
              <p:cNvSpPr>
                <a:spLocks noChangeShapeType="1"/>
              </p:cNvSpPr>
              <p:nvPr/>
            </p:nvSpPr>
            <p:spPr bwMode="auto">
              <a:xfrm flipV="1">
                <a:off x="2906"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64" name="Line 1052"/>
              <p:cNvSpPr>
                <a:spLocks noChangeShapeType="1"/>
              </p:cNvSpPr>
              <p:nvPr/>
            </p:nvSpPr>
            <p:spPr bwMode="auto">
              <a:xfrm flipV="1">
                <a:off x="2917"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63" name="Line 1051"/>
              <p:cNvSpPr>
                <a:spLocks noChangeShapeType="1"/>
              </p:cNvSpPr>
              <p:nvPr/>
            </p:nvSpPr>
            <p:spPr bwMode="auto">
              <a:xfrm>
                <a:off x="2784" y="245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62" name="Line 1050"/>
              <p:cNvSpPr>
                <a:spLocks noChangeShapeType="1"/>
              </p:cNvSpPr>
              <p:nvPr/>
            </p:nvSpPr>
            <p:spPr bwMode="auto">
              <a:xfrm flipV="1">
                <a:off x="2793" y="244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61" name="Line 1049"/>
              <p:cNvSpPr>
                <a:spLocks noChangeShapeType="1"/>
              </p:cNvSpPr>
              <p:nvPr/>
            </p:nvSpPr>
            <p:spPr bwMode="auto">
              <a:xfrm flipV="1">
                <a:off x="2803" y="243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60" name="Line 1048"/>
              <p:cNvSpPr>
                <a:spLocks noChangeShapeType="1"/>
              </p:cNvSpPr>
              <p:nvPr/>
            </p:nvSpPr>
            <p:spPr bwMode="auto">
              <a:xfrm flipV="1">
                <a:off x="2813" y="241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59" name="Line 1047"/>
              <p:cNvSpPr>
                <a:spLocks noChangeShapeType="1"/>
              </p:cNvSpPr>
              <p:nvPr/>
            </p:nvSpPr>
            <p:spPr bwMode="auto">
              <a:xfrm flipV="1">
                <a:off x="2824" y="2409"/>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58" name="Line 1046"/>
              <p:cNvSpPr>
                <a:spLocks noChangeShapeType="1"/>
              </p:cNvSpPr>
              <p:nvPr/>
            </p:nvSpPr>
            <p:spPr bwMode="auto">
              <a:xfrm flipV="1">
                <a:off x="2927"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57" name="Line 1045"/>
              <p:cNvSpPr>
                <a:spLocks noChangeShapeType="1"/>
              </p:cNvSpPr>
              <p:nvPr/>
            </p:nvSpPr>
            <p:spPr bwMode="auto">
              <a:xfrm flipV="1">
                <a:off x="2938" y="22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56" name="Line 1044"/>
              <p:cNvSpPr>
                <a:spLocks noChangeShapeType="1"/>
              </p:cNvSpPr>
              <p:nvPr/>
            </p:nvSpPr>
            <p:spPr bwMode="auto">
              <a:xfrm flipV="1">
                <a:off x="2784" y="2472"/>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55" name="Line 1043"/>
              <p:cNvSpPr>
                <a:spLocks noChangeShapeType="1"/>
              </p:cNvSpPr>
              <p:nvPr/>
            </p:nvSpPr>
            <p:spPr bwMode="auto">
              <a:xfrm flipV="1">
                <a:off x="2793" y="246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54" name="Line 1042"/>
              <p:cNvSpPr>
                <a:spLocks noChangeShapeType="1"/>
              </p:cNvSpPr>
              <p:nvPr/>
            </p:nvSpPr>
            <p:spPr bwMode="auto">
              <a:xfrm flipV="1">
                <a:off x="2803" y="245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53" name="Line 1041"/>
              <p:cNvSpPr>
                <a:spLocks noChangeShapeType="1"/>
              </p:cNvSpPr>
              <p:nvPr/>
            </p:nvSpPr>
            <p:spPr bwMode="auto">
              <a:xfrm flipV="1">
                <a:off x="2813" y="244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52" name="Line 1040"/>
              <p:cNvSpPr>
                <a:spLocks noChangeShapeType="1"/>
              </p:cNvSpPr>
              <p:nvPr/>
            </p:nvSpPr>
            <p:spPr bwMode="auto">
              <a:xfrm flipV="1">
                <a:off x="2824" y="243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51" name="Line 1039"/>
              <p:cNvSpPr>
                <a:spLocks noChangeShapeType="1"/>
              </p:cNvSpPr>
              <p:nvPr/>
            </p:nvSpPr>
            <p:spPr bwMode="auto">
              <a:xfrm flipV="1">
                <a:off x="2948"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50" name="Line 1038"/>
              <p:cNvSpPr>
                <a:spLocks noChangeShapeType="1"/>
              </p:cNvSpPr>
              <p:nvPr/>
            </p:nvSpPr>
            <p:spPr bwMode="auto">
              <a:xfrm flipV="1">
                <a:off x="2958"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49" name="Line 1037"/>
              <p:cNvSpPr>
                <a:spLocks noChangeShapeType="1"/>
              </p:cNvSpPr>
              <p:nvPr/>
            </p:nvSpPr>
            <p:spPr bwMode="auto">
              <a:xfrm>
                <a:off x="2784" y="2494"/>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48" name="Line 1036"/>
              <p:cNvSpPr>
                <a:spLocks noChangeShapeType="1"/>
              </p:cNvSpPr>
              <p:nvPr/>
            </p:nvSpPr>
            <p:spPr bwMode="auto">
              <a:xfrm flipV="1">
                <a:off x="2793" y="248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47" name="Line 1035"/>
              <p:cNvSpPr>
                <a:spLocks noChangeShapeType="1"/>
              </p:cNvSpPr>
              <p:nvPr/>
            </p:nvSpPr>
            <p:spPr bwMode="auto">
              <a:xfrm flipV="1">
                <a:off x="2803" y="247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46" name="Line 1034"/>
              <p:cNvSpPr>
                <a:spLocks noChangeShapeType="1"/>
              </p:cNvSpPr>
              <p:nvPr/>
            </p:nvSpPr>
            <p:spPr bwMode="auto">
              <a:xfrm flipV="1">
                <a:off x="2813" y="246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45" name="Line 1033"/>
              <p:cNvSpPr>
                <a:spLocks noChangeShapeType="1"/>
              </p:cNvSpPr>
              <p:nvPr/>
            </p:nvSpPr>
            <p:spPr bwMode="auto">
              <a:xfrm flipV="1">
                <a:off x="2824" y="245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44" name="Line 1032"/>
              <p:cNvSpPr>
                <a:spLocks noChangeShapeType="1"/>
              </p:cNvSpPr>
              <p:nvPr/>
            </p:nvSpPr>
            <p:spPr bwMode="auto">
              <a:xfrm flipV="1">
                <a:off x="2969"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43" name="Line 1031"/>
              <p:cNvSpPr>
                <a:spLocks noChangeShapeType="1"/>
              </p:cNvSpPr>
              <p:nvPr/>
            </p:nvSpPr>
            <p:spPr bwMode="auto">
              <a:xfrm flipV="1">
                <a:off x="2979"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42" name="Line 1030"/>
              <p:cNvSpPr>
                <a:spLocks noChangeShapeType="1"/>
              </p:cNvSpPr>
              <p:nvPr/>
            </p:nvSpPr>
            <p:spPr bwMode="auto">
              <a:xfrm>
                <a:off x="2784" y="2515"/>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41" name="Line 1029"/>
              <p:cNvSpPr>
                <a:spLocks noChangeShapeType="1"/>
              </p:cNvSpPr>
              <p:nvPr/>
            </p:nvSpPr>
            <p:spPr bwMode="auto">
              <a:xfrm flipV="1">
                <a:off x="2793" y="250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40" name="Line 1028"/>
              <p:cNvSpPr>
                <a:spLocks noChangeShapeType="1"/>
              </p:cNvSpPr>
              <p:nvPr/>
            </p:nvSpPr>
            <p:spPr bwMode="auto">
              <a:xfrm flipV="1">
                <a:off x="2803" y="24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39" name="Line 1027"/>
              <p:cNvSpPr>
                <a:spLocks noChangeShapeType="1"/>
              </p:cNvSpPr>
              <p:nvPr/>
            </p:nvSpPr>
            <p:spPr bwMode="auto">
              <a:xfrm flipV="1">
                <a:off x="2813" y="248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38" name="Line 1026"/>
              <p:cNvSpPr>
                <a:spLocks noChangeShapeType="1"/>
              </p:cNvSpPr>
              <p:nvPr/>
            </p:nvSpPr>
            <p:spPr bwMode="auto">
              <a:xfrm flipV="1">
                <a:off x="2824" y="247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37" name="Line 1025"/>
              <p:cNvSpPr>
                <a:spLocks noChangeShapeType="1"/>
              </p:cNvSpPr>
              <p:nvPr/>
            </p:nvSpPr>
            <p:spPr bwMode="auto">
              <a:xfrm flipV="1">
                <a:off x="2989"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36" name="Line 1024"/>
              <p:cNvSpPr>
                <a:spLocks noChangeShapeType="1"/>
              </p:cNvSpPr>
              <p:nvPr/>
            </p:nvSpPr>
            <p:spPr bwMode="auto">
              <a:xfrm flipV="1">
                <a:off x="3000"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35" name="Line 1023"/>
              <p:cNvSpPr>
                <a:spLocks noChangeShapeType="1"/>
              </p:cNvSpPr>
              <p:nvPr/>
            </p:nvSpPr>
            <p:spPr bwMode="auto">
              <a:xfrm flipV="1">
                <a:off x="2793" y="252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34" name="Line 1022"/>
              <p:cNvSpPr>
                <a:spLocks noChangeShapeType="1"/>
              </p:cNvSpPr>
              <p:nvPr/>
            </p:nvSpPr>
            <p:spPr bwMode="auto">
              <a:xfrm flipV="1">
                <a:off x="2803" y="251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33" name="Line 1021"/>
              <p:cNvSpPr>
                <a:spLocks noChangeShapeType="1"/>
              </p:cNvSpPr>
              <p:nvPr/>
            </p:nvSpPr>
            <p:spPr bwMode="auto">
              <a:xfrm flipV="1">
                <a:off x="2813" y="250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32" name="Line 1020"/>
              <p:cNvSpPr>
                <a:spLocks noChangeShapeType="1"/>
              </p:cNvSpPr>
              <p:nvPr/>
            </p:nvSpPr>
            <p:spPr bwMode="auto">
              <a:xfrm flipV="1">
                <a:off x="2824" y="24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31" name="Line 1019"/>
              <p:cNvSpPr>
                <a:spLocks noChangeShapeType="1"/>
              </p:cNvSpPr>
              <p:nvPr/>
            </p:nvSpPr>
            <p:spPr bwMode="auto">
              <a:xfrm flipV="1">
                <a:off x="3010"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30" name="Line 1018"/>
              <p:cNvSpPr>
                <a:spLocks noChangeShapeType="1"/>
              </p:cNvSpPr>
              <p:nvPr/>
            </p:nvSpPr>
            <p:spPr bwMode="auto">
              <a:xfrm flipV="1">
                <a:off x="3020"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29" name="Line 1017"/>
              <p:cNvSpPr>
                <a:spLocks noChangeShapeType="1"/>
              </p:cNvSpPr>
              <p:nvPr/>
            </p:nvSpPr>
            <p:spPr bwMode="auto">
              <a:xfrm flipV="1">
                <a:off x="2793" y="254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28" name="Line 1016"/>
              <p:cNvSpPr>
                <a:spLocks noChangeShapeType="1"/>
              </p:cNvSpPr>
              <p:nvPr/>
            </p:nvSpPr>
            <p:spPr bwMode="auto">
              <a:xfrm flipV="1">
                <a:off x="2803" y="253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27" name="Line 1015"/>
              <p:cNvSpPr>
                <a:spLocks noChangeShapeType="1"/>
              </p:cNvSpPr>
              <p:nvPr/>
            </p:nvSpPr>
            <p:spPr bwMode="auto">
              <a:xfrm flipV="1">
                <a:off x="2813" y="252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26" name="Line 1014"/>
              <p:cNvSpPr>
                <a:spLocks noChangeShapeType="1"/>
              </p:cNvSpPr>
              <p:nvPr/>
            </p:nvSpPr>
            <p:spPr bwMode="auto">
              <a:xfrm flipV="1">
                <a:off x="2824" y="251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25" name="Line 1013"/>
              <p:cNvSpPr>
                <a:spLocks noChangeShapeType="1"/>
              </p:cNvSpPr>
              <p:nvPr/>
            </p:nvSpPr>
            <p:spPr bwMode="auto">
              <a:xfrm flipV="1">
                <a:off x="3031"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24" name="Line 1012"/>
              <p:cNvSpPr>
                <a:spLocks noChangeShapeType="1"/>
              </p:cNvSpPr>
              <p:nvPr/>
            </p:nvSpPr>
            <p:spPr bwMode="auto">
              <a:xfrm flipV="1">
                <a:off x="3041"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23" name="Line 1011"/>
              <p:cNvSpPr>
                <a:spLocks noChangeShapeType="1"/>
              </p:cNvSpPr>
              <p:nvPr/>
            </p:nvSpPr>
            <p:spPr bwMode="auto">
              <a:xfrm flipV="1">
                <a:off x="2803" y="255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22" name="Line 1010"/>
              <p:cNvSpPr>
                <a:spLocks noChangeShapeType="1"/>
              </p:cNvSpPr>
              <p:nvPr/>
            </p:nvSpPr>
            <p:spPr bwMode="auto">
              <a:xfrm flipV="1">
                <a:off x="2813" y="254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21" name="Line 1009"/>
              <p:cNvSpPr>
                <a:spLocks noChangeShapeType="1"/>
              </p:cNvSpPr>
              <p:nvPr/>
            </p:nvSpPr>
            <p:spPr bwMode="auto">
              <a:xfrm flipV="1">
                <a:off x="2824" y="253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20" name="Line 1008"/>
              <p:cNvSpPr>
                <a:spLocks noChangeShapeType="1"/>
              </p:cNvSpPr>
              <p:nvPr/>
            </p:nvSpPr>
            <p:spPr bwMode="auto">
              <a:xfrm flipV="1">
                <a:off x="3051"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19" name="Line 1007"/>
              <p:cNvSpPr>
                <a:spLocks noChangeShapeType="1"/>
              </p:cNvSpPr>
              <p:nvPr/>
            </p:nvSpPr>
            <p:spPr bwMode="auto">
              <a:xfrm flipV="1">
                <a:off x="3062"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18" name="Line 1006"/>
              <p:cNvSpPr>
                <a:spLocks noChangeShapeType="1"/>
              </p:cNvSpPr>
              <p:nvPr/>
            </p:nvSpPr>
            <p:spPr bwMode="auto">
              <a:xfrm flipV="1">
                <a:off x="2813" y="256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17" name="Line 1005"/>
              <p:cNvSpPr>
                <a:spLocks noChangeShapeType="1"/>
              </p:cNvSpPr>
              <p:nvPr/>
            </p:nvSpPr>
            <p:spPr bwMode="auto">
              <a:xfrm flipV="1">
                <a:off x="2824" y="255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16" name="Line 1004"/>
              <p:cNvSpPr>
                <a:spLocks noChangeShapeType="1"/>
              </p:cNvSpPr>
              <p:nvPr/>
            </p:nvSpPr>
            <p:spPr bwMode="auto">
              <a:xfrm flipV="1">
                <a:off x="3072"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15" name="Line 1003"/>
              <p:cNvSpPr>
                <a:spLocks noChangeShapeType="1"/>
              </p:cNvSpPr>
              <p:nvPr/>
            </p:nvSpPr>
            <p:spPr bwMode="auto">
              <a:xfrm flipV="1">
                <a:off x="3082"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14" name="Line 1002"/>
              <p:cNvSpPr>
                <a:spLocks noChangeShapeType="1"/>
              </p:cNvSpPr>
              <p:nvPr/>
            </p:nvSpPr>
            <p:spPr bwMode="auto">
              <a:xfrm flipV="1">
                <a:off x="3093"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13" name="Line 1001"/>
              <p:cNvSpPr>
                <a:spLocks noChangeShapeType="1"/>
              </p:cNvSpPr>
              <p:nvPr/>
            </p:nvSpPr>
            <p:spPr bwMode="auto">
              <a:xfrm flipV="1">
                <a:off x="3103"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12" name="Line 1000"/>
              <p:cNvSpPr>
                <a:spLocks noChangeShapeType="1"/>
              </p:cNvSpPr>
              <p:nvPr/>
            </p:nvSpPr>
            <p:spPr bwMode="auto">
              <a:xfrm flipV="1">
                <a:off x="3113"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11" name="Line 999"/>
              <p:cNvSpPr>
                <a:spLocks noChangeShapeType="1"/>
              </p:cNvSpPr>
              <p:nvPr/>
            </p:nvSpPr>
            <p:spPr bwMode="auto">
              <a:xfrm flipV="1">
                <a:off x="3124"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10" name="Line 998"/>
              <p:cNvSpPr>
                <a:spLocks noChangeShapeType="1"/>
              </p:cNvSpPr>
              <p:nvPr/>
            </p:nvSpPr>
            <p:spPr bwMode="auto">
              <a:xfrm flipV="1">
                <a:off x="3134"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09" name="Line 997"/>
              <p:cNvSpPr>
                <a:spLocks noChangeShapeType="1"/>
              </p:cNvSpPr>
              <p:nvPr/>
            </p:nvSpPr>
            <p:spPr bwMode="auto">
              <a:xfrm flipV="1">
                <a:off x="3144"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08" name="Line 996"/>
              <p:cNvSpPr>
                <a:spLocks noChangeShapeType="1"/>
              </p:cNvSpPr>
              <p:nvPr/>
            </p:nvSpPr>
            <p:spPr bwMode="auto">
              <a:xfrm flipV="1">
                <a:off x="3155"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07" name="Line 995"/>
              <p:cNvSpPr>
                <a:spLocks noChangeShapeType="1"/>
              </p:cNvSpPr>
              <p:nvPr/>
            </p:nvSpPr>
            <p:spPr bwMode="auto">
              <a:xfrm flipV="1">
                <a:off x="3165"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06" name="Line 994"/>
              <p:cNvSpPr>
                <a:spLocks noChangeShapeType="1"/>
              </p:cNvSpPr>
              <p:nvPr/>
            </p:nvSpPr>
            <p:spPr bwMode="auto">
              <a:xfrm flipV="1">
                <a:off x="3175"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05" name="Line 993"/>
              <p:cNvSpPr>
                <a:spLocks noChangeShapeType="1"/>
              </p:cNvSpPr>
              <p:nvPr/>
            </p:nvSpPr>
            <p:spPr bwMode="auto">
              <a:xfrm flipV="1">
                <a:off x="3186"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04" name="Line 992"/>
              <p:cNvSpPr>
                <a:spLocks noChangeShapeType="1"/>
              </p:cNvSpPr>
              <p:nvPr/>
            </p:nvSpPr>
            <p:spPr bwMode="auto">
              <a:xfrm flipV="1">
                <a:off x="3196"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03" name="Line 991"/>
              <p:cNvSpPr>
                <a:spLocks noChangeShapeType="1"/>
              </p:cNvSpPr>
              <p:nvPr/>
            </p:nvSpPr>
            <p:spPr bwMode="auto">
              <a:xfrm flipV="1">
                <a:off x="3207" y="22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02" name="Line 990"/>
              <p:cNvSpPr>
                <a:spLocks noChangeShapeType="1"/>
              </p:cNvSpPr>
              <p:nvPr/>
            </p:nvSpPr>
            <p:spPr bwMode="auto">
              <a:xfrm flipV="1">
                <a:off x="3217"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01" name="Line 989"/>
              <p:cNvSpPr>
                <a:spLocks noChangeShapeType="1"/>
              </p:cNvSpPr>
              <p:nvPr/>
            </p:nvSpPr>
            <p:spPr bwMode="auto">
              <a:xfrm flipV="1">
                <a:off x="3227"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900" name="Line 988"/>
              <p:cNvSpPr>
                <a:spLocks noChangeShapeType="1"/>
              </p:cNvSpPr>
              <p:nvPr/>
            </p:nvSpPr>
            <p:spPr bwMode="auto">
              <a:xfrm flipV="1">
                <a:off x="3237" y="2302"/>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99" name="Line 987"/>
              <p:cNvSpPr>
                <a:spLocks noChangeShapeType="1"/>
              </p:cNvSpPr>
              <p:nvPr/>
            </p:nvSpPr>
            <p:spPr bwMode="auto">
              <a:xfrm flipV="1">
                <a:off x="3248"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98" name="Line 986"/>
              <p:cNvSpPr>
                <a:spLocks noChangeShapeType="1"/>
              </p:cNvSpPr>
              <p:nvPr/>
            </p:nvSpPr>
            <p:spPr bwMode="auto">
              <a:xfrm flipV="1">
                <a:off x="3258"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97" name="Line 985"/>
              <p:cNvSpPr>
                <a:spLocks noChangeShapeType="1"/>
              </p:cNvSpPr>
              <p:nvPr/>
            </p:nvSpPr>
            <p:spPr bwMode="auto">
              <a:xfrm flipV="1">
                <a:off x="3269" y="22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96" name="Line 984"/>
              <p:cNvSpPr>
                <a:spLocks noChangeShapeType="1"/>
              </p:cNvSpPr>
              <p:nvPr/>
            </p:nvSpPr>
            <p:spPr bwMode="auto">
              <a:xfrm flipV="1">
                <a:off x="3279"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95" name="Line 983"/>
              <p:cNvSpPr>
                <a:spLocks noChangeShapeType="1"/>
              </p:cNvSpPr>
              <p:nvPr/>
            </p:nvSpPr>
            <p:spPr bwMode="auto">
              <a:xfrm flipV="1">
                <a:off x="3289"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94" name="Line 982"/>
              <p:cNvSpPr>
                <a:spLocks noChangeShapeType="1"/>
              </p:cNvSpPr>
              <p:nvPr/>
            </p:nvSpPr>
            <p:spPr bwMode="auto">
              <a:xfrm flipV="1">
                <a:off x="3299" y="2302"/>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93" name="Line 981"/>
              <p:cNvSpPr>
                <a:spLocks noChangeShapeType="1"/>
              </p:cNvSpPr>
              <p:nvPr/>
            </p:nvSpPr>
            <p:spPr bwMode="auto">
              <a:xfrm flipV="1">
                <a:off x="3310"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92" name="Line 980"/>
              <p:cNvSpPr>
                <a:spLocks noChangeShapeType="1"/>
              </p:cNvSpPr>
              <p:nvPr/>
            </p:nvSpPr>
            <p:spPr bwMode="auto">
              <a:xfrm flipV="1">
                <a:off x="3320"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91" name="Line 979"/>
              <p:cNvSpPr>
                <a:spLocks noChangeShapeType="1"/>
              </p:cNvSpPr>
              <p:nvPr/>
            </p:nvSpPr>
            <p:spPr bwMode="auto">
              <a:xfrm flipV="1">
                <a:off x="3331" y="22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90" name="Line 978"/>
              <p:cNvSpPr>
                <a:spLocks noChangeShapeType="1"/>
              </p:cNvSpPr>
              <p:nvPr/>
            </p:nvSpPr>
            <p:spPr bwMode="auto">
              <a:xfrm flipV="1">
                <a:off x="3341"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89" name="Line 977"/>
              <p:cNvSpPr>
                <a:spLocks noChangeShapeType="1"/>
              </p:cNvSpPr>
              <p:nvPr/>
            </p:nvSpPr>
            <p:spPr bwMode="auto">
              <a:xfrm flipV="1">
                <a:off x="3351"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88" name="Line 976"/>
              <p:cNvSpPr>
                <a:spLocks noChangeShapeType="1"/>
              </p:cNvSpPr>
              <p:nvPr/>
            </p:nvSpPr>
            <p:spPr bwMode="auto">
              <a:xfrm flipV="1">
                <a:off x="3362"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87" name="Line 975"/>
              <p:cNvSpPr>
                <a:spLocks noChangeShapeType="1"/>
              </p:cNvSpPr>
              <p:nvPr/>
            </p:nvSpPr>
            <p:spPr bwMode="auto">
              <a:xfrm flipV="1">
                <a:off x="3372"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86" name="Line 974"/>
              <p:cNvSpPr>
                <a:spLocks noChangeShapeType="1"/>
              </p:cNvSpPr>
              <p:nvPr/>
            </p:nvSpPr>
            <p:spPr bwMode="auto">
              <a:xfrm flipV="1">
                <a:off x="3382"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85" name="Line 973"/>
              <p:cNvSpPr>
                <a:spLocks noChangeShapeType="1"/>
              </p:cNvSpPr>
              <p:nvPr/>
            </p:nvSpPr>
            <p:spPr bwMode="auto">
              <a:xfrm flipV="1">
                <a:off x="3393"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84" name="Line 972"/>
              <p:cNvSpPr>
                <a:spLocks noChangeShapeType="1"/>
              </p:cNvSpPr>
              <p:nvPr/>
            </p:nvSpPr>
            <p:spPr bwMode="auto">
              <a:xfrm flipV="1">
                <a:off x="3403"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83" name="Line 971"/>
              <p:cNvSpPr>
                <a:spLocks noChangeShapeType="1"/>
              </p:cNvSpPr>
              <p:nvPr/>
            </p:nvSpPr>
            <p:spPr bwMode="auto">
              <a:xfrm flipV="1">
                <a:off x="3413"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82" name="Line 970"/>
              <p:cNvSpPr>
                <a:spLocks noChangeShapeType="1"/>
              </p:cNvSpPr>
              <p:nvPr/>
            </p:nvSpPr>
            <p:spPr bwMode="auto">
              <a:xfrm flipV="1">
                <a:off x="3424"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81" name="Line 969"/>
              <p:cNvSpPr>
                <a:spLocks noChangeShapeType="1"/>
              </p:cNvSpPr>
              <p:nvPr/>
            </p:nvSpPr>
            <p:spPr bwMode="auto">
              <a:xfrm flipV="1">
                <a:off x="3434"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80" name="Line 968"/>
              <p:cNvSpPr>
                <a:spLocks noChangeShapeType="1"/>
              </p:cNvSpPr>
              <p:nvPr/>
            </p:nvSpPr>
            <p:spPr bwMode="auto">
              <a:xfrm flipV="1">
                <a:off x="3444"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79" name="Line 967"/>
              <p:cNvSpPr>
                <a:spLocks noChangeShapeType="1"/>
              </p:cNvSpPr>
              <p:nvPr/>
            </p:nvSpPr>
            <p:spPr bwMode="auto">
              <a:xfrm flipV="1">
                <a:off x="3455"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78" name="Line 966"/>
              <p:cNvSpPr>
                <a:spLocks noChangeShapeType="1"/>
              </p:cNvSpPr>
              <p:nvPr/>
            </p:nvSpPr>
            <p:spPr bwMode="auto">
              <a:xfrm flipV="1">
                <a:off x="3465"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77" name="Line 965"/>
              <p:cNvSpPr>
                <a:spLocks noChangeShapeType="1"/>
              </p:cNvSpPr>
              <p:nvPr/>
            </p:nvSpPr>
            <p:spPr bwMode="auto">
              <a:xfrm flipV="1">
                <a:off x="3475"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76" name="Line 964"/>
              <p:cNvSpPr>
                <a:spLocks noChangeShapeType="1"/>
              </p:cNvSpPr>
              <p:nvPr/>
            </p:nvSpPr>
            <p:spPr bwMode="auto">
              <a:xfrm flipV="1">
                <a:off x="3486"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75" name="Line 963"/>
              <p:cNvSpPr>
                <a:spLocks noChangeShapeType="1"/>
              </p:cNvSpPr>
              <p:nvPr/>
            </p:nvSpPr>
            <p:spPr bwMode="auto">
              <a:xfrm flipV="1">
                <a:off x="3496"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74" name="Line 962"/>
              <p:cNvSpPr>
                <a:spLocks noChangeShapeType="1"/>
              </p:cNvSpPr>
              <p:nvPr/>
            </p:nvSpPr>
            <p:spPr bwMode="auto">
              <a:xfrm flipV="1">
                <a:off x="3506"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73" name="Line 961"/>
              <p:cNvSpPr>
                <a:spLocks noChangeShapeType="1"/>
              </p:cNvSpPr>
              <p:nvPr/>
            </p:nvSpPr>
            <p:spPr bwMode="auto">
              <a:xfrm flipV="1">
                <a:off x="3517"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72" name="Line 960"/>
              <p:cNvSpPr>
                <a:spLocks noChangeShapeType="1"/>
              </p:cNvSpPr>
              <p:nvPr/>
            </p:nvSpPr>
            <p:spPr bwMode="auto">
              <a:xfrm flipV="1">
                <a:off x="3527"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71" name="Line 959"/>
              <p:cNvSpPr>
                <a:spLocks noChangeShapeType="1"/>
              </p:cNvSpPr>
              <p:nvPr/>
            </p:nvSpPr>
            <p:spPr bwMode="auto">
              <a:xfrm flipV="1">
                <a:off x="3537"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70" name="Line 958"/>
              <p:cNvSpPr>
                <a:spLocks noChangeShapeType="1"/>
              </p:cNvSpPr>
              <p:nvPr/>
            </p:nvSpPr>
            <p:spPr bwMode="auto">
              <a:xfrm flipV="1">
                <a:off x="3548"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69" name="Line 957"/>
              <p:cNvSpPr>
                <a:spLocks noChangeShapeType="1"/>
              </p:cNvSpPr>
              <p:nvPr/>
            </p:nvSpPr>
            <p:spPr bwMode="auto">
              <a:xfrm flipV="1">
                <a:off x="3558"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68" name="Line 956"/>
              <p:cNvSpPr>
                <a:spLocks noChangeShapeType="1"/>
              </p:cNvSpPr>
              <p:nvPr/>
            </p:nvSpPr>
            <p:spPr bwMode="auto">
              <a:xfrm flipV="1">
                <a:off x="3568"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67" name="Line 955"/>
              <p:cNvSpPr>
                <a:spLocks noChangeShapeType="1"/>
              </p:cNvSpPr>
              <p:nvPr/>
            </p:nvSpPr>
            <p:spPr bwMode="auto">
              <a:xfrm flipV="1">
                <a:off x="3579"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66" name="Line 954"/>
              <p:cNvSpPr>
                <a:spLocks noChangeShapeType="1"/>
              </p:cNvSpPr>
              <p:nvPr/>
            </p:nvSpPr>
            <p:spPr bwMode="auto">
              <a:xfrm flipV="1">
                <a:off x="3589"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65" name="Line 953"/>
              <p:cNvSpPr>
                <a:spLocks noChangeShapeType="1"/>
              </p:cNvSpPr>
              <p:nvPr/>
            </p:nvSpPr>
            <p:spPr bwMode="auto">
              <a:xfrm flipV="1">
                <a:off x="3600" y="22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64" name="Line 952"/>
              <p:cNvSpPr>
                <a:spLocks noChangeShapeType="1"/>
              </p:cNvSpPr>
              <p:nvPr/>
            </p:nvSpPr>
            <p:spPr bwMode="auto">
              <a:xfrm flipV="1">
                <a:off x="3610"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63" name="Line 951"/>
              <p:cNvSpPr>
                <a:spLocks noChangeShapeType="1"/>
              </p:cNvSpPr>
              <p:nvPr/>
            </p:nvSpPr>
            <p:spPr bwMode="auto">
              <a:xfrm flipV="1">
                <a:off x="3620"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62" name="Line 950"/>
              <p:cNvSpPr>
                <a:spLocks noChangeShapeType="1"/>
              </p:cNvSpPr>
              <p:nvPr/>
            </p:nvSpPr>
            <p:spPr bwMode="auto">
              <a:xfrm flipV="1">
                <a:off x="3630" y="2302"/>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61" name="Line 949"/>
              <p:cNvSpPr>
                <a:spLocks noChangeShapeType="1"/>
              </p:cNvSpPr>
              <p:nvPr/>
            </p:nvSpPr>
            <p:spPr bwMode="auto">
              <a:xfrm flipV="1">
                <a:off x="3641"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60" name="Line 948"/>
              <p:cNvSpPr>
                <a:spLocks noChangeShapeType="1"/>
              </p:cNvSpPr>
              <p:nvPr/>
            </p:nvSpPr>
            <p:spPr bwMode="auto">
              <a:xfrm flipV="1">
                <a:off x="3651"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59" name="Line 947"/>
              <p:cNvSpPr>
                <a:spLocks noChangeShapeType="1"/>
              </p:cNvSpPr>
              <p:nvPr/>
            </p:nvSpPr>
            <p:spPr bwMode="auto">
              <a:xfrm flipV="1">
                <a:off x="3662" y="22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58" name="Line 946"/>
              <p:cNvSpPr>
                <a:spLocks noChangeShapeType="1"/>
              </p:cNvSpPr>
              <p:nvPr/>
            </p:nvSpPr>
            <p:spPr bwMode="auto">
              <a:xfrm flipV="1">
                <a:off x="3672"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57" name="Line 945"/>
              <p:cNvSpPr>
                <a:spLocks noChangeShapeType="1"/>
              </p:cNvSpPr>
              <p:nvPr/>
            </p:nvSpPr>
            <p:spPr bwMode="auto">
              <a:xfrm flipV="1">
                <a:off x="3682"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56" name="Line 944"/>
              <p:cNvSpPr>
                <a:spLocks noChangeShapeType="1"/>
              </p:cNvSpPr>
              <p:nvPr/>
            </p:nvSpPr>
            <p:spPr bwMode="auto">
              <a:xfrm flipV="1">
                <a:off x="3692" y="2302"/>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55" name="Line 943"/>
              <p:cNvSpPr>
                <a:spLocks noChangeShapeType="1"/>
              </p:cNvSpPr>
              <p:nvPr/>
            </p:nvSpPr>
            <p:spPr bwMode="auto">
              <a:xfrm flipV="1">
                <a:off x="3703"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54" name="Line 942"/>
              <p:cNvSpPr>
                <a:spLocks noChangeShapeType="1"/>
              </p:cNvSpPr>
              <p:nvPr/>
            </p:nvSpPr>
            <p:spPr bwMode="auto">
              <a:xfrm flipV="1">
                <a:off x="3713"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53" name="Line 941"/>
              <p:cNvSpPr>
                <a:spLocks noChangeShapeType="1"/>
              </p:cNvSpPr>
              <p:nvPr/>
            </p:nvSpPr>
            <p:spPr bwMode="auto">
              <a:xfrm flipV="1">
                <a:off x="3724"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52" name="Line 940"/>
              <p:cNvSpPr>
                <a:spLocks noChangeShapeType="1"/>
              </p:cNvSpPr>
              <p:nvPr/>
            </p:nvSpPr>
            <p:spPr bwMode="auto">
              <a:xfrm flipV="1">
                <a:off x="3713" y="23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51" name="Line 939"/>
              <p:cNvSpPr>
                <a:spLocks noChangeShapeType="1"/>
              </p:cNvSpPr>
              <p:nvPr/>
            </p:nvSpPr>
            <p:spPr bwMode="auto">
              <a:xfrm flipV="1">
                <a:off x="3724" y="231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50" name="Line 938"/>
              <p:cNvSpPr>
                <a:spLocks noChangeShapeType="1"/>
              </p:cNvSpPr>
              <p:nvPr/>
            </p:nvSpPr>
            <p:spPr bwMode="auto">
              <a:xfrm flipV="1">
                <a:off x="3734"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49" name="Line 937"/>
              <p:cNvSpPr>
                <a:spLocks noChangeShapeType="1"/>
              </p:cNvSpPr>
              <p:nvPr/>
            </p:nvSpPr>
            <p:spPr bwMode="auto">
              <a:xfrm flipV="1">
                <a:off x="3744"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48" name="Line 936"/>
              <p:cNvSpPr>
                <a:spLocks noChangeShapeType="1"/>
              </p:cNvSpPr>
              <p:nvPr/>
            </p:nvSpPr>
            <p:spPr bwMode="auto">
              <a:xfrm flipV="1">
                <a:off x="3713" y="234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47" name="Line 935"/>
              <p:cNvSpPr>
                <a:spLocks noChangeShapeType="1"/>
              </p:cNvSpPr>
              <p:nvPr/>
            </p:nvSpPr>
            <p:spPr bwMode="auto">
              <a:xfrm flipV="1">
                <a:off x="3724" y="233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46" name="Line 934"/>
              <p:cNvSpPr>
                <a:spLocks noChangeShapeType="1"/>
              </p:cNvSpPr>
              <p:nvPr/>
            </p:nvSpPr>
            <p:spPr bwMode="auto">
              <a:xfrm flipV="1">
                <a:off x="3734" y="23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45" name="Line 933"/>
              <p:cNvSpPr>
                <a:spLocks noChangeShapeType="1"/>
              </p:cNvSpPr>
              <p:nvPr/>
            </p:nvSpPr>
            <p:spPr bwMode="auto">
              <a:xfrm flipV="1">
                <a:off x="3744" y="231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44" name="Line 932"/>
              <p:cNvSpPr>
                <a:spLocks noChangeShapeType="1"/>
              </p:cNvSpPr>
              <p:nvPr/>
            </p:nvSpPr>
            <p:spPr bwMode="auto">
              <a:xfrm flipV="1">
                <a:off x="3755"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43" name="Line 931"/>
              <p:cNvSpPr>
                <a:spLocks noChangeShapeType="1"/>
              </p:cNvSpPr>
              <p:nvPr/>
            </p:nvSpPr>
            <p:spPr bwMode="auto">
              <a:xfrm flipV="1">
                <a:off x="3713" y="236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42" name="Line 930"/>
              <p:cNvSpPr>
                <a:spLocks noChangeShapeType="1"/>
              </p:cNvSpPr>
              <p:nvPr/>
            </p:nvSpPr>
            <p:spPr bwMode="auto">
              <a:xfrm flipV="1">
                <a:off x="3724" y="2355"/>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41" name="Line 929"/>
              <p:cNvSpPr>
                <a:spLocks noChangeShapeType="1"/>
              </p:cNvSpPr>
              <p:nvPr/>
            </p:nvSpPr>
            <p:spPr bwMode="auto">
              <a:xfrm flipV="1">
                <a:off x="3734" y="234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40" name="Line 928"/>
              <p:cNvSpPr>
                <a:spLocks noChangeShapeType="1"/>
              </p:cNvSpPr>
              <p:nvPr/>
            </p:nvSpPr>
            <p:spPr bwMode="auto">
              <a:xfrm flipV="1">
                <a:off x="3744" y="233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39" name="Line 927"/>
              <p:cNvSpPr>
                <a:spLocks noChangeShapeType="1"/>
              </p:cNvSpPr>
              <p:nvPr/>
            </p:nvSpPr>
            <p:spPr bwMode="auto">
              <a:xfrm flipV="1">
                <a:off x="3755" y="23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38" name="Line 926"/>
              <p:cNvSpPr>
                <a:spLocks noChangeShapeType="1"/>
              </p:cNvSpPr>
              <p:nvPr/>
            </p:nvSpPr>
            <p:spPr bwMode="auto">
              <a:xfrm flipV="1">
                <a:off x="3713" y="238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37" name="Line 925"/>
              <p:cNvSpPr>
                <a:spLocks noChangeShapeType="1"/>
              </p:cNvSpPr>
              <p:nvPr/>
            </p:nvSpPr>
            <p:spPr bwMode="auto">
              <a:xfrm flipV="1">
                <a:off x="3724" y="237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36" name="Line 924"/>
              <p:cNvSpPr>
                <a:spLocks noChangeShapeType="1"/>
              </p:cNvSpPr>
              <p:nvPr/>
            </p:nvSpPr>
            <p:spPr bwMode="auto">
              <a:xfrm flipV="1">
                <a:off x="3734" y="236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35" name="Line 923"/>
              <p:cNvSpPr>
                <a:spLocks noChangeShapeType="1"/>
              </p:cNvSpPr>
              <p:nvPr/>
            </p:nvSpPr>
            <p:spPr bwMode="auto">
              <a:xfrm flipV="1">
                <a:off x="3744" y="2355"/>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34" name="Line 922"/>
              <p:cNvSpPr>
                <a:spLocks noChangeShapeType="1"/>
              </p:cNvSpPr>
              <p:nvPr/>
            </p:nvSpPr>
            <p:spPr bwMode="auto">
              <a:xfrm flipV="1">
                <a:off x="3755" y="234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632" name="Group 720"/>
            <p:cNvGrpSpPr>
              <a:grpSpLocks/>
            </p:cNvGrpSpPr>
            <p:nvPr/>
          </p:nvGrpSpPr>
          <p:grpSpPr bwMode="auto">
            <a:xfrm>
              <a:off x="2791" y="2292"/>
              <a:ext cx="966" cy="278"/>
              <a:chOff x="2791" y="2292"/>
              <a:chExt cx="966" cy="278"/>
            </a:xfrm>
          </p:grpSpPr>
          <p:sp>
            <p:nvSpPr>
              <p:cNvPr id="39832" name="Line 920"/>
              <p:cNvSpPr>
                <a:spLocks noChangeShapeType="1"/>
              </p:cNvSpPr>
              <p:nvPr/>
            </p:nvSpPr>
            <p:spPr bwMode="auto">
              <a:xfrm flipV="1">
                <a:off x="3713" y="2409"/>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31" name="Line 919"/>
              <p:cNvSpPr>
                <a:spLocks noChangeShapeType="1"/>
              </p:cNvSpPr>
              <p:nvPr/>
            </p:nvSpPr>
            <p:spPr bwMode="auto">
              <a:xfrm flipV="1">
                <a:off x="3724" y="239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30" name="Line 918"/>
              <p:cNvSpPr>
                <a:spLocks noChangeShapeType="1"/>
              </p:cNvSpPr>
              <p:nvPr/>
            </p:nvSpPr>
            <p:spPr bwMode="auto">
              <a:xfrm flipV="1">
                <a:off x="3734" y="238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29" name="Line 917"/>
              <p:cNvSpPr>
                <a:spLocks noChangeShapeType="1"/>
              </p:cNvSpPr>
              <p:nvPr/>
            </p:nvSpPr>
            <p:spPr bwMode="auto">
              <a:xfrm flipV="1">
                <a:off x="3744" y="237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28" name="Line 916"/>
              <p:cNvSpPr>
                <a:spLocks noChangeShapeType="1"/>
              </p:cNvSpPr>
              <p:nvPr/>
            </p:nvSpPr>
            <p:spPr bwMode="auto">
              <a:xfrm flipV="1">
                <a:off x="3755" y="236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27" name="Line 915"/>
              <p:cNvSpPr>
                <a:spLocks noChangeShapeType="1"/>
              </p:cNvSpPr>
              <p:nvPr/>
            </p:nvSpPr>
            <p:spPr bwMode="auto">
              <a:xfrm flipV="1">
                <a:off x="3713" y="243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26" name="Line 914"/>
              <p:cNvSpPr>
                <a:spLocks noChangeShapeType="1"/>
              </p:cNvSpPr>
              <p:nvPr/>
            </p:nvSpPr>
            <p:spPr bwMode="auto">
              <a:xfrm flipV="1">
                <a:off x="3724" y="241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25" name="Line 913"/>
              <p:cNvSpPr>
                <a:spLocks noChangeShapeType="1"/>
              </p:cNvSpPr>
              <p:nvPr/>
            </p:nvSpPr>
            <p:spPr bwMode="auto">
              <a:xfrm flipV="1">
                <a:off x="3734" y="2409"/>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24" name="Line 912"/>
              <p:cNvSpPr>
                <a:spLocks noChangeShapeType="1"/>
              </p:cNvSpPr>
              <p:nvPr/>
            </p:nvSpPr>
            <p:spPr bwMode="auto">
              <a:xfrm flipV="1">
                <a:off x="3744" y="239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23" name="Line 911"/>
              <p:cNvSpPr>
                <a:spLocks noChangeShapeType="1"/>
              </p:cNvSpPr>
              <p:nvPr/>
            </p:nvSpPr>
            <p:spPr bwMode="auto">
              <a:xfrm flipV="1">
                <a:off x="3755" y="238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22" name="Line 910"/>
              <p:cNvSpPr>
                <a:spLocks noChangeShapeType="1"/>
              </p:cNvSpPr>
              <p:nvPr/>
            </p:nvSpPr>
            <p:spPr bwMode="auto">
              <a:xfrm flipV="1">
                <a:off x="3713" y="245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21" name="Line 909"/>
              <p:cNvSpPr>
                <a:spLocks noChangeShapeType="1"/>
              </p:cNvSpPr>
              <p:nvPr/>
            </p:nvSpPr>
            <p:spPr bwMode="auto">
              <a:xfrm flipV="1">
                <a:off x="3724" y="244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20" name="Line 908"/>
              <p:cNvSpPr>
                <a:spLocks noChangeShapeType="1"/>
              </p:cNvSpPr>
              <p:nvPr/>
            </p:nvSpPr>
            <p:spPr bwMode="auto">
              <a:xfrm flipV="1">
                <a:off x="3734" y="243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19" name="Line 907"/>
              <p:cNvSpPr>
                <a:spLocks noChangeShapeType="1"/>
              </p:cNvSpPr>
              <p:nvPr/>
            </p:nvSpPr>
            <p:spPr bwMode="auto">
              <a:xfrm flipV="1">
                <a:off x="3744" y="241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18" name="Line 906"/>
              <p:cNvSpPr>
                <a:spLocks noChangeShapeType="1"/>
              </p:cNvSpPr>
              <p:nvPr/>
            </p:nvSpPr>
            <p:spPr bwMode="auto">
              <a:xfrm flipV="1">
                <a:off x="3755" y="2409"/>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17" name="Line 905"/>
              <p:cNvSpPr>
                <a:spLocks noChangeShapeType="1"/>
              </p:cNvSpPr>
              <p:nvPr/>
            </p:nvSpPr>
            <p:spPr bwMode="auto">
              <a:xfrm flipV="1">
                <a:off x="3713" y="247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16" name="Line 904"/>
              <p:cNvSpPr>
                <a:spLocks noChangeShapeType="1"/>
              </p:cNvSpPr>
              <p:nvPr/>
            </p:nvSpPr>
            <p:spPr bwMode="auto">
              <a:xfrm flipV="1">
                <a:off x="3724" y="246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15" name="Line 903"/>
              <p:cNvSpPr>
                <a:spLocks noChangeShapeType="1"/>
              </p:cNvSpPr>
              <p:nvPr/>
            </p:nvSpPr>
            <p:spPr bwMode="auto">
              <a:xfrm flipV="1">
                <a:off x="3734" y="245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14" name="Line 902"/>
              <p:cNvSpPr>
                <a:spLocks noChangeShapeType="1"/>
              </p:cNvSpPr>
              <p:nvPr/>
            </p:nvSpPr>
            <p:spPr bwMode="auto">
              <a:xfrm flipV="1">
                <a:off x="3744" y="244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13" name="Line 901"/>
              <p:cNvSpPr>
                <a:spLocks noChangeShapeType="1"/>
              </p:cNvSpPr>
              <p:nvPr/>
            </p:nvSpPr>
            <p:spPr bwMode="auto">
              <a:xfrm flipV="1">
                <a:off x="3755" y="243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12" name="Line 900"/>
              <p:cNvSpPr>
                <a:spLocks noChangeShapeType="1"/>
              </p:cNvSpPr>
              <p:nvPr/>
            </p:nvSpPr>
            <p:spPr bwMode="auto">
              <a:xfrm flipV="1">
                <a:off x="3713" y="24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11" name="Line 899"/>
              <p:cNvSpPr>
                <a:spLocks noChangeShapeType="1"/>
              </p:cNvSpPr>
              <p:nvPr/>
            </p:nvSpPr>
            <p:spPr bwMode="auto">
              <a:xfrm flipV="1">
                <a:off x="3724" y="248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10" name="Line 898"/>
              <p:cNvSpPr>
                <a:spLocks noChangeShapeType="1"/>
              </p:cNvSpPr>
              <p:nvPr/>
            </p:nvSpPr>
            <p:spPr bwMode="auto">
              <a:xfrm flipV="1">
                <a:off x="3734" y="247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09" name="Line 897"/>
              <p:cNvSpPr>
                <a:spLocks noChangeShapeType="1"/>
              </p:cNvSpPr>
              <p:nvPr/>
            </p:nvSpPr>
            <p:spPr bwMode="auto">
              <a:xfrm flipV="1">
                <a:off x="3744" y="246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08" name="Line 896"/>
              <p:cNvSpPr>
                <a:spLocks noChangeShapeType="1"/>
              </p:cNvSpPr>
              <p:nvPr/>
            </p:nvSpPr>
            <p:spPr bwMode="auto">
              <a:xfrm flipV="1">
                <a:off x="3755" y="245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07" name="Line 895"/>
              <p:cNvSpPr>
                <a:spLocks noChangeShapeType="1"/>
              </p:cNvSpPr>
              <p:nvPr/>
            </p:nvSpPr>
            <p:spPr bwMode="auto">
              <a:xfrm flipV="1">
                <a:off x="3713" y="251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06" name="Line 894"/>
              <p:cNvSpPr>
                <a:spLocks noChangeShapeType="1"/>
              </p:cNvSpPr>
              <p:nvPr/>
            </p:nvSpPr>
            <p:spPr bwMode="auto">
              <a:xfrm flipV="1">
                <a:off x="3724" y="250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05" name="Line 893"/>
              <p:cNvSpPr>
                <a:spLocks noChangeShapeType="1"/>
              </p:cNvSpPr>
              <p:nvPr/>
            </p:nvSpPr>
            <p:spPr bwMode="auto">
              <a:xfrm flipV="1">
                <a:off x="3734" y="24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04" name="Line 892"/>
              <p:cNvSpPr>
                <a:spLocks noChangeShapeType="1"/>
              </p:cNvSpPr>
              <p:nvPr/>
            </p:nvSpPr>
            <p:spPr bwMode="auto">
              <a:xfrm flipV="1">
                <a:off x="3744" y="248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03" name="Line 891"/>
              <p:cNvSpPr>
                <a:spLocks noChangeShapeType="1"/>
              </p:cNvSpPr>
              <p:nvPr/>
            </p:nvSpPr>
            <p:spPr bwMode="auto">
              <a:xfrm flipV="1">
                <a:off x="3755" y="247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02" name="Line 890"/>
              <p:cNvSpPr>
                <a:spLocks noChangeShapeType="1"/>
              </p:cNvSpPr>
              <p:nvPr/>
            </p:nvSpPr>
            <p:spPr bwMode="auto">
              <a:xfrm flipV="1">
                <a:off x="3713" y="253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01" name="Line 889"/>
              <p:cNvSpPr>
                <a:spLocks noChangeShapeType="1"/>
              </p:cNvSpPr>
              <p:nvPr/>
            </p:nvSpPr>
            <p:spPr bwMode="auto">
              <a:xfrm flipV="1">
                <a:off x="3724" y="252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800" name="Line 888"/>
              <p:cNvSpPr>
                <a:spLocks noChangeShapeType="1"/>
              </p:cNvSpPr>
              <p:nvPr/>
            </p:nvSpPr>
            <p:spPr bwMode="auto">
              <a:xfrm flipV="1">
                <a:off x="3734" y="251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99" name="Line 887"/>
              <p:cNvSpPr>
                <a:spLocks noChangeShapeType="1"/>
              </p:cNvSpPr>
              <p:nvPr/>
            </p:nvSpPr>
            <p:spPr bwMode="auto">
              <a:xfrm flipV="1">
                <a:off x="3744" y="250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98" name="Line 886"/>
              <p:cNvSpPr>
                <a:spLocks noChangeShapeType="1"/>
              </p:cNvSpPr>
              <p:nvPr/>
            </p:nvSpPr>
            <p:spPr bwMode="auto">
              <a:xfrm flipV="1">
                <a:off x="3755" y="24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97" name="Line 885"/>
              <p:cNvSpPr>
                <a:spLocks noChangeShapeType="1"/>
              </p:cNvSpPr>
              <p:nvPr/>
            </p:nvSpPr>
            <p:spPr bwMode="auto">
              <a:xfrm flipV="1">
                <a:off x="3713" y="255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96" name="Line 884"/>
              <p:cNvSpPr>
                <a:spLocks noChangeShapeType="1"/>
              </p:cNvSpPr>
              <p:nvPr/>
            </p:nvSpPr>
            <p:spPr bwMode="auto">
              <a:xfrm flipV="1">
                <a:off x="3724" y="254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95" name="Line 883"/>
              <p:cNvSpPr>
                <a:spLocks noChangeShapeType="1"/>
              </p:cNvSpPr>
              <p:nvPr/>
            </p:nvSpPr>
            <p:spPr bwMode="auto">
              <a:xfrm flipV="1">
                <a:off x="3734" y="253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94" name="Line 882"/>
              <p:cNvSpPr>
                <a:spLocks noChangeShapeType="1"/>
              </p:cNvSpPr>
              <p:nvPr/>
            </p:nvSpPr>
            <p:spPr bwMode="auto">
              <a:xfrm flipV="1">
                <a:off x="3744" y="252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93" name="Line 881"/>
              <p:cNvSpPr>
                <a:spLocks noChangeShapeType="1"/>
              </p:cNvSpPr>
              <p:nvPr/>
            </p:nvSpPr>
            <p:spPr bwMode="auto">
              <a:xfrm flipV="1">
                <a:off x="3755" y="251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92" name="Line 880"/>
              <p:cNvSpPr>
                <a:spLocks noChangeShapeType="1"/>
              </p:cNvSpPr>
              <p:nvPr/>
            </p:nvSpPr>
            <p:spPr bwMode="auto">
              <a:xfrm flipV="1">
                <a:off x="3724" y="256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91" name="Line 879"/>
              <p:cNvSpPr>
                <a:spLocks noChangeShapeType="1"/>
              </p:cNvSpPr>
              <p:nvPr/>
            </p:nvSpPr>
            <p:spPr bwMode="auto">
              <a:xfrm flipV="1">
                <a:off x="3734" y="255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90" name="Line 878"/>
              <p:cNvSpPr>
                <a:spLocks noChangeShapeType="1"/>
              </p:cNvSpPr>
              <p:nvPr/>
            </p:nvSpPr>
            <p:spPr bwMode="auto">
              <a:xfrm flipV="1">
                <a:off x="3744" y="254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89" name="Line 877"/>
              <p:cNvSpPr>
                <a:spLocks noChangeShapeType="1"/>
              </p:cNvSpPr>
              <p:nvPr/>
            </p:nvSpPr>
            <p:spPr bwMode="auto">
              <a:xfrm flipV="1">
                <a:off x="3755" y="253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88" name="Line 876"/>
              <p:cNvSpPr>
                <a:spLocks noChangeShapeType="1"/>
              </p:cNvSpPr>
              <p:nvPr/>
            </p:nvSpPr>
            <p:spPr bwMode="auto">
              <a:xfrm flipH="1" flipV="1">
                <a:off x="2811" y="256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87" name="Line 875"/>
              <p:cNvSpPr>
                <a:spLocks noChangeShapeType="1"/>
              </p:cNvSpPr>
              <p:nvPr/>
            </p:nvSpPr>
            <p:spPr bwMode="auto">
              <a:xfrm flipH="1" flipV="1">
                <a:off x="2801" y="255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86" name="Line 874"/>
              <p:cNvSpPr>
                <a:spLocks noChangeShapeType="1"/>
              </p:cNvSpPr>
              <p:nvPr/>
            </p:nvSpPr>
            <p:spPr bwMode="auto">
              <a:xfrm flipH="1" flipV="1">
                <a:off x="2791" y="254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85" name="Line 873"/>
              <p:cNvSpPr>
                <a:spLocks noChangeShapeType="1"/>
              </p:cNvSpPr>
              <p:nvPr/>
            </p:nvSpPr>
            <p:spPr bwMode="auto">
              <a:xfrm flipH="1">
                <a:off x="2832" y="2568"/>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84" name="Line 872"/>
              <p:cNvSpPr>
                <a:spLocks noChangeShapeType="1"/>
              </p:cNvSpPr>
              <p:nvPr/>
            </p:nvSpPr>
            <p:spPr bwMode="auto">
              <a:xfrm flipH="1" flipV="1">
                <a:off x="2822" y="255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83" name="Line 871"/>
              <p:cNvSpPr>
                <a:spLocks noChangeShapeType="1"/>
              </p:cNvSpPr>
              <p:nvPr/>
            </p:nvSpPr>
            <p:spPr bwMode="auto">
              <a:xfrm flipH="1" flipV="1">
                <a:off x="2811" y="254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82" name="Line 870"/>
              <p:cNvSpPr>
                <a:spLocks noChangeShapeType="1"/>
              </p:cNvSpPr>
              <p:nvPr/>
            </p:nvSpPr>
            <p:spPr bwMode="auto">
              <a:xfrm flipH="1" flipV="1">
                <a:off x="2801" y="253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81" name="Line 869"/>
              <p:cNvSpPr>
                <a:spLocks noChangeShapeType="1"/>
              </p:cNvSpPr>
              <p:nvPr/>
            </p:nvSpPr>
            <p:spPr bwMode="auto">
              <a:xfrm flipH="1" flipV="1">
                <a:off x="2791" y="252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80" name="Line 868"/>
              <p:cNvSpPr>
                <a:spLocks noChangeShapeType="1"/>
              </p:cNvSpPr>
              <p:nvPr/>
            </p:nvSpPr>
            <p:spPr bwMode="auto">
              <a:xfrm flipH="1">
                <a:off x="2832" y="2547"/>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79" name="Line 867"/>
              <p:cNvSpPr>
                <a:spLocks noChangeShapeType="1"/>
              </p:cNvSpPr>
              <p:nvPr/>
            </p:nvSpPr>
            <p:spPr bwMode="auto">
              <a:xfrm flipH="1" flipV="1">
                <a:off x="2822" y="253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78" name="Line 866"/>
              <p:cNvSpPr>
                <a:spLocks noChangeShapeType="1"/>
              </p:cNvSpPr>
              <p:nvPr/>
            </p:nvSpPr>
            <p:spPr bwMode="auto">
              <a:xfrm flipH="1" flipV="1">
                <a:off x="2811" y="252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77" name="Line 865"/>
              <p:cNvSpPr>
                <a:spLocks noChangeShapeType="1"/>
              </p:cNvSpPr>
              <p:nvPr/>
            </p:nvSpPr>
            <p:spPr bwMode="auto">
              <a:xfrm flipH="1" flipV="1">
                <a:off x="2801" y="251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76" name="Line 864"/>
              <p:cNvSpPr>
                <a:spLocks noChangeShapeType="1"/>
              </p:cNvSpPr>
              <p:nvPr/>
            </p:nvSpPr>
            <p:spPr bwMode="auto">
              <a:xfrm flipH="1" flipV="1">
                <a:off x="2791" y="250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75" name="Line 863"/>
              <p:cNvSpPr>
                <a:spLocks noChangeShapeType="1"/>
              </p:cNvSpPr>
              <p:nvPr/>
            </p:nvSpPr>
            <p:spPr bwMode="auto">
              <a:xfrm flipH="1" flipV="1">
                <a:off x="2832" y="2525"/>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74" name="Line 862"/>
              <p:cNvSpPr>
                <a:spLocks noChangeShapeType="1"/>
              </p:cNvSpPr>
              <p:nvPr/>
            </p:nvSpPr>
            <p:spPr bwMode="auto">
              <a:xfrm flipH="1" flipV="1">
                <a:off x="2822" y="251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73" name="Line 861"/>
              <p:cNvSpPr>
                <a:spLocks noChangeShapeType="1"/>
              </p:cNvSpPr>
              <p:nvPr/>
            </p:nvSpPr>
            <p:spPr bwMode="auto">
              <a:xfrm flipH="1" flipV="1">
                <a:off x="2811" y="250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72" name="Line 860"/>
              <p:cNvSpPr>
                <a:spLocks noChangeShapeType="1"/>
              </p:cNvSpPr>
              <p:nvPr/>
            </p:nvSpPr>
            <p:spPr bwMode="auto">
              <a:xfrm flipH="1" flipV="1">
                <a:off x="2801" y="24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71" name="Line 859"/>
              <p:cNvSpPr>
                <a:spLocks noChangeShapeType="1"/>
              </p:cNvSpPr>
              <p:nvPr/>
            </p:nvSpPr>
            <p:spPr bwMode="auto">
              <a:xfrm flipH="1" flipV="1">
                <a:off x="2791" y="248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70" name="Line 858"/>
              <p:cNvSpPr>
                <a:spLocks noChangeShapeType="1"/>
              </p:cNvSpPr>
              <p:nvPr/>
            </p:nvSpPr>
            <p:spPr bwMode="auto">
              <a:xfrm flipH="1" flipV="1">
                <a:off x="2832" y="2504"/>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69" name="Line 857"/>
              <p:cNvSpPr>
                <a:spLocks noChangeShapeType="1"/>
              </p:cNvSpPr>
              <p:nvPr/>
            </p:nvSpPr>
            <p:spPr bwMode="auto">
              <a:xfrm flipH="1" flipV="1">
                <a:off x="2822" y="24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68" name="Line 856"/>
              <p:cNvSpPr>
                <a:spLocks noChangeShapeType="1"/>
              </p:cNvSpPr>
              <p:nvPr/>
            </p:nvSpPr>
            <p:spPr bwMode="auto">
              <a:xfrm flipH="1" flipV="1">
                <a:off x="2811" y="248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67" name="Line 855"/>
              <p:cNvSpPr>
                <a:spLocks noChangeShapeType="1"/>
              </p:cNvSpPr>
              <p:nvPr/>
            </p:nvSpPr>
            <p:spPr bwMode="auto">
              <a:xfrm flipH="1" flipV="1">
                <a:off x="2801" y="247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66" name="Line 854"/>
              <p:cNvSpPr>
                <a:spLocks noChangeShapeType="1"/>
              </p:cNvSpPr>
              <p:nvPr/>
            </p:nvSpPr>
            <p:spPr bwMode="auto">
              <a:xfrm flipH="1" flipV="1">
                <a:off x="2791" y="246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65" name="Line 853"/>
              <p:cNvSpPr>
                <a:spLocks noChangeShapeType="1"/>
              </p:cNvSpPr>
              <p:nvPr/>
            </p:nvSpPr>
            <p:spPr bwMode="auto">
              <a:xfrm flipH="1">
                <a:off x="2832" y="2483"/>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64" name="Line 852"/>
              <p:cNvSpPr>
                <a:spLocks noChangeShapeType="1"/>
              </p:cNvSpPr>
              <p:nvPr/>
            </p:nvSpPr>
            <p:spPr bwMode="auto">
              <a:xfrm flipH="1" flipV="1">
                <a:off x="2822" y="247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63" name="Line 851"/>
              <p:cNvSpPr>
                <a:spLocks noChangeShapeType="1"/>
              </p:cNvSpPr>
              <p:nvPr/>
            </p:nvSpPr>
            <p:spPr bwMode="auto">
              <a:xfrm flipH="1" flipV="1">
                <a:off x="2811" y="246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62" name="Line 850"/>
              <p:cNvSpPr>
                <a:spLocks noChangeShapeType="1"/>
              </p:cNvSpPr>
              <p:nvPr/>
            </p:nvSpPr>
            <p:spPr bwMode="auto">
              <a:xfrm flipH="1" flipV="1">
                <a:off x="2801" y="245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61" name="Line 849"/>
              <p:cNvSpPr>
                <a:spLocks noChangeShapeType="1"/>
              </p:cNvSpPr>
              <p:nvPr/>
            </p:nvSpPr>
            <p:spPr bwMode="auto">
              <a:xfrm flipH="1" flipV="1">
                <a:off x="2791" y="244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60" name="Line 848"/>
              <p:cNvSpPr>
                <a:spLocks noChangeShapeType="1"/>
              </p:cNvSpPr>
              <p:nvPr/>
            </p:nvSpPr>
            <p:spPr bwMode="auto">
              <a:xfrm flipH="1">
                <a:off x="2832" y="2462"/>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59" name="Line 847"/>
              <p:cNvSpPr>
                <a:spLocks noChangeShapeType="1"/>
              </p:cNvSpPr>
              <p:nvPr/>
            </p:nvSpPr>
            <p:spPr bwMode="auto">
              <a:xfrm flipH="1" flipV="1">
                <a:off x="2822" y="245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58" name="Line 846"/>
              <p:cNvSpPr>
                <a:spLocks noChangeShapeType="1"/>
              </p:cNvSpPr>
              <p:nvPr/>
            </p:nvSpPr>
            <p:spPr bwMode="auto">
              <a:xfrm flipH="1" flipV="1">
                <a:off x="2811" y="244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57" name="Line 845"/>
              <p:cNvSpPr>
                <a:spLocks noChangeShapeType="1"/>
              </p:cNvSpPr>
              <p:nvPr/>
            </p:nvSpPr>
            <p:spPr bwMode="auto">
              <a:xfrm flipH="1" flipV="1">
                <a:off x="2801" y="243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56" name="Line 844"/>
              <p:cNvSpPr>
                <a:spLocks noChangeShapeType="1"/>
              </p:cNvSpPr>
              <p:nvPr/>
            </p:nvSpPr>
            <p:spPr bwMode="auto">
              <a:xfrm flipH="1" flipV="1">
                <a:off x="2791" y="241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55" name="Line 843"/>
              <p:cNvSpPr>
                <a:spLocks noChangeShapeType="1"/>
              </p:cNvSpPr>
              <p:nvPr/>
            </p:nvSpPr>
            <p:spPr bwMode="auto">
              <a:xfrm flipH="1">
                <a:off x="2832" y="244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54" name="Line 842"/>
              <p:cNvSpPr>
                <a:spLocks noChangeShapeType="1"/>
              </p:cNvSpPr>
              <p:nvPr/>
            </p:nvSpPr>
            <p:spPr bwMode="auto">
              <a:xfrm flipH="1" flipV="1">
                <a:off x="2822" y="243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53" name="Line 841"/>
              <p:cNvSpPr>
                <a:spLocks noChangeShapeType="1"/>
              </p:cNvSpPr>
              <p:nvPr/>
            </p:nvSpPr>
            <p:spPr bwMode="auto">
              <a:xfrm flipH="1" flipV="1">
                <a:off x="2811" y="241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52" name="Line 840"/>
              <p:cNvSpPr>
                <a:spLocks noChangeShapeType="1"/>
              </p:cNvSpPr>
              <p:nvPr/>
            </p:nvSpPr>
            <p:spPr bwMode="auto">
              <a:xfrm flipH="1" flipV="1">
                <a:off x="2801" y="2409"/>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51" name="Line 839"/>
              <p:cNvSpPr>
                <a:spLocks noChangeShapeType="1"/>
              </p:cNvSpPr>
              <p:nvPr/>
            </p:nvSpPr>
            <p:spPr bwMode="auto">
              <a:xfrm flipH="1" flipV="1">
                <a:off x="2791" y="239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50" name="Line 838"/>
              <p:cNvSpPr>
                <a:spLocks noChangeShapeType="1"/>
              </p:cNvSpPr>
              <p:nvPr/>
            </p:nvSpPr>
            <p:spPr bwMode="auto">
              <a:xfrm flipH="1" flipV="1">
                <a:off x="2832" y="2419"/>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49" name="Line 837"/>
              <p:cNvSpPr>
                <a:spLocks noChangeShapeType="1"/>
              </p:cNvSpPr>
              <p:nvPr/>
            </p:nvSpPr>
            <p:spPr bwMode="auto">
              <a:xfrm flipH="1" flipV="1">
                <a:off x="2822" y="2409"/>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48" name="Line 836"/>
              <p:cNvSpPr>
                <a:spLocks noChangeShapeType="1"/>
              </p:cNvSpPr>
              <p:nvPr/>
            </p:nvSpPr>
            <p:spPr bwMode="auto">
              <a:xfrm flipH="1" flipV="1">
                <a:off x="2811" y="239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47" name="Line 835"/>
              <p:cNvSpPr>
                <a:spLocks noChangeShapeType="1"/>
              </p:cNvSpPr>
              <p:nvPr/>
            </p:nvSpPr>
            <p:spPr bwMode="auto">
              <a:xfrm flipH="1" flipV="1">
                <a:off x="2801" y="238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46" name="Line 834"/>
              <p:cNvSpPr>
                <a:spLocks noChangeShapeType="1"/>
              </p:cNvSpPr>
              <p:nvPr/>
            </p:nvSpPr>
            <p:spPr bwMode="auto">
              <a:xfrm flipH="1" flipV="1">
                <a:off x="2791" y="237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45" name="Line 833"/>
              <p:cNvSpPr>
                <a:spLocks noChangeShapeType="1"/>
              </p:cNvSpPr>
              <p:nvPr/>
            </p:nvSpPr>
            <p:spPr bwMode="auto">
              <a:xfrm flipH="1" flipV="1">
                <a:off x="2832" y="2398"/>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44" name="Line 832"/>
              <p:cNvSpPr>
                <a:spLocks noChangeShapeType="1"/>
              </p:cNvSpPr>
              <p:nvPr/>
            </p:nvSpPr>
            <p:spPr bwMode="auto">
              <a:xfrm flipH="1" flipV="1">
                <a:off x="2822" y="238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43" name="Line 831"/>
              <p:cNvSpPr>
                <a:spLocks noChangeShapeType="1"/>
              </p:cNvSpPr>
              <p:nvPr/>
            </p:nvSpPr>
            <p:spPr bwMode="auto">
              <a:xfrm flipH="1" flipV="1">
                <a:off x="2811" y="237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42" name="Line 830"/>
              <p:cNvSpPr>
                <a:spLocks noChangeShapeType="1"/>
              </p:cNvSpPr>
              <p:nvPr/>
            </p:nvSpPr>
            <p:spPr bwMode="auto">
              <a:xfrm flipH="1" flipV="1">
                <a:off x="2801" y="236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41" name="Line 829"/>
              <p:cNvSpPr>
                <a:spLocks noChangeShapeType="1"/>
              </p:cNvSpPr>
              <p:nvPr/>
            </p:nvSpPr>
            <p:spPr bwMode="auto">
              <a:xfrm flipH="1" flipV="1">
                <a:off x="2791" y="2355"/>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40" name="Line 828"/>
              <p:cNvSpPr>
                <a:spLocks noChangeShapeType="1"/>
              </p:cNvSpPr>
              <p:nvPr/>
            </p:nvSpPr>
            <p:spPr bwMode="auto">
              <a:xfrm flipH="1">
                <a:off x="2832" y="2377"/>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39" name="Line 827"/>
              <p:cNvSpPr>
                <a:spLocks noChangeShapeType="1"/>
              </p:cNvSpPr>
              <p:nvPr/>
            </p:nvSpPr>
            <p:spPr bwMode="auto">
              <a:xfrm flipH="1" flipV="1">
                <a:off x="2822" y="236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38" name="Line 826"/>
              <p:cNvSpPr>
                <a:spLocks noChangeShapeType="1"/>
              </p:cNvSpPr>
              <p:nvPr/>
            </p:nvSpPr>
            <p:spPr bwMode="auto">
              <a:xfrm flipH="1" flipV="1">
                <a:off x="2811" y="2355"/>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37" name="Line 825"/>
              <p:cNvSpPr>
                <a:spLocks noChangeShapeType="1"/>
              </p:cNvSpPr>
              <p:nvPr/>
            </p:nvSpPr>
            <p:spPr bwMode="auto">
              <a:xfrm flipH="1" flipV="1">
                <a:off x="2801" y="234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36" name="Line 824"/>
              <p:cNvSpPr>
                <a:spLocks noChangeShapeType="1"/>
              </p:cNvSpPr>
              <p:nvPr/>
            </p:nvSpPr>
            <p:spPr bwMode="auto">
              <a:xfrm flipH="1" flipV="1">
                <a:off x="2791" y="233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35" name="Line 823"/>
              <p:cNvSpPr>
                <a:spLocks noChangeShapeType="1"/>
              </p:cNvSpPr>
              <p:nvPr/>
            </p:nvSpPr>
            <p:spPr bwMode="auto">
              <a:xfrm flipH="1" flipV="1">
                <a:off x="2832" y="2355"/>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34" name="Line 822"/>
              <p:cNvSpPr>
                <a:spLocks noChangeShapeType="1"/>
              </p:cNvSpPr>
              <p:nvPr/>
            </p:nvSpPr>
            <p:spPr bwMode="auto">
              <a:xfrm flipH="1" flipV="1">
                <a:off x="2822" y="234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33" name="Line 821"/>
              <p:cNvSpPr>
                <a:spLocks noChangeShapeType="1"/>
              </p:cNvSpPr>
              <p:nvPr/>
            </p:nvSpPr>
            <p:spPr bwMode="auto">
              <a:xfrm flipH="1" flipV="1">
                <a:off x="2811" y="233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32" name="Line 820"/>
              <p:cNvSpPr>
                <a:spLocks noChangeShapeType="1"/>
              </p:cNvSpPr>
              <p:nvPr/>
            </p:nvSpPr>
            <p:spPr bwMode="auto">
              <a:xfrm flipH="1" flipV="1">
                <a:off x="2801" y="23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31" name="Line 819"/>
              <p:cNvSpPr>
                <a:spLocks noChangeShapeType="1"/>
              </p:cNvSpPr>
              <p:nvPr/>
            </p:nvSpPr>
            <p:spPr bwMode="auto">
              <a:xfrm flipH="1" flipV="1">
                <a:off x="2791" y="231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30" name="Line 818"/>
              <p:cNvSpPr>
                <a:spLocks noChangeShapeType="1"/>
              </p:cNvSpPr>
              <p:nvPr/>
            </p:nvSpPr>
            <p:spPr bwMode="auto">
              <a:xfrm flipH="1" flipV="1">
                <a:off x="2832" y="2334"/>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29" name="Line 817"/>
              <p:cNvSpPr>
                <a:spLocks noChangeShapeType="1"/>
              </p:cNvSpPr>
              <p:nvPr/>
            </p:nvSpPr>
            <p:spPr bwMode="auto">
              <a:xfrm flipH="1" flipV="1">
                <a:off x="2822" y="23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28" name="Line 816"/>
              <p:cNvSpPr>
                <a:spLocks noChangeShapeType="1"/>
              </p:cNvSpPr>
              <p:nvPr/>
            </p:nvSpPr>
            <p:spPr bwMode="auto">
              <a:xfrm flipH="1" flipV="1">
                <a:off x="2811" y="231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27" name="Line 815"/>
              <p:cNvSpPr>
                <a:spLocks noChangeShapeType="1"/>
              </p:cNvSpPr>
              <p:nvPr/>
            </p:nvSpPr>
            <p:spPr bwMode="auto">
              <a:xfrm flipH="1" flipV="1">
                <a:off x="2801"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26" name="Line 814"/>
              <p:cNvSpPr>
                <a:spLocks noChangeShapeType="1"/>
              </p:cNvSpPr>
              <p:nvPr/>
            </p:nvSpPr>
            <p:spPr bwMode="auto">
              <a:xfrm>
                <a:off x="2793" y="2294"/>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25" name="Line 813"/>
              <p:cNvSpPr>
                <a:spLocks noChangeShapeType="1"/>
              </p:cNvSpPr>
              <p:nvPr/>
            </p:nvSpPr>
            <p:spPr bwMode="auto">
              <a:xfrm flipH="1">
                <a:off x="2832" y="2313"/>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24" name="Line 812"/>
              <p:cNvSpPr>
                <a:spLocks noChangeShapeType="1"/>
              </p:cNvSpPr>
              <p:nvPr/>
            </p:nvSpPr>
            <p:spPr bwMode="auto">
              <a:xfrm flipH="1" flipV="1">
                <a:off x="2822"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23" name="Line 811"/>
              <p:cNvSpPr>
                <a:spLocks noChangeShapeType="1"/>
              </p:cNvSpPr>
              <p:nvPr/>
            </p:nvSpPr>
            <p:spPr bwMode="auto">
              <a:xfrm flipH="1" flipV="1">
                <a:off x="2811"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22" name="Line 810"/>
              <p:cNvSpPr>
                <a:spLocks noChangeShapeType="1"/>
              </p:cNvSpPr>
              <p:nvPr/>
            </p:nvSpPr>
            <p:spPr bwMode="auto">
              <a:xfrm flipH="1" flipV="1">
                <a:off x="2843"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21" name="Line 809"/>
              <p:cNvSpPr>
                <a:spLocks noChangeShapeType="1"/>
              </p:cNvSpPr>
              <p:nvPr/>
            </p:nvSpPr>
            <p:spPr bwMode="auto">
              <a:xfrm flipH="1" flipV="1">
                <a:off x="2832"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20" name="Line 808"/>
              <p:cNvSpPr>
                <a:spLocks noChangeShapeType="1"/>
              </p:cNvSpPr>
              <p:nvPr/>
            </p:nvSpPr>
            <p:spPr bwMode="auto">
              <a:xfrm flipH="1" flipV="1">
                <a:off x="2863"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19" name="Line 807"/>
              <p:cNvSpPr>
                <a:spLocks noChangeShapeType="1"/>
              </p:cNvSpPr>
              <p:nvPr/>
            </p:nvSpPr>
            <p:spPr bwMode="auto">
              <a:xfrm flipH="1" flipV="1">
                <a:off x="2853"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18" name="Line 806"/>
              <p:cNvSpPr>
                <a:spLocks noChangeShapeType="1"/>
              </p:cNvSpPr>
              <p:nvPr/>
            </p:nvSpPr>
            <p:spPr bwMode="auto">
              <a:xfrm flipH="1" flipV="1">
                <a:off x="2884"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17" name="Line 805"/>
              <p:cNvSpPr>
                <a:spLocks noChangeShapeType="1"/>
              </p:cNvSpPr>
              <p:nvPr/>
            </p:nvSpPr>
            <p:spPr bwMode="auto">
              <a:xfrm flipH="1" flipV="1">
                <a:off x="2873" y="2292"/>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16" name="Line 804"/>
              <p:cNvSpPr>
                <a:spLocks noChangeShapeType="1"/>
              </p:cNvSpPr>
              <p:nvPr/>
            </p:nvSpPr>
            <p:spPr bwMode="auto">
              <a:xfrm flipH="1" flipV="1">
                <a:off x="2905"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15" name="Line 803"/>
              <p:cNvSpPr>
                <a:spLocks noChangeShapeType="1"/>
              </p:cNvSpPr>
              <p:nvPr/>
            </p:nvSpPr>
            <p:spPr bwMode="auto">
              <a:xfrm flipH="1" flipV="1">
                <a:off x="2894"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14" name="Line 802"/>
              <p:cNvSpPr>
                <a:spLocks noChangeShapeType="1"/>
              </p:cNvSpPr>
              <p:nvPr/>
            </p:nvSpPr>
            <p:spPr bwMode="auto">
              <a:xfrm flipH="1" flipV="1">
                <a:off x="2925"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13" name="Line 801"/>
              <p:cNvSpPr>
                <a:spLocks noChangeShapeType="1"/>
              </p:cNvSpPr>
              <p:nvPr/>
            </p:nvSpPr>
            <p:spPr bwMode="auto">
              <a:xfrm flipH="1" flipV="1">
                <a:off x="2915"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12" name="Line 800"/>
              <p:cNvSpPr>
                <a:spLocks noChangeShapeType="1"/>
              </p:cNvSpPr>
              <p:nvPr/>
            </p:nvSpPr>
            <p:spPr bwMode="auto">
              <a:xfrm flipH="1" flipV="1">
                <a:off x="2946"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11" name="Line 799"/>
              <p:cNvSpPr>
                <a:spLocks noChangeShapeType="1"/>
              </p:cNvSpPr>
              <p:nvPr/>
            </p:nvSpPr>
            <p:spPr bwMode="auto">
              <a:xfrm flipH="1" flipV="1">
                <a:off x="2935" y="2292"/>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10" name="Line 798"/>
              <p:cNvSpPr>
                <a:spLocks noChangeShapeType="1"/>
              </p:cNvSpPr>
              <p:nvPr/>
            </p:nvSpPr>
            <p:spPr bwMode="auto">
              <a:xfrm flipH="1" flipV="1">
                <a:off x="2967"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09" name="Line 797"/>
              <p:cNvSpPr>
                <a:spLocks noChangeShapeType="1"/>
              </p:cNvSpPr>
              <p:nvPr/>
            </p:nvSpPr>
            <p:spPr bwMode="auto">
              <a:xfrm flipH="1" flipV="1">
                <a:off x="2956"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08" name="Line 796"/>
              <p:cNvSpPr>
                <a:spLocks noChangeShapeType="1"/>
              </p:cNvSpPr>
              <p:nvPr/>
            </p:nvSpPr>
            <p:spPr bwMode="auto">
              <a:xfrm flipH="1" flipV="1">
                <a:off x="2987"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07" name="Line 795"/>
              <p:cNvSpPr>
                <a:spLocks noChangeShapeType="1"/>
              </p:cNvSpPr>
              <p:nvPr/>
            </p:nvSpPr>
            <p:spPr bwMode="auto">
              <a:xfrm flipH="1" flipV="1">
                <a:off x="2977"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06" name="Line 794"/>
              <p:cNvSpPr>
                <a:spLocks noChangeShapeType="1"/>
              </p:cNvSpPr>
              <p:nvPr/>
            </p:nvSpPr>
            <p:spPr bwMode="auto">
              <a:xfrm flipH="1" flipV="1">
                <a:off x="3008"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05" name="Line 793"/>
              <p:cNvSpPr>
                <a:spLocks noChangeShapeType="1"/>
              </p:cNvSpPr>
              <p:nvPr/>
            </p:nvSpPr>
            <p:spPr bwMode="auto">
              <a:xfrm flipH="1" flipV="1">
                <a:off x="2998"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04" name="Line 792"/>
              <p:cNvSpPr>
                <a:spLocks noChangeShapeType="1"/>
              </p:cNvSpPr>
              <p:nvPr/>
            </p:nvSpPr>
            <p:spPr bwMode="auto">
              <a:xfrm flipH="1" flipV="1">
                <a:off x="3029"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03" name="Line 791"/>
              <p:cNvSpPr>
                <a:spLocks noChangeShapeType="1"/>
              </p:cNvSpPr>
              <p:nvPr/>
            </p:nvSpPr>
            <p:spPr bwMode="auto">
              <a:xfrm flipH="1" flipV="1">
                <a:off x="3018"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02" name="Line 790"/>
              <p:cNvSpPr>
                <a:spLocks noChangeShapeType="1"/>
              </p:cNvSpPr>
              <p:nvPr/>
            </p:nvSpPr>
            <p:spPr bwMode="auto">
              <a:xfrm flipH="1" flipV="1">
                <a:off x="3049"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01" name="Line 789"/>
              <p:cNvSpPr>
                <a:spLocks noChangeShapeType="1"/>
              </p:cNvSpPr>
              <p:nvPr/>
            </p:nvSpPr>
            <p:spPr bwMode="auto">
              <a:xfrm flipH="1" flipV="1">
                <a:off x="3039"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700" name="Line 788"/>
              <p:cNvSpPr>
                <a:spLocks noChangeShapeType="1"/>
              </p:cNvSpPr>
              <p:nvPr/>
            </p:nvSpPr>
            <p:spPr bwMode="auto">
              <a:xfrm flipH="1" flipV="1">
                <a:off x="3070"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99" name="Line 787"/>
              <p:cNvSpPr>
                <a:spLocks noChangeShapeType="1"/>
              </p:cNvSpPr>
              <p:nvPr/>
            </p:nvSpPr>
            <p:spPr bwMode="auto">
              <a:xfrm flipH="1" flipV="1">
                <a:off x="3060"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98" name="Line 786"/>
              <p:cNvSpPr>
                <a:spLocks noChangeShapeType="1"/>
              </p:cNvSpPr>
              <p:nvPr/>
            </p:nvSpPr>
            <p:spPr bwMode="auto">
              <a:xfrm flipH="1" flipV="1">
                <a:off x="3091"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97" name="Line 785"/>
              <p:cNvSpPr>
                <a:spLocks noChangeShapeType="1"/>
              </p:cNvSpPr>
              <p:nvPr/>
            </p:nvSpPr>
            <p:spPr bwMode="auto">
              <a:xfrm flipH="1" flipV="1">
                <a:off x="3080"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96" name="Line 784"/>
              <p:cNvSpPr>
                <a:spLocks noChangeShapeType="1"/>
              </p:cNvSpPr>
              <p:nvPr/>
            </p:nvSpPr>
            <p:spPr bwMode="auto">
              <a:xfrm flipH="1" flipV="1">
                <a:off x="3111"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95" name="Line 783"/>
              <p:cNvSpPr>
                <a:spLocks noChangeShapeType="1"/>
              </p:cNvSpPr>
              <p:nvPr/>
            </p:nvSpPr>
            <p:spPr bwMode="auto">
              <a:xfrm flipH="1" flipV="1">
                <a:off x="3101"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94" name="Line 782"/>
              <p:cNvSpPr>
                <a:spLocks noChangeShapeType="1"/>
              </p:cNvSpPr>
              <p:nvPr/>
            </p:nvSpPr>
            <p:spPr bwMode="auto">
              <a:xfrm flipH="1" flipV="1">
                <a:off x="3132"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93" name="Line 781"/>
              <p:cNvSpPr>
                <a:spLocks noChangeShapeType="1"/>
              </p:cNvSpPr>
              <p:nvPr/>
            </p:nvSpPr>
            <p:spPr bwMode="auto">
              <a:xfrm flipH="1" flipV="1">
                <a:off x="3122"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92" name="Line 780"/>
              <p:cNvSpPr>
                <a:spLocks noChangeShapeType="1"/>
              </p:cNvSpPr>
              <p:nvPr/>
            </p:nvSpPr>
            <p:spPr bwMode="auto">
              <a:xfrm flipH="1" flipV="1">
                <a:off x="3153"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91" name="Line 779"/>
              <p:cNvSpPr>
                <a:spLocks noChangeShapeType="1"/>
              </p:cNvSpPr>
              <p:nvPr/>
            </p:nvSpPr>
            <p:spPr bwMode="auto">
              <a:xfrm flipH="1" flipV="1">
                <a:off x="3142"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90" name="Line 778"/>
              <p:cNvSpPr>
                <a:spLocks noChangeShapeType="1"/>
              </p:cNvSpPr>
              <p:nvPr/>
            </p:nvSpPr>
            <p:spPr bwMode="auto">
              <a:xfrm flipH="1" flipV="1">
                <a:off x="3173"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89" name="Line 777"/>
              <p:cNvSpPr>
                <a:spLocks noChangeShapeType="1"/>
              </p:cNvSpPr>
              <p:nvPr/>
            </p:nvSpPr>
            <p:spPr bwMode="auto">
              <a:xfrm flipH="1" flipV="1">
                <a:off x="3163"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88" name="Line 776"/>
              <p:cNvSpPr>
                <a:spLocks noChangeShapeType="1"/>
              </p:cNvSpPr>
              <p:nvPr/>
            </p:nvSpPr>
            <p:spPr bwMode="auto">
              <a:xfrm flipH="1" flipV="1">
                <a:off x="3194"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87" name="Line 775"/>
              <p:cNvSpPr>
                <a:spLocks noChangeShapeType="1"/>
              </p:cNvSpPr>
              <p:nvPr/>
            </p:nvSpPr>
            <p:spPr bwMode="auto">
              <a:xfrm flipH="1" flipV="1">
                <a:off x="3184"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86" name="Line 774"/>
              <p:cNvSpPr>
                <a:spLocks noChangeShapeType="1"/>
              </p:cNvSpPr>
              <p:nvPr/>
            </p:nvSpPr>
            <p:spPr bwMode="auto">
              <a:xfrm flipH="1" flipV="1">
                <a:off x="3215"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85" name="Line 773"/>
              <p:cNvSpPr>
                <a:spLocks noChangeShapeType="1"/>
              </p:cNvSpPr>
              <p:nvPr/>
            </p:nvSpPr>
            <p:spPr bwMode="auto">
              <a:xfrm flipH="1" flipV="1">
                <a:off x="3204" y="2292"/>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84" name="Line 772"/>
              <p:cNvSpPr>
                <a:spLocks noChangeShapeType="1"/>
              </p:cNvSpPr>
              <p:nvPr/>
            </p:nvSpPr>
            <p:spPr bwMode="auto">
              <a:xfrm flipH="1" flipV="1">
                <a:off x="3236"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83" name="Line 771"/>
              <p:cNvSpPr>
                <a:spLocks noChangeShapeType="1"/>
              </p:cNvSpPr>
              <p:nvPr/>
            </p:nvSpPr>
            <p:spPr bwMode="auto">
              <a:xfrm flipH="1" flipV="1">
                <a:off x="3225"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82" name="Line 770"/>
              <p:cNvSpPr>
                <a:spLocks noChangeShapeType="1"/>
              </p:cNvSpPr>
              <p:nvPr/>
            </p:nvSpPr>
            <p:spPr bwMode="auto">
              <a:xfrm flipH="1" flipV="1">
                <a:off x="3256"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81" name="Line 769"/>
              <p:cNvSpPr>
                <a:spLocks noChangeShapeType="1"/>
              </p:cNvSpPr>
              <p:nvPr/>
            </p:nvSpPr>
            <p:spPr bwMode="auto">
              <a:xfrm flipH="1" flipV="1">
                <a:off x="3246"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80" name="Line 768"/>
              <p:cNvSpPr>
                <a:spLocks noChangeShapeType="1"/>
              </p:cNvSpPr>
              <p:nvPr/>
            </p:nvSpPr>
            <p:spPr bwMode="auto">
              <a:xfrm flipH="1" flipV="1">
                <a:off x="3277"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79" name="Line 767"/>
              <p:cNvSpPr>
                <a:spLocks noChangeShapeType="1"/>
              </p:cNvSpPr>
              <p:nvPr/>
            </p:nvSpPr>
            <p:spPr bwMode="auto">
              <a:xfrm flipH="1" flipV="1">
                <a:off x="3266" y="2292"/>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78" name="Line 766"/>
              <p:cNvSpPr>
                <a:spLocks noChangeShapeType="1"/>
              </p:cNvSpPr>
              <p:nvPr/>
            </p:nvSpPr>
            <p:spPr bwMode="auto">
              <a:xfrm flipH="1" flipV="1">
                <a:off x="3298"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77" name="Line 765"/>
              <p:cNvSpPr>
                <a:spLocks noChangeShapeType="1"/>
              </p:cNvSpPr>
              <p:nvPr/>
            </p:nvSpPr>
            <p:spPr bwMode="auto">
              <a:xfrm flipH="1" flipV="1">
                <a:off x="3287"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76" name="Line 764"/>
              <p:cNvSpPr>
                <a:spLocks noChangeShapeType="1"/>
              </p:cNvSpPr>
              <p:nvPr/>
            </p:nvSpPr>
            <p:spPr bwMode="auto">
              <a:xfrm flipH="1" flipV="1">
                <a:off x="3318"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75" name="Line 763"/>
              <p:cNvSpPr>
                <a:spLocks noChangeShapeType="1"/>
              </p:cNvSpPr>
              <p:nvPr/>
            </p:nvSpPr>
            <p:spPr bwMode="auto">
              <a:xfrm flipH="1" flipV="1">
                <a:off x="3308"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74" name="Line 762"/>
              <p:cNvSpPr>
                <a:spLocks noChangeShapeType="1"/>
              </p:cNvSpPr>
              <p:nvPr/>
            </p:nvSpPr>
            <p:spPr bwMode="auto">
              <a:xfrm flipH="1" flipV="1">
                <a:off x="3339"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73" name="Line 761"/>
              <p:cNvSpPr>
                <a:spLocks noChangeShapeType="1"/>
              </p:cNvSpPr>
              <p:nvPr/>
            </p:nvSpPr>
            <p:spPr bwMode="auto">
              <a:xfrm flipH="1" flipV="1">
                <a:off x="3329"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72" name="Line 760"/>
              <p:cNvSpPr>
                <a:spLocks noChangeShapeType="1"/>
              </p:cNvSpPr>
              <p:nvPr/>
            </p:nvSpPr>
            <p:spPr bwMode="auto">
              <a:xfrm flipH="1" flipV="1">
                <a:off x="3360"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71" name="Line 759"/>
              <p:cNvSpPr>
                <a:spLocks noChangeShapeType="1"/>
              </p:cNvSpPr>
              <p:nvPr/>
            </p:nvSpPr>
            <p:spPr bwMode="auto">
              <a:xfrm flipH="1" flipV="1">
                <a:off x="3349"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70" name="Line 758"/>
              <p:cNvSpPr>
                <a:spLocks noChangeShapeType="1"/>
              </p:cNvSpPr>
              <p:nvPr/>
            </p:nvSpPr>
            <p:spPr bwMode="auto">
              <a:xfrm flipH="1" flipV="1">
                <a:off x="3380"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69" name="Line 757"/>
              <p:cNvSpPr>
                <a:spLocks noChangeShapeType="1"/>
              </p:cNvSpPr>
              <p:nvPr/>
            </p:nvSpPr>
            <p:spPr bwMode="auto">
              <a:xfrm flipH="1" flipV="1">
                <a:off x="3370"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68" name="Line 756"/>
              <p:cNvSpPr>
                <a:spLocks noChangeShapeType="1"/>
              </p:cNvSpPr>
              <p:nvPr/>
            </p:nvSpPr>
            <p:spPr bwMode="auto">
              <a:xfrm flipH="1" flipV="1">
                <a:off x="3401"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67" name="Line 755"/>
              <p:cNvSpPr>
                <a:spLocks noChangeShapeType="1"/>
              </p:cNvSpPr>
              <p:nvPr/>
            </p:nvSpPr>
            <p:spPr bwMode="auto">
              <a:xfrm flipH="1" flipV="1">
                <a:off x="3391"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66" name="Line 754"/>
              <p:cNvSpPr>
                <a:spLocks noChangeShapeType="1"/>
              </p:cNvSpPr>
              <p:nvPr/>
            </p:nvSpPr>
            <p:spPr bwMode="auto">
              <a:xfrm flipH="1" flipV="1">
                <a:off x="3422"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65" name="Line 753"/>
              <p:cNvSpPr>
                <a:spLocks noChangeShapeType="1"/>
              </p:cNvSpPr>
              <p:nvPr/>
            </p:nvSpPr>
            <p:spPr bwMode="auto">
              <a:xfrm flipH="1" flipV="1">
                <a:off x="3411"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64" name="Line 752"/>
              <p:cNvSpPr>
                <a:spLocks noChangeShapeType="1"/>
              </p:cNvSpPr>
              <p:nvPr/>
            </p:nvSpPr>
            <p:spPr bwMode="auto">
              <a:xfrm flipH="1" flipV="1">
                <a:off x="3442"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63" name="Line 751"/>
              <p:cNvSpPr>
                <a:spLocks noChangeShapeType="1"/>
              </p:cNvSpPr>
              <p:nvPr/>
            </p:nvSpPr>
            <p:spPr bwMode="auto">
              <a:xfrm flipH="1" flipV="1">
                <a:off x="3432"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62" name="Line 750"/>
              <p:cNvSpPr>
                <a:spLocks noChangeShapeType="1"/>
              </p:cNvSpPr>
              <p:nvPr/>
            </p:nvSpPr>
            <p:spPr bwMode="auto">
              <a:xfrm flipH="1" flipV="1">
                <a:off x="3722" y="256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61" name="Line 749"/>
              <p:cNvSpPr>
                <a:spLocks noChangeShapeType="1"/>
              </p:cNvSpPr>
              <p:nvPr/>
            </p:nvSpPr>
            <p:spPr bwMode="auto">
              <a:xfrm flipH="1" flipV="1">
                <a:off x="3711" y="255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60" name="Line 748"/>
              <p:cNvSpPr>
                <a:spLocks noChangeShapeType="1"/>
              </p:cNvSpPr>
              <p:nvPr/>
            </p:nvSpPr>
            <p:spPr bwMode="auto">
              <a:xfrm flipH="1" flipV="1">
                <a:off x="3463"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59" name="Line 747"/>
              <p:cNvSpPr>
                <a:spLocks noChangeShapeType="1"/>
              </p:cNvSpPr>
              <p:nvPr/>
            </p:nvSpPr>
            <p:spPr bwMode="auto">
              <a:xfrm flipH="1" flipV="1">
                <a:off x="3453"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58" name="Line 746"/>
              <p:cNvSpPr>
                <a:spLocks noChangeShapeType="1"/>
              </p:cNvSpPr>
              <p:nvPr/>
            </p:nvSpPr>
            <p:spPr bwMode="auto">
              <a:xfrm flipH="1" flipV="1">
                <a:off x="3732" y="255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57" name="Line 745"/>
              <p:cNvSpPr>
                <a:spLocks noChangeShapeType="1"/>
              </p:cNvSpPr>
              <p:nvPr/>
            </p:nvSpPr>
            <p:spPr bwMode="auto">
              <a:xfrm flipH="1" flipV="1">
                <a:off x="3722" y="254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56" name="Line 744"/>
              <p:cNvSpPr>
                <a:spLocks noChangeShapeType="1"/>
              </p:cNvSpPr>
              <p:nvPr/>
            </p:nvSpPr>
            <p:spPr bwMode="auto">
              <a:xfrm flipH="1" flipV="1">
                <a:off x="3711" y="253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55" name="Line 743"/>
              <p:cNvSpPr>
                <a:spLocks noChangeShapeType="1"/>
              </p:cNvSpPr>
              <p:nvPr/>
            </p:nvSpPr>
            <p:spPr bwMode="auto">
              <a:xfrm flipH="1" flipV="1">
                <a:off x="3484"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54" name="Line 742"/>
              <p:cNvSpPr>
                <a:spLocks noChangeShapeType="1"/>
              </p:cNvSpPr>
              <p:nvPr/>
            </p:nvSpPr>
            <p:spPr bwMode="auto">
              <a:xfrm flipH="1" flipV="1">
                <a:off x="3474" y="22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53" name="Line 741"/>
              <p:cNvSpPr>
                <a:spLocks noChangeShapeType="1"/>
              </p:cNvSpPr>
              <p:nvPr/>
            </p:nvSpPr>
            <p:spPr bwMode="auto">
              <a:xfrm flipH="1" flipV="1">
                <a:off x="3742" y="254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52" name="Line 740"/>
              <p:cNvSpPr>
                <a:spLocks noChangeShapeType="1"/>
              </p:cNvSpPr>
              <p:nvPr/>
            </p:nvSpPr>
            <p:spPr bwMode="auto">
              <a:xfrm flipH="1" flipV="1">
                <a:off x="3732" y="253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51" name="Line 739"/>
              <p:cNvSpPr>
                <a:spLocks noChangeShapeType="1"/>
              </p:cNvSpPr>
              <p:nvPr/>
            </p:nvSpPr>
            <p:spPr bwMode="auto">
              <a:xfrm flipH="1" flipV="1">
                <a:off x="3722" y="252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50" name="Line 738"/>
              <p:cNvSpPr>
                <a:spLocks noChangeShapeType="1"/>
              </p:cNvSpPr>
              <p:nvPr/>
            </p:nvSpPr>
            <p:spPr bwMode="auto">
              <a:xfrm flipH="1" flipV="1">
                <a:off x="3711" y="251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49" name="Line 737"/>
              <p:cNvSpPr>
                <a:spLocks noChangeShapeType="1"/>
              </p:cNvSpPr>
              <p:nvPr/>
            </p:nvSpPr>
            <p:spPr bwMode="auto">
              <a:xfrm flipH="1" flipV="1">
                <a:off x="3504"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48" name="Line 736"/>
              <p:cNvSpPr>
                <a:spLocks noChangeShapeType="1"/>
              </p:cNvSpPr>
              <p:nvPr/>
            </p:nvSpPr>
            <p:spPr bwMode="auto">
              <a:xfrm flipH="1" flipV="1">
                <a:off x="3494"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47" name="Line 735"/>
              <p:cNvSpPr>
                <a:spLocks noChangeShapeType="1"/>
              </p:cNvSpPr>
              <p:nvPr/>
            </p:nvSpPr>
            <p:spPr bwMode="auto">
              <a:xfrm flipH="1" flipV="1">
                <a:off x="3753" y="253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46" name="Line 734"/>
              <p:cNvSpPr>
                <a:spLocks noChangeShapeType="1"/>
              </p:cNvSpPr>
              <p:nvPr/>
            </p:nvSpPr>
            <p:spPr bwMode="auto">
              <a:xfrm flipH="1" flipV="1">
                <a:off x="3742" y="252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45" name="Line 733"/>
              <p:cNvSpPr>
                <a:spLocks noChangeShapeType="1"/>
              </p:cNvSpPr>
              <p:nvPr/>
            </p:nvSpPr>
            <p:spPr bwMode="auto">
              <a:xfrm flipH="1" flipV="1">
                <a:off x="3732" y="251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44" name="Line 732"/>
              <p:cNvSpPr>
                <a:spLocks noChangeShapeType="1"/>
              </p:cNvSpPr>
              <p:nvPr/>
            </p:nvSpPr>
            <p:spPr bwMode="auto">
              <a:xfrm flipH="1" flipV="1">
                <a:off x="3722" y="250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43" name="Line 731"/>
              <p:cNvSpPr>
                <a:spLocks noChangeShapeType="1"/>
              </p:cNvSpPr>
              <p:nvPr/>
            </p:nvSpPr>
            <p:spPr bwMode="auto">
              <a:xfrm flipH="1" flipV="1">
                <a:off x="3711" y="24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42" name="Line 730"/>
              <p:cNvSpPr>
                <a:spLocks noChangeShapeType="1"/>
              </p:cNvSpPr>
              <p:nvPr/>
            </p:nvSpPr>
            <p:spPr bwMode="auto">
              <a:xfrm flipH="1" flipV="1">
                <a:off x="3525"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41" name="Line 729"/>
              <p:cNvSpPr>
                <a:spLocks noChangeShapeType="1"/>
              </p:cNvSpPr>
              <p:nvPr/>
            </p:nvSpPr>
            <p:spPr bwMode="auto">
              <a:xfrm flipH="1" flipV="1">
                <a:off x="3515"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40" name="Line 728"/>
              <p:cNvSpPr>
                <a:spLocks noChangeShapeType="1"/>
              </p:cNvSpPr>
              <p:nvPr/>
            </p:nvSpPr>
            <p:spPr bwMode="auto">
              <a:xfrm flipH="1" flipV="1">
                <a:off x="3753" y="251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39" name="Line 727"/>
              <p:cNvSpPr>
                <a:spLocks noChangeShapeType="1"/>
              </p:cNvSpPr>
              <p:nvPr/>
            </p:nvSpPr>
            <p:spPr bwMode="auto">
              <a:xfrm flipH="1" flipV="1">
                <a:off x="3742" y="250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38" name="Line 726"/>
              <p:cNvSpPr>
                <a:spLocks noChangeShapeType="1"/>
              </p:cNvSpPr>
              <p:nvPr/>
            </p:nvSpPr>
            <p:spPr bwMode="auto">
              <a:xfrm flipH="1" flipV="1">
                <a:off x="3732" y="24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37" name="Line 725"/>
              <p:cNvSpPr>
                <a:spLocks noChangeShapeType="1"/>
              </p:cNvSpPr>
              <p:nvPr/>
            </p:nvSpPr>
            <p:spPr bwMode="auto">
              <a:xfrm flipH="1" flipV="1">
                <a:off x="3722" y="248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36" name="Line 724"/>
              <p:cNvSpPr>
                <a:spLocks noChangeShapeType="1"/>
              </p:cNvSpPr>
              <p:nvPr/>
            </p:nvSpPr>
            <p:spPr bwMode="auto">
              <a:xfrm flipH="1" flipV="1">
                <a:off x="3711" y="247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35" name="Line 723"/>
              <p:cNvSpPr>
                <a:spLocks noChangeShapeType="1"/>
              </p:cNvSpPr>
              <p:nvPr/>
            </p:nvSpPr>
            <p:spPr bwMode="auto">
              <a:xfrm flipH="1" flipV="1">
                <a:off x="3546"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34" name="Line 722"/>
              <p:cNvSpPr>
                <a:spLocks noChangeShapeType="1"/>
              </p:cNvSpPr>
              <p:nvPr/>
            </p:nvSpPr>
            <p:spPr bwMode="auto">
              <a:xfrm flipH="1" flipV="1">
                <a:off x="3536" y="22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33" name="Line 721"/>
              <p:cNvSpPr>
                <a:spLocks noChangeShapeType="1"/>
              </p:cNvSpPr>
              <p:nvPr/>
            </p:nvSpPr>
            <p:spPr bwMode="auto">
              <a:xfrm flipH="1" flipV="1">
                <a:off x="3753" y="24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431" name="Group 519"/>
            <p:cNvGrpSpPr>
              <a:grpSpLocks/>
            </p:cNvGrpSpPr>
            <p:nvPr/>
          </p:nvGrpSpPr>
          <p:grpSpPr bwMode="auto">
            <a:xfrm>
              <a:off x="2784" y="1708"/>
              <a:ext cx="971" cy="871"/>
              <a:chOff x="2784" y="1708"/>
              <a:chExt cx="971" cy="871"/>
            </a:xfrm>
          </p:grpSpPr>
          <p:sp>
            <p:nvSpPr>
              <p:cNvPr id="39631" name="Line 719"/>
              <p:cNvSpPr>
                <a:spLocks noChangeShapeType="1"/>
              </p:cNvSpPr>
              <p:nvPr/>
            </p:nvSpPr>
            <p:spPr bwMode="auto">
              <a:xfrm flipH="1" flipV="1">
                <a:off x="3742" y="248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30" name="Line 718"/>
              <p:cNvSpPr>
                <a:spLocks noChangeShapeType="1"/>
              </p:cNvSpPr>
              <p:nvPr/>
            </p:nvSpPr>
            <p:spPr bwMode="auto">
              <a:xfrm flipH="1" flipV="1">
                <a:off x="3732" y="247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29" name="Line 717"/>
              <p:cNvSpPr>
                <a:spLocks noChangeShapeType="1"/>
              </p:cNvSpPr>
              <p:nvPr/>
            </p:nvSpPr>
            <p:spPr bwMode="auto">
              <a:xfrm flipH="1" flipV="1">
                <a:off x="3722" y="246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28" name="Line 716"/>
              <p:cNvSpPr>
                <a:spLocks noChangeShapeType="1"/>
              </p:cNvSpPr>
              <p:nvPr/>
            </p:nvSpPr>
            <p:spPr bwMode="auto">
              <a:xfrm flipH="1" flipV="1">
                <a:off x="3711" y="245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27" name="Line 715"/>
              <p:cNvSpPr>
                <a:spLocks noChangeShapeType="1"/>
              </p:cNvSpPr>
              <p:nvPr/>
            </p:nvSpPr>
            <p:spPr bwMode="auto">
              <a:xfrm flipH="1" flipV="1">
                <a:off x="3567"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26" name="Line 714"/>
              <p:cNvSpPr>
                <a:spLocks noChangeShapeType="1"/>
              </p:cNvSpPr>
              <p:nvPr/>
            </p:nvSpPr>
            <p:spPr bwMode="auto">
              <a:xfrm flipH="1" flipV="1">
                <a:off x="3556"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25" name="Line 713"/>
              <p:cNvSpPr>
                <a:spLocks noChangeShapeType="1"/>
              </p:cNvSpPr>
              <p:nvPr/>
            </p:nvSpPr>
            <p:spPr bwMode="auto">
              <a:xfrm flipH="1" flipV="1">
                <a:off x="3753" y="247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24" name="Line 712"/>
              <p:cNvSpPr>
                <a:spLocks noChangeShapeType="1"/>
              </p:cNvSpPr>
              <p:nvPr/>
            </p:nvSpPr>
            <p:spPr bwMode="auto">
              <a:xfrm flipH="1" flipV="1">
                <a:off x="3742" y="246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23" name="Line 711"/>
              <p:cNvSpPr>
                <a:spLocks noChangeShapeType="1"/>
              </p:cNvSpPr>
              <p:nvPr/>
            </p:nvSpPr>
            <p:spPr bwMode="auto">
              <a:xfrm flipH="1" flipV="1">
                <a:off x="3732" y="245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22" name="Line 710"/>
              <p:cNvSpPr>
                <a:spLocks noChangeShapeType="1"/>
              </p:cNvSpPr>
              <p:nvPr/>
            </p:nvSpPr>
            <p:spPr bwMode="auto">
              <a:xfrm flipH="1" flipV="1">
                <a:off x="3722" y="244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21" name="Line 709"/>
              <p:cNvSpPr>
                <a:spLocks noChangeShapeType="1"/>
              </p:cNvSpPr>
              <p:nvPr/>
            </p:nvSpPr>
            <p:spPr bwMode="auto">
              <a:xfrm flipH="1" flipV="1">
                <a:off x="3711" y="243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20" name="Line 708"/>
              <p:cNvSpPr>
                <a:spLocks noChangeShapeType="1"/>
              </p:cNvSpPr>
              <p:nvPr/>
            </p:nvSpPr>
            <p:spPr bwMode="auto">
              <a:xfrm flipH="1" flipV="1">
                <a:off x="3587"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19" name="Line 707"/>
              <p:cNvSpPr>
                <a:spLocks noChangeShapeType="1"/>
              </p:cNvSpPr>
              <p:nvPr/>
            </p:nvSpPr>
            <p:spPr bwMode="auto">
              <a:xfrm flipH="1" flipV="1">
                <a:off x="3577"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18" name="Line 706"/>
              <p:cNvSpPr>
                <a:spLocks noChangeShapeType="1"/>
              </p:cNvSpPr>
              <p:nvPr/>
            </p:nvSpPr>
            <p:spPr bwMode="auto">
              <a:xfrm flipH="1" flipV="1">
                <a:off x="3753" y="245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17" name="Line 705"/>
              <p:cNvSpPr>
                <a:spLocks noChangeShapeType="1"/>
              </p:cNvSpPr>
              <p:nvPr/>
            </p:nvSpPr>
            <p:spPr bwMode="auto">
              <a:xfrm flipH="1" flipV="1">
                <a:off x="3742" y="2441"/>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16" name="Line 704"/>
              <p:cNvSpPr>
                <a:spLocks noChangeShapeType="1"/>
              </p:cNvSpPr>
              <p:nvPr/>
            </p:nvSpPr>
            <p:spPr bwMode="auto">
              <a:xfrm flipH="1" flipV="1">
                <a:off x="3732" y="243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15" name="Line 703"/>
              <p:cNvSpPr>
                <a:spLocks noChangeShapeType="1"/>
              </p:cNvSpPr>
              <p:nvPr/>
            </p:nvSpPr>
            <p:spPr bwMode="auto">
              <a:xfrm flipH="1" flipV="1">
                <a:off x="3722" y="241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14" name="Line 702"/>
              <p:cNvSpPr>
                <a:spLocks noChangeShapeType="1"/>
              </p:cNvSpPr>
              <p:nvPr/>
            </p:nvSpPr>
            <p:spPr bwMode="auto">
              <a:xfrm flipH="1" flipV="1">
                <a:off x="3711" y="2409"/>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13" name="Line 701"/>
              <p:cNvSpPr>
                <a:spLocks noChangeShapeType="1"/>
              </p:cNvSpPr>
              <p:nvPr/>
            </p:nvSpPr>
            <p:spPr bwMode="auto">
              <a:xfrm flipH="1" flipV="1">
                <a:off x="3608"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12" name="Line 700"/>
              <p:cNvSpPr>
                <a:spLocks noChangeShapeType="1"/>
              </p:cNvSpPr>
              <p:nvPr/>
            </p:nvSpPr>
            <p:spPr bwMode="auto">
              <a:xfrm flipH="1" flipV="1">
                <a:off x="3598"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11" name="Line 699"/>
              <p:cNvSpPr>
                <a:spLocks noChangeShapeType="1"/>
              </p:cNvSpPr>
              <p:nvPr/>
            </p:nvSpPr>
            <p:spPr bwMode="auto">
              <a:xfrm flipH="1" flipV="1">
                <a:off x="3753" y="243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10" name="Line 698"/>
              <p:cNvSpPr>
                <a:spLocks noChangeShapeType="1"/>
              </p:cNvSpPr>
              <p:nvPr/>
            </p:nvSpPr>
            <p:spPr bwMode="auto">
              <a:xfrm flipH="1" flipV="1">
                <a:off x="3742" y="241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09" name="Line 697"/>
              <p:cNvSpPr>
                <a:spLocks noChangeShapeType="1"/>
              </p:cNvSpPr>
              <p:nvPr/>
            </p:nvSpPr>
            <p:spPr bwMode="auto">
              <a:xfrm flipH="1" flipV="1">
                <a:off x="3732" y="2409"/>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08" name="Line 696"/>
              <p:cNvSpPr>
                <a:spLocks noChangeShapeType="1"/>
              </p:cNvSpPr>
              <p:nvPr/>
            </p:nvSpPr>
            <p:spPr bwMode="auto">
              <a:xfrm flipH="1" flipV="1">
                <a:off x="3722" y="239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07" name="Line 695"/>
              <p:cNvSpPr>
                <a:spLocks noChangeShapeType="1"/>
              </p:cNvSpPr>
              <p:nvPr/>
            </p:nvSpPr>
            <p:spPr bwMode="auto">
              <a:xfrm flipH="1" flipV="1">
                <a:off x="3711" y="238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06" name="Line 694"/>
              <p:cNvSpPr>
                <a:spLocks noChangeShapeType="1"/>
              </p:cNvSpPr>
              <p:nvPr/>
            </p:nvSpPr>
            <p:spPr bwMode="auto">
              <a:xfrm flipH="1" flipV="1">
                <a:off x="3629"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05" name="Line 693"/>
              <p:cNvSpPr>
                <a:spLocks noChangeShapeType="1"/>
              </p:cNvSpPr>
              <p:nvPr/>
            </p:nvSpPr>
            <p:spPr bwMode="auto">
              <a:xfrm flipH="1" flipV="1">
                <a:off x="3618"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04" name="Line 692"/>
              <p:cNvSpPr>
                <a:spLocks noChangeShapeType="1"/>
              </p:cNvSpPr>
              <p:nvPr/>
            </p:nvSpPr>
            <p:spPr bwMode="auto">
              <a:xfrm flipH="1" flipV="1">
                <a:off x="3753" y="2409"/>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03" name="Line 691"/>
              <p:cNvSpPr>
                <a:spLocks noChangeShapeType="1"/>
              </p:cNvSpPr>
              <p:nvPr/>
            </p:nvSpPr>
            <p:spPr bwMode="auto">
              <a:xfrm flipH="1" flipV="1">
                <a:off x="3742" y="239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02" name="Line 690"/>
              <p:cNvSpPr>
                <a:spLocks noChangeShapeType="1"/>
              </p:cNvSpPr>
              <p:nvPr/>
            </p:nvSpPr>
            <p:spPr bwMode="auto">
              <a:xfrm flipH="1" flipV="1">
                <a:off x="3732" y="238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01" name="Line 689"/>
              <p:cNvSpPr>
                <a:spLocks noChangeShapeType="1"/>
              </p:cNvSpPr>
              <p:nvPr/>
            </p:nvSpPr>
            <p:spPr bwMode="auto">
              <a:xfrm flipH="1" flipV="1">
                <a:off x="3722" y="237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600" name="Line 688"/>
              <p:cNvSpPr>
                <a:spLocks noChangeShapeType="1"/>
              </p:cNvSpPr>
              <p:nvPr/>
            </p:nvSpPr>
            <p:spPr bwMode="auto">
              <a:xfrm flipH="1" flipV="1">
                <a:off x="3711" y="236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99" name="Line 687"/>
              <p:cNvSpPr>
                <a:spLocks noChangeShapeType="1"/>
              </p:cNvSpPr>
              <p:nvPr/>
            </p:nvSpPr>
            <p:spPr bwMode="auto">
              <a:xfrm flipH="1" flipV="1">
                <a:off x="3649"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98" name="Line 686"/>
              <p:cNvSpPr>
                <a:spLocks noChangeShapeType="1"/>
              </p:cNvSpPr>
              <p:nvPr/>
            </p:nvSpPr>
            <p:spPr bwMode="auto">
              <a:xfrm flipH="1" flipV="1">
                <a:off x="3639"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97" name="Line 685"/>
              <p:cNvSpPr>
                <a:spLocks noChangeShapeType="1"/>
              </p:cNvSpPr>
              <p:nvPr/>
            </p:nvSpPr>
            <p:spPr bwMode="auto">
              <a:xfrm flipH="1" flipV="1">
                <a:off x="3753" y="238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96" name="Line 684"/>
              <p:cNvSpPr>
                <a:spLocks noChangeShapeType="1"/>
              </p:cNvSpPr>
              <p:nvPr/>
            </p:nvSpPr>
            <p:spPr bwMode="auto">
              <a:xfrm flipH="1" flipV="1">
                <a:off x="3742" y="237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95" name="Line 683"/>
              <p:cNvSpPr>
                <a:spLocks noChangeShapeType="1"/>
              </p:cNvSpPr>
              <p:nvPr/>
            </p:nvSpPr>
            <p:spPr bwMode="auto">
              <a:xfrm flipH="1" flipV="1">
                <a:off x="3732" y="236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94" name="Line 682"/>
              <p:cNvSpPr>
                <a:spLocks noChangeShapeType="1"/>
              </p:cNvSpPr>
              <p:nvPr/>
            </p:nvSpPr>
            <p:spPr bwMode="auto">
              <a:xfrm flipH="1" flipV="1">
                <a:off x="3722" y="2355"/>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93" name="Line 681"/>
              <p:cNvSpPr>
                <a:spLocks noChangeShapeType="1"/>
              </p:cNvSpPr>
              <p:nvPr/>
            </p:nvSpPr>
            <p:spPr bwMode="auto">
              <a:xfrm flipH="1" flipV="1">
                <a:off x="3711" y="234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92" name="Line 680"/>
              <p:cNvSpPr>
                <a:spLocks noChangeShapeType="1"/>
              </p:cNvSpPr>
              <p:nvPr/>
            </p:nvSpPr>
            <p:spPr bwMode="auto">
              <a:xfrm flipH="1" flipV="1">
                <a:off x="3670"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91" name="Line 679"/>
              <p:cNvSpPr>
                <a:spLocks noChangeShapeType="1"/>
              </p:cNvSpPr>
              <p:nvPr/>
            </p:nvSpPr>
            <p:spPr bwMode="auto">
              <a:xfrm flipH="1" flipV="1">
                <a:off x="3660"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90" name="Line 678"/>
              <p:cNvSpPr>
                <a:spLocks noChangeShapeType="1"/>
              </p:cNvSpPr>
              <p:nvPr/>
            </p:nvSpPr>
            <p:spPr bwMode="auto">
              <a:xfrm flipH="1" flipV="1">
                <a:off x="3753" y="236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89" name="Line 677"/>
              <p:cNvSpPr>
                <a:spLocks noChangeShapeType="1"/>
              </p:cNvSpPr>
              <p:nvPr/>
            </p:nvSpPr>
            <p:spPr bwMode="auto">
              <a:xfrm flipH="1" flipV="1">
                <a:off x="3742" y="2355"/>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88" name="Line 676"/>
              <p:cNvSpPr>
                <a:spLocks noChangeShapeType="1"/>
              </p:cNvSpPr>
              <p:nvPr/>
            </p:nvSpPr>
            <p:spPr bwMode="auto">
              <a:xfrm flipH="1" flipV="1">
                <a:off x="3732" y="234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87" name="Line 675"/>
              <p:cNvSpPr>
                <a:spLocks noChangeShapeType="1"/>
              </p:cNvSpPr>
              <p:nvPr/>
            </p:nvSpPr>
            <p:spPr bwMode="auto">
              <a:xfrm flipH="1" flipV="1">
                <a:off x="3722" y="233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86" name="Line 674"/>
              <p:cNvSpPr>
                <a:spLocks noChangeShapeType="1"/>
              </p:cNvSpPr>
              <p:nvPr/>
            </p:nvSpPr>
            <p:spPr bwMode="auto">
              <a:xfrm flipH="1" flipV="1">
                <a:off x="3711" y="23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85" name="Line 673"/>
              <p:cNvSpPr>
                <a:spLocks noChangeShapeType="1"/>
              </p:cNvSpPr>
              <p:nvPr/>
            </p:nvSpPr>
            <p:spPr bwMode="auto">
              <a:xfrm flipH="1" flipV="1">
                <a:off x="3691" y="230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84" name="Line 672"/>
              <p:cNvSpPr>
                <a:spLocks noChangeShapeType="1"/>
              </p:cNvSpPr>
              <p:nvPr/>
            </p:nvSpPr>
            <p:spPr bwMode="auto">
              <a:xfrm flipH="1" flipV="1">
                <a:off x="3680"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83" name="Line 671"/>
              <p:cNvSpPr>
                <a:spLocks noChangeShapeType="1"/>
              </p:cNvSpPr>
              <p:nvPr/>
            </p:nvSpPr>
            <p:spPr bwMode="auto">
              <a:xfrm flipH="1" flipV="1">
                <a:off x="3753" y="234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82" name="Line 670"/>
              <p:cNvSpPr>
                <a:spLocks noChangeShapeType="1"/>
              </p:cNvSpPr>
              <p:nvPr/>
            </p:nvSpPr>
            <p:spPr bwMode="auto">
              <a:xfrm flipH="1" flipV="1">
                <a:off x="3742" y="233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81" name="Line 669"/>
              <p:cNvSpPr>
                <a:spLocks noChangeShapeType="1"/>
              </p:cNvSpPr>
              <p:nvPr/>
            </p:nvSpPr>
            <p:spPr bwMode="auto">
              <a:xfrm flipH="1" flipV="1">
                <a:off x="3732" y="23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80" name="Line 668"/>
              <p:cNvSpPr>
                <a:spLocks noChangeShapeType="1"/>
              </p:cNvSpPr>
              <p:nvPr/>
            </p:nvSpPr>
            <p:spPr bwMode="auto">
              <a:xfrm flipH="1" flipV="1">
                <a:off x="3722" y="231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79" name="Line 667"/>
              <p:cNvSpPr>
                <a:spLocks noChangeShapeType="1"/>
              </p:cNvSpPr>
              <p:nvPr/>
            </p:nvSpPr>
            <p:spPr bwMode="auto">
              <a:xfrm flipH="1" flipV="1">
                <a:off x="3711"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78" name="Line 666"/>
              <p:cNvSpPr>
                <a:spLocks noChangeShapeType="1"/>
              </p:cNvSpPr>
              <p:nvPr/>
            </p:nvSpPr>
            <p:spPr bwMode="auto">
              <a:xfrm flipH="1" flipV="1">
                <a:off x="3701"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77" name="Line 665"/>
              <p:cNvSpPr>
                <a:spLocks noChangeShapeType="1"/>
              </p:cNvSpPr>
              <p:nvPr/>
            </p:nvSpPr>
            <p:spPr bwMode="auto">
              <a:xfrm flipH="1" flipV="1">
                <a:off x="3753" y="23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76" name="Line 664"/>
              <p:cNvSpPr>
                <a:spLocks noChangeShapeType="1"/>
              </p:cNvSpPr>
              <p:nvPr/>
            </p:nvSpPr>
            <p:spPr bwMode="auto">
              <a:xfrm flipH="1" flipV="1">
                <a:off x="3742" y="231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75" name="Line 663"/>
              <p:cNvSpPr>
                <a:spLocks noChangeShapeType="1"/>
              </p:cNvSpPr>
              <p:nvPr/>
            </p:nvSpPr>
            <p:spPr bwMode="auto">
              <a:xfrm flipH="1" flipV="1">
                <a:off x="3732"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74" name="Line 662"/>
              <p:cNvSpPr>
                <a:spLocks noChangeShapeType="1"/>
              </p:cNvSpPr>
              <p:nvPr/>
            </p:nvSpPr>
            <p:spPr bwMode="auto">
              <a:xfrm flipH="1" flipV="1">
                <a:off x="3722"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73" name="Line 661"/>
              <p:cNvSpPr>
                <a:spLocks noChangeShapeType="1"/>
              </p:cNvSpPr>
              <p:nvPr/>
            </p:nvSpPr>
            <p:spPr bwMode="auto">
              <a:xfrm flipH="1" flipV="1">
                <a:off x="3753" y="230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72" name="Line 660"/>
              <p:cNvSpPr>
                <a:spLocks noChangeShapeType="1"/>
              </p:cNvSpPr>
              <p:nvPr/>
            </p:nvSpPr>
            <p:spPr bwMode="auto">
              <a:xfrm flipH="1" flipV="1">
                <a:off x="3742" y="229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71" name="Line 659"/>
              <p:cNvSpPr>
                <a:spLocks noChangeShapeType="1"/>
              </p:cNvSpPr>
              <p:nvPr/>
            </p:nvSpPr>
            <p:spPr bwMode="auto">
              <a:xfrm>
                <a:off x="2808" y="2288"/>
                <a:ext cx="92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70" name="Line 658"/>
              <p:cNvSpPr>
                <a:spLocks noChangeShapeType="1"/>
              </p:cNvSpPr>
              <p:nvPr/>
            </p:nvSpPr>
            <p:spPr bwMode="auto">
              <a:xfrm>
                <a:off x="2833" y="2308"/>
                <a:ext cx="87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69" name="Line 657"/>
              <p:cNvSpPr>
                <a:spLocks noChangeShapeType="1"/>
              </p:cNvSpPr>
              <p:nvPr/>
            </p:nvSpPr>
            <p:spPr bwMode="auto">
              <a:xfrm>
                <a:off x="2833" y="2578"/>
                <a:ext cx="87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68" name="Freeform 656"/>
              <p:cNvSpPr>
                <a:spLocks/>
              </p:cNvSpPr>
              <p:nvPr/>
            </p:nvSpPr>
            <p:spPr bwMode="auto">
              <a:xfrm>
                <a:off x="2784" y="2528"/>
                <a:ext cx="49" cy="50"/>
              </a:xfrm>
              <a:custGeom>
                <a:avLst/>
                <a:gdLst/>
                <a:ahLst/>
                <a:cxnLst>
                  <a:cxn ang="0">
                    <a:pos x="0" y="0"/>
                  </a:cxn>
                  <a:cxn ang="0">
                    <a:pos x="0" y="4"/>
                  </a:cxn>
                  <a:cxn ang="0">
                    <a:pos x="0" y="8"/>
                  </a:cxn>
                  <a:cxn ang="0">
                    <a:pos x="1" y="11"/>
                  </a:cxn>
                  <a:cxn ang="0">
                    <a:pos x="2" y="15"/>
                  </a:cxn>
                  <a:cxn ang="0">
                    <a:pos x="3" y="18"/>
                  </a:cxn>
                  <a:cxn ang="0">
                    <a:pos x="5" y="22"/>
                  </a:cxn>
                  <a:cxn ang="0">
                    <a:pos x="6" y="25"/>
                  </a:cxn>
                  <a:cxn ang="0">
                    <a:pos x="8" y="28"/>
                  </a:cxn>
                  <a:cxn ang="0">
                    <a:pos x="11" y="31"/>
                  </a:cxn>
                  <a:cxn ang="0">
                    <a:pos x="13" y="34"/>
                  </a:cxn>
                  <a:cxn ang="0">
                    <a:pos x="16" y="37"/>
                  </a:cxn>
                  <a:cxn ang="0">
                    <a:pos x="18" y="39"/>
                  </a:cxn>
                  <a:cxn ang="0">
                    <a:pos x="21" y="41"/>
                  </a:cxn>
                  <a:cxn ang="0">
                    <a:pos x="24" y="43"/>
                  </a:cxn>
                  <a:cxn ang="0">
                    <a:pos x="27" y="45"/>
                  </a:cxn>
                  <a:cxn ang="0">
                    <a:pos x="31" y="47"/>
                  </a:cxn>
                  <a:cxn ang="0">
                    <a:pos x="34" y="48"/>
                  </a:cxn>
                  <a:cxn ang="0">
                    <a:pos x="38" y="49"/>
                  </a:cxn>
                  <a:cxn ang="0">
                    <a:pos x="41" y="50"/>
                  </a:cxn>
                  <a:cxn ang="0">
                    <a:pos x="45" y="50"/>
                  </a:cxn>
                  <a:cxn ang="0">
                    <a:pos x="49" y="50"/>
                  </a:cxn>
                </a:cxnLst>
                <a:rect l="0" t="0" r="r" b="b"/>
                <a:pathLst>
                  <a:path w="49" h="50">
                    <a:moveTo>
                      <a:pt x="0" y="0"/>
                    </a:moveTo>
                    <a:lnTo>
                      <a:pt x="0" y="4"/>
                    </a:lnTo>
                    <a:lnTo>
                      <a:pt x="0" y="8"/>
                    </a:lnTo>
                    <a:lnTo>
                      <a:pt x="1" y="11"/>
                    </a:lnTo>
                    <a:lnTo>
                      <a:pt x="2" y="15"/>
                    </a:lnTo>
                    <a:lnTo>
                      <a:pt x="3" y="18"/>
                    </a:lnTo>
                    <a:lnTo>
                      <a:pt x="5" y="22"/>
                    </a:lnTo>
                    <a:lnTo>
                      <a:pt x="6" y="25"/>
                    </a:lnTo>
                    <a:lnTo>
                      <a:pt x="8" y="28"/>
                    </a:lnTo>
                    <a:lnTo>
                      <a:pt x="11" y="31"/>
                    </a:lnTo>
                    <a:lnTo>
                      <a:pt x="13" y="34"/>
                    </a:lnTo>
                    <a:lnTo>
                      <a:pt x="16" y="37"/>
                    </a:lnTo>
                    <a:lnTo>
                      <a:pt x="18" y="39"/>
                    </a:lnTo>
                    <a:lnTo>
                      <a:pt x="21" y="41"/>
                    </a:lnTo>
                    <a:lnTo>
                      <a:pt x="24" y="43"/>
                    </a:lnTo>
                    <a:lnTo>
                      <a:pt x="27" y="45"/>
                    </a:lnTo>
                    <a:lnTo>
                      <a:pt x="31" y="47"/>
                    </a:lnTo>
                    <a:lnTo>
                      <a:pt x="34" y="48"/>
                    </a:lnTo>
                    <a:lnTo>
                      <a:pt x="38" y="49"/>
                    </a:lnTo>
                    <a:lnTo>
                      <a:pt x="41" y="50"/>
                    </a:lnTo>
                    <a:lnTo>
                      <a:pt x="45" y="50"/>
                    </a:lnTo>
                    <a:lnTo>
                      <a:pt x="49" y="5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67" name="Line 655"/>
              <p:cNvSpPr>
                <a:spLocks noChangeShapeType="1"/>
              </p:cNvSpPr>
              <p:nvPr/>
            </p:nvSpPr>
            <p:spPr bwMode="auto">
              <a:xfrm>
                <a:off x="2808" y="2017"/>
                <a:ext cx="92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66" name="Line 654"/>
              <p:cNvSpPr>
                <a:spLocks noChangeShapeType="1"/>
              </p:cNvSpPr>
              <p:nvPr/>
            </p:nvSpPr>
            <p:spPr bwMode="auto">
              <a:xfrm>
                <a:off x="3393" y="2037"/>
                <a:ext cx="31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65" name="Line 653"/>
              <p:cNvSpPr>
                <a:spLocks noChangeShapeType="1"/>
              </p:cNvSpPr>
              <p:nvPr/>
            </p:nvSpPr>
            <p:spPr bwMode="auto">
              <a:xfrm flipV="1">
                <a:off x="2793" y="197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64" name="Line 652"/>
              <p:cNvSpPr>
                <a:spLocks noChangeShapeType="1"/>
              </p:cNvSpPr>
              <p:nvPr/>
            </p:nvSpPr>
            <p:spPr bwMode="auto">
              <a:xfrm flipV="1">
                <a:off x="2793" y="195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63" name="Line 651"/>
              <p:cNvSpPr>
                <a:spLocks noChangeShapeType="1"/>
              </p:cNvSpPr>
              <p:nvPr/>
            </p:nvSpPr>
            <p:spPr bwMode="auto">
              <a:xfrm flipV="1">
                <a:off x="2793" y="193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62" name="Line 650"/>
              <p:cNvSpPr>
                <a:spLocks noChangeShapeType="1"/>
              </p:cNvSpPr>
              <p:nvPr/>
            </p:nvSpPr>
            <p:spPr bwMode="auto">
              <a:xfrm flipV="1">
                <a:off x="2793" y="190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61" name="Line 649"/>
              <p:cNvSpPr>
                <a:spLocks noChangeShapeType="1"/>
              </p:cNvSpPr>
              <p:nvPr/>
            </p:nvSpPr>
            <p:spPr bwMode="auto">
              <a:xfrm flipV="1">
                <a:off x="2793" y="188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60" name="Line 648"/>
              <p:cNvSpPr>
                <a:spLocks noChangeShapeType="1"/>
              </p:cNvSpPr>
              <p:nvPr/>
            </p:nvSpPr>
            <p:spPr bwMode="auto">
              <a:xfrm flipV="1">
                <a:off x="2793" y="186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59" name="Line 647"/>
              <p:cNvSpPr>
                <a:spLocks noChangeShapeType="1"/>
              </p:cNvSpPr>
              <p:nvPr/>
            </p:nvSpPr>
            <p:spPr bwMode="auto">
              <a:xfrm flipV="1">
                <a:off x="2793" y="184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58" name="Line 646"/>
              <p:cNvSpPr>
                <a:spLocks noChangeShapeType="1"/>
              </p:cNvSpPr>
              <p:nvPr/>
            </p:nvSpPr>
            <p:spPr bwMode="auto">
              <a:xfrm flipV="1">
                <a:off x="2793" y="182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57" name="Line 645"/>
              <p:cNvSpPr>
                <a:spLocks noChangeShapeType="1"/>
              </p:cNvSpPr>
              <p:nvPr/>
            </p:nvSpPr>
            <p:spPr bwMode="auto">
              <a:xfrm flipV="1">
                <a:off x="2793" y="180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56" name="Line 644"/>
              <p:cNvSpPr>
                <a:spLocks noChangeShapeType="1"/>
              </p:cNvSpPr>
              <p:nvPr/>
            </p:nvSpPr>
            <p:spPr bwMode="auto">
              <a:xfrm flipV="1">
                <a:off x="2793" y="178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55" name="Line 643"/>
              <p:cNvSpPr>
                <a:spLocks noChangeShapeType="1"/>
              </p:cNvSpPr>
              <p:nvPr/>
            </p:nvSpPr>
            <p:spPr bwMode="auto">
              <a:xfrm flipV="1">
                <a:off x="2793" y="176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54" name="Line 642"/>
              <p:cNvSpPr>
                <a:spLocks noChangeShapeType="1"/>
              </p:cNvSpPr>
              <p:nvPr/>
            </p:nvSpPr>
            <p:spPr bwMode="auto">
              <a:xfrm flipV="1">
                <a:off x="2793" y="173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53" name="Line 641"/>
              <p:cNvSpPr>
                <a:spLocks noChangeShapeType="1"/>
              </p:cNvSpPr>
              <p:nvPr/>
            </p:nvSpPr>
            <p:spPr bwMode="auto">
              <a:xfrm flipV="1">
                <a:off x="2803"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52" name="Line 640"/>
              <p:cNvSpPr>
                <a:spLocks noChangeShapeType="1"/>
              </p:cNvSpPr>
              <p:nvPr/>
            </p:nvSpPr>
            <p:spPr bwMode="auto">
              <a:xfrm flipV="1">
                <a:off x="2803" y="196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51" name="Line 639"/>
              <p:cNvSpPr>
                <a:spLocks noChangeShapeType="1"/>
              </p:cNvSpPr>
              <p:nvPr/>
            </p:nvSpPr>
            <p:spPr bwMode="auto">
              <a:xfrm flipV="1">
                <a:off x="2803" y="1941"/>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50" name="Line 638"/>
              <p:cNvSpPr>
                <a:spLocks noChangeShapeType="1"/>
              </p:cNvSpPr>
              <p:nvPr/>
            </p:nvSpPr>
            <p:spPr bwMode="auto">
              <a:xfrm flipV="1">
                <a:off x="2803" y="191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49" name="Line 637"/>
              <p:cNvSpPr>
                <a:spLocks noChangeShapeType="1"/>
              </p:cNvSpPr>
              <p:nvPr/>
            </p:nvSpPr>
            <p:spPr bwMode="auto">
              <a:xfrm flipV="1">
                <a:off x="2803" y="189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48" name="Line 636"/>
              <p:cNvSpPr>
                <a:spLocks noChangeShapeType="1"/>
              </p:cNvSpPr>
              <p:nvPr/>
            </p:nvSpPr>
            <p:spPr bwMode="auto">
              <a:xfrm flipV="1">
                <a:off x="2803" y="187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47" name="Line 635"/>
              <p:cNvSpPr>
                <a:spLocks noChangeShapeType="1"/>
              </p:cNvSpPr>
              <p:nvPr/>
            </p:nvSpPr>
            <p:spPr bwMode="auto">
              <a:xfrm flipV="1">
                <a:off x="2803" y="185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46" name="Line 634"/>
              <p:cNvSpPr>
                <a:spLocks noChangeShapeType="1"/>
              </p:cNvSpPr>
              <p:nvPr/>
            </p:nvSpPr>
            <p:spPr bwMode="auto">
              <a:xfrm flipV="1">
                <a:off x="2803" y="183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45" name="Line 633"/>
              <p:cNvSpPr>
                <a:spLocks noChangeShapeType="1"/>
              </p:cNvSpPr>
              <p:nvPr/>
            </p:nvSpPr>
            <p:spPr bwMode="auto">
              <a:xfrm flipV="1">
                <a:off x="2803" y="181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44" name="Line 632"/>
              <p:cNvSpPr>
                <a:spLocks noChangeShapeType="1"/>
              </p:cNvSpPr>
              <p:nvPr/>
            </p:nvSpPr>
            <p:spPr bwMode="auto">
              <a:xfrm flipV="1">
                <a:off x="2803" y="17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43" name="Line 631"/>
              <p:cNvSpPr>
                <a:spLocks noChangeShapeType="1"/>
              </p:cNvSpPr>
              <p:nvPr/>
            </p:nvSpPr>
            <p:spPr bwMode="auto">
              <a:xfrm flipV="1">
                <a:off x="2803" y="177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42" name="Line 630"/>
              <p:cNvSpPr>
                <a:spLocks noChangeShapeType="1"/>
              </p:cNvSpPr>
              <p:nvPr/>
            </p:nvSpPr>
            <p:spPr bwMode="auto">
              <a:xfrm flipV="1">
                <a:off x="2803" y="174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41" name="Line 629"/>
              <p:cNvSpPr>
                <a:spLocks noChangeShapeType="1"/>
              </p:cNvSpPr>
              <p:nvPr/>
            </p:nvSpPr>
            <p:spPr bwMode="auto">
              <a:xfrm flipV="1">
                <a:off x="2803" y="172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40" name="Line 628"/>
              <p:cNvSpPr>
                <a:spLocks noChangeShapeType="1"/>
              </p:cNvSpPr>
              <p:nvPr/>
            </p:nvSpPr>
            <p:spPr bwMode="auto">
              <a:xfrm flipV="1">
                <a:off x="2813"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39" name="Line 627"/>
              <p:cNvSpPr>
                <a:spLocks noChangeShapeType="1"/>
              </p:cNvSpPr>
              <p:nvPr/>
            </p:nvSpPr>
            <p:spPr bwMode="auto">
              <a:xfrm flipV="1">
                <a:off x="2813" y="197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38" name="Line 626"/>
              <p:cNvSpPr>
                <a:spLocks noChangeShapeType="1"/>
              </p:cNvSpPr>
              <p:nvPr/>
            </p:nvSpPr>
            <p:spPr bwMode="auto">
              <a:xfrm flipV="1">
                <a:off x="2813" y="195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37" name="Line 625"/>
              <p:cNvSpPr>
                <a:spLocks noChangeShapeType="1"/>
              </p:cNvSpPr>
              <p:nvPr/>
            </p:nvSpPr>
            <p:spPr bwMode="auto">
              <a:xfrm flipV="1">
                <a:off x="2813" y="193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36" name="Line 624"/>
              <p:cNvSpPr>
                <a:spLocks noChangeShapeType="1"/>
              </p:cNvSpPr>
              <p:nvPr/>
            </p:nvSpPr>
            <p:spPr bwMode="auto">
              <a:xfrm flipV="1">
                <a:off x="2813" y="190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35" name="Line 623"/>
              <p:cNvSpPr>
                <a:spLocks noChangeShapeType="1"/>
              </p:cNvSpPr>
              <p:nvPr/>
            </p:nvSpPr>
            <p:spPr bwMode="auto">
              <a:xfrm flipV="1">
                <a:off x="2813" y="188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34" name="Line 622"/>
              <p:cNvSpPr>
                <a:spLocks noChangeShapeType="1"/>
              </p:cNvSpPr>
              <p:nvPr/>
            </p:nvSpPr>
            <p:spPr bwMode="auto">
              <a:xfrm flipV="1">
                <a:off x="2813" y="186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33" name="Line 621"/>
              <p:cNvSpPr>
                <a:spLocks noChangeShapeType="1"/>
              </p:cNvSpPr>
              <p:nvPr/>
            </p:nvSpPr>
            <p:spPr bwMode="auto">
              <a:xfrm flipV="1">
                <a:off x="2813" y="184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32" name="Line 620"/>
              <p:cNvSpPr>
                <a:spLocks noChangeShapeType="1"/>
              </p:cNvSpPr>
              <p:nvPr/>
            </p:nvSpPr>
            <p:spPr bwMode="auto">
              <a:xfrm flipV="1">
                <a:off x="2813" y="182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31" name="Line 619"/>
              <p:cNvSpPr>
                <a:spLocks noChangeShapeType="1"/>
              </p:cNvSpPr>
              <p:nvPr/>
            </p:nvSpPr>
            <p:spPr bwMode="auto">
              <a:xfrm flipV="1">
                <a:off x="2813" y="180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30" name="Line 618"/>
              <p:cNvSpPr>
                <a:spLocks noChangeShapeType="1"/>
              </p:cNvSpPr>
              <p:nvPr/>
            </p:nvSpPr>
            <p:spPr bwMode="auto">
              <a:xfrm flipV="1">
                <a:off x="2813" y="178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29" name="Line 617"/>
              <p:cNvSpPr>
                <a:spLocks noChangeShapeType="1"/>
              </p:cNvSpPr>
              <p:nvPr/>
            </p:nvSpPr>
            <p:spPr bwMode="auto">
              <a:xfrm flipV="1">
                <a:off x="2813" y="176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28" name="Line 616"/>
              <p:cNvSpPr>
                <a:spLocks noChangeShapeType="1"/>
              </p:cNvSpPr>
              <p:nvPr/>
            </p:nvSpPr>
            <p:spPr bwMode="auto">
              <a:xfrm flipV="1">
                <a:off x="2813" y="173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27" name="Line 615"/>
              <p:cNvSpPr>
                <a:spLocks noChangeShapeType="1"/>
              </p:cNvSpPr>
              <p:nvPr/>
            </p:nvSpPr>
            <p:spPr bwMode="auto">
              <a:xfrm flipV="1">
                <a:off x="2813" y="171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26" name="Line 614"/>
              <p:cNvSpPr>
                <a:spLocks noChangeShapeType="1"/>
              </p:cNvSpPr>
              <p:nvPr/>
            </p:nvSpPr>
            <p:spPr bwMode="auto">
              <a:xfrm flipV="1">
                <a:off x="2824"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25" name="Line 613"/>
              <p:cNvSpPr>
                <a:spLocks noChangeShapeType="1"/>
              </p:cNvSpPr>
              <p:nvPr/>
            </p:nvSpPr>
            <p:spPr bwMode="auto">
              <a:xfrm flipV="1">
                <a:off x="2824" y="196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24" name="Line 612"/>
              <p:cNvSpPr>
                <a:spLocks noChangeShapeType="1"/>
              </p:cNvSpPr>
              <p:nvPr/>
            </p:nvSpPr>
            <p:spPr bwMode="auto">
              <a:xfrm flipV="1">
                <a:off x="2824" y="1941"/>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23" name="Line 611"/>
              <p:cNvSpPr>
                <a:spLocks noChangeShapeType="1"/>
              </p:cNvSpPr>
              <p:nvPr/>
            </p:nvSpPr>
            <p:spPr bwMode="auto">
              <a:xfrm flipV="1">
                <a:off x="2824" y="191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22" name="Line 610"/>
              <p:cNvSpPr>
                <a:spLocks noChangeShapeType="1"/>
              </p:cNvSpPr>
              <p:nvPr/>
            </p:nvSpPr>
            <p:spPr bwMode="auto">
              <a:xfrm flipV="1">
                <a:off x="2824" y="189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21" name="Line 609"/>
              <p:cNvSpPr>
                <a:spLocks noChangeShapeType="1"/>
              </p:cNvSpPr>
              <p:nvPr/>
            </p:nvSpPr>
            <p:spPr bwMode="auto">
              <a:xfrm flipV="1">
                <a:off x="2824" y="187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20" name="Line 608"/>
              <p:cNvSpPr>
                <a:spLocks noChangeShapeType="1"/>
              </p:cNvSpPr>
              <p:nvPr/>
            </p:nvSpPr>
            <p:spPr bwMode="auto">
              <a:xfrm flipV="1">
                <a:off x="2824" y="185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19" name="Line 607"/>
              <p:cNvSpPr>
                <a:spLocks noChangeShapeType="1"/>
              </p:cNvSpPr>
              <p:nvPr/>
            </p:nvSpPr>
            <p:spPr bwMode="auto">
              <a:xfrm flipV="1">
                <a:off x="2824" y="183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18" name="Line 606"/>
              <p:cNvSpPr>
                <a:spLocks noChangeShapeType="1"/>
              </p:cNvSpPr>
              <p:nvPr/>
            </p:nvSpPr>
            <p:spPr bwMode="auto">
              <a:xfrm flipV="1">
                <a:off x="2824" y="181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17" name="Line 605"/>
              <p:cNvSpPr>
                <a:spLocks noChangeShapeType="1"/>
              </p:cNvSpPr>
              <p:nvPr/>
            </p:nvSpPr>
            <p:spPr bwMode="auto">
              <a:xfrm flipV="1">
                <a:off x="2824" y="17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16" name="Line 604"/>
              <p:cNvSpPr>
                <a:spLocks noChangeShapeType="1"/>
              </p:cNvSpPr>
              <p:nvPr/>
            </p:nvSpPr>
            <p:spPr bwMode="auto">
              <a:xfrm flipV="1">
                <a:off x="2824" y="177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15" name="Line 603"/>
              <p:cNvSpPr>
                <a:spLocks noChangeShapeType="1"/>
              </p:cNvSpPr>
              <p:nvPr/>
            </p:nvSpPr>
            <p:spPr bwMode="auto">
              <a:xfrm flipV="1">
                <a:off x="2824" y="174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14" name="Line 602"/>
              <p:cNvSpPr>
                <a:spLocks noChangeShapeType="1"/>
              </p:cNvSpPr>
              <p:nvPr/>
            </p:nvSpPr>
            <p:spPr bwMode="auto">
              <a:xfrm flipV="1">
                <a:off x="2824" y="172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13" name="Line 601"/>
              <p:cNvSpPr>
                <a:spLocks noChangeShapeType="1"/>
              </p:cNvSpPr>
              <p:nvPr/>
            </p:nvSpPr>
            <p:spPr bwMode="auto">
              <a:xfrm flipV="1">
                <a:off x="2824" y="170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12" name="Line 600"/>
              <p:cNvSpPr>
                <a:spLocks noChangeShapeType="1"/>
              </p:cNvSpPr>
              <p:nvPr/>
            </p:nvSpPr>
            <p:spPr bwMode="auto">
              <a:xfrm flipV="1">
                <a:off x="2834"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11" name="Line 599"/>
              <p:cNvSpPr>
                <a:spLocks noChangeShapeType="1"/>
              </p:cNvSpPr>
              <p:nvPr/>
            </p:nvSpPr>
            <p:spPr bwMode="auto">
              <a:xfrm flipV="1">
                <a:off x="2844"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10" name="Line 598"/>
              <p:cNvSpPr>
                <a:spLocks noChangeShapeType="1"/>
              </p:cNvSpPr>
              <p:nvPr/>
            </p:nvSpPr>
            <p:spPr bwMode="auto">
              <a:xfrm flipV="1">
                <a:off x="2855"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09" name="Line 597"/>
              <p:cNvSpPr>
                <a:spLocks noChangeShapeType="1"/>
              </p:cNvSpPr>
              <p:nvPr/>
            </p:nvSpPr>
            <p:spPr bwMode="auto">
              <a:xfrm flipV="1">
                <a:off x="2865"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08" name="Line 596"/>
              <p:cNvSpPr>
                <a:spLocks noChangeShapeType="1"/>
              </p:cNvSpPr>
              <p:nvPr/>
            </p:nvSpPr>
            <p:spPr bwMode="auto">
              <a:xfrm flipV="1">
                <a:off x="2876"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07" name="Line 595"/>
              <p:cNvSpPr>
                <a:spLocks noChangeShapeType="1"/>
              </p:cNvSpPr>
              <p:nvPr/>
            </p:nvSpPr>
            <p:spPr bwMode="auto">
              <a:xfrm flipV="1">
                <a:off x="2886"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06" name="Line 594"/>
              <p:cNvSpPr>
                <a:spLocks noChangeShapeType="1"/>
              </p:cNvSpPr>
              <p:nvPr/>
            </p:nvSpPr>
            <p:spPr bwMode="auto">
              <a:xfrm flipV="1">
                <a:off x="2896"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05" name="Line 593"/>
              <p:cNvSpPr>
                <a:spLocks noChangeShapeType="1"/>
              </p:cNvSpPr>
              <p:nvPr/>
            </p:nvSpPr>
            <p:spPr bwMode="auto">
              <a:xfrm flipV="1">
                <a:off x="2906"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04" name="Line 592"/>
              <p:cNvSpPr>
                <a:spLocks noChangeShapeType="1"/>
              </p:cNvSpPr>
              <p:nvPr/>
            </p:nvSpPr>
            <p:spPr bwMode="auto">
              <a:xfrm flipV="1">
                <a:off x="2917"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03" name="Line 591"/>
              <p:cNvSpPr>
                <a:spLocks noChangeShapeType="1"/>
              </p:cNvSpPr>
              <p:nvPr/>
            </p:nvSpPr>
            <p:spPr bwMode="auto">
              <a:xfrm flipV="1">
                <a:off x="2927"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02" name="Line 590"/>
              <p:cNvSpPr>
                <a:spLocks noChangeShapeType="1"/>
              </p:cNvSpPr>
              <p:nvPr/>
            </p:nvSpPr>
            <p:spPr bwMode="auto">
              <a:xfrm flipV="1">
                <a:off x="2938"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01" name="Line 589"/>
              <p:cNvSpPr>
                <a:spLocks noChangeShapeType="1"/>
              </p:cNvSpPr>
              <p:nvPr/>
            </p:nvSpPr>
            <p:spPr bwMode="auto">
              <a:xfrm flipV="1">
                <a:off x="2948"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500" name="Line 588"/>
              <p:cNvSpPr>
                <a:spLocks noChangeShapeType="1"/>
              </p:cNvSpPr>
              <p:nvPr/>
            </p:nvSpPr>
            <p:spPr bwMode="auto">
              <a:xfrm flipV="1">
                <a:off x="2958"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99" name="Line 587"/>
              <p:cNvSpPr>
                <a:spLocks noChangeShapeType="1"/>
              </p:cNvSpPr>
              <p:nvPr/>
            </p:nvSpPr>
            <p:spPr bwMode="auto">
              <a:xfrm flipV="1">
                <a:off x="2969"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98" name="Line 586"/>
              <p:cNvSpPr>
                <a:spLocks noChangeShapeType="1"/>
              </p:cNvSpPr>
              <p:nvPr/>
            </p:nvSpPr>
            <p:spPr bwMode="auto">
              <a:xfrm flipV="1">
                <a:off x="2979"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97" name="Line 585"/>
              <p:cNvSpPr>
                <a:spLocks noChangeShapeType="1"/>
              </p:cNvSpPr>
              <p:nvPr/>
            </p:nvSpPr>
            <p:spPr bwMode="auto">
              <a:xfrm flipV="1">
                <a:off x="2989"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96" name="Line 584"/>
              <p:cNvSpPr>
                <a:spLocks noChangeShapeType="1"/>
              </p:cNvSpPr>
              <p:nvPr/>
            </p:nvSpPr>
            <p:spPr bwMode="auto">
              <a:xfrm flipV="1">
                <a:off x="3000"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95" name="Line 583"/>
              <p:cNvSpPr>
                <a:spLocks noChangeShapeType="1"/>
              </p:cNvSpPr>
              <p:nvPr/>
            </p:nvSpPr>
            <p:spPr bwMode="auto">
              <a:xfrm flipV="1">
                <a:off x="3010"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94" name="Line 582"/>
              <p:cNvSpPr>
                <a:spLocks noChangeShapeType="1"/>
              </p:cNvSpPr>
              <p:nvPr/>
            </p:nvSpPr>
            <p:spPr bwMode="auto">
              <a:xfrm flipV="1">
                <a:off x="3020"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93" name="Line 581"/>
              <p:cNvSpPr>
                <a:spLocks noChangeShapeType="1"/>
              </p:cNvSpPr>
              <p:nvPr/>
            </p:nvSpPr>
            <p:spPr bwMode="auto">
              <a:xfrm flipV="1">
                <a:off x="3031"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92" name="Line 580"/>
              <p:cNvSpPr>
                <a:spLocks noChangeShapeType="1"/>
              </p:cNvSpPr>
              <p:nvPr/>
            </p:nvSpPr>
            <p:spPr bwMode="auto">
              <a:xfrm flipV="1">
                <a:off x="3041"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91" name="Line 579"/>
              <p:cNvSpPr>
                <a:spLocks noChangeShapeType="1"/>
              </p:cNvSpPr>
              <p:nvPr/>
            </p:nvSpPr>
            <p:spPr bwMode="auto">
              <a:xfrm flipV="1">
                <a:off x="3051"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90" name="Line 578"/>
              <p:cNvSpPr>
                <a:spLocks noChangeShapeType="1"/>
              </p:cNvSpPr>
              <p:nvPr/>
            </p:nvSpPr>
            <p:spPr bwMode="auto">
              <a:xfrm flipV="1">
                <a:off x="3062"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89" name="Line 577"/>
              <p:cNvSpPr>
                <a:spLocks noChangeShapeType="1"/>
              </p:cNvSpPr>
              <p:nvPr/>
            </p:nvSpPr>
            <p:spPr bwMode="auto">
              <a:xfrm flipV="1">
                <a:off x="3072"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88" name="Line 576"/>
              <p:cNvSpPr>
                <a:spLocks noChangeShapeType="1"/>
              </p:cNvSpPr>
              <p:nvPr/>
            </p:nvSpPr>
            <p:spPr bwMode="auto">
              <a:xfrm flipV="1">
                <a:off x="3082"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87" name="Line 575"/>
              <p:cNvSpPr>
                <a:spLocks noChangeShapeType="1"/>
              </p:cNvSpPr>
              <p:nvPr/>
            </p:nvSpPr>
            <p:spPr bwMode="auto">
              <a:xfrm flipV="1">
                <a:off x="3093"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86" name="Line 574"/>
              <p:cNvSpPr>
                <a:spLocks noChangeShapeType="1"/>
              </p:cNvSpPr>
              <p:nvPr/>
            </p:nvSpPr>
            <p:spPr bwMode="auto">
              <a:xfrm flipV="1">
                <a:off x="3103"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85" name="Line 573"/>
              <p:cNvSpPr>
                <a:spLocks noChangeShapeType="1"/>
              </p:cNvSpPr>
              <p:nvPr/>
            </p:nvSpPr>
            <p:spPr bwMode="auto">
              <a:xfrm flipV="1">
                <a:off x="3113"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84" name="Line 572"/>
              <p:cNvSpPr>
                <a:spLocks noChangeShapeType="1"/>
              </p:cNvSpPr>
              <p:nvPr/>
            </p:nvSpPr>
            <p:spPr bwMode="auto">
              <a:xfrm flipV="1">
                <a:off x="3124"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83" name="Line 571"/>
              <p:cNvSpPr>
                <a:spLocks noChangeShapeType="1"/>
              </p:cNvSpPr>
              <p:nvPr/>
            </p:nvSpPr>
            <p:spPr bwMode="auto">
              <a:xfrm flipV="1">
                <a:off x="3134"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82" name="Line 570"/>
              <p:cNvSpPr>
                <a:spLocks noChangeShapeType="1"/>
              </p:cNvSpPr>
              <p:nvPr/>
            </p:nvSpPr>
            <p:spPr bwMode="auto">
              <a:xfrm flipV="1">
                <a:off x="3144"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81" name="Line 569"/>
              <p:cNvSpPr>
                <a:spLocks noChangeShapeType="1"/>
              </p:cNvSpPr>
              <p:nvPr/>
            </p:nvSpPr>
            <p:spPr bwMode="auto">
              <a:xfrm flipV="1">
                <a:off x="3155"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80" name="Line 568"/>
              <p:cNvSpPr>
                <a:spLocks noChangeShapeType="1"/>
              </p:cNvSpPr>
              <p:nvPr/>
            </p:nvSpPr>
            <p:spPr bwMode="auto">
              <a:xfrm flipV="1">
                <a:off x="3165"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79" name="Line 567"/>
              <p:cNvSpPr>
                <a:spLocks noChangeShapeType="1"/>
              </p:cNvSpPr>
              <p:nvPr/>
            </p:nvSpPr>
            <p:spPr bwMode="auto">
              <a:xfrm flipV="1">
                <a:off x="3175"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78" name="Line 566"/>
              <p:cNvSpPr>
                <a:spLocks noChangeShapeType="1"/>
              </p:cNvSpPr>
              <p:nvPr/>
            </p:nvSpPr>
            <p:spPr bwMode="auto">
              <a:xfrm flipV="1">
                <a:off x="3186"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77" name="Line 565"/>
              <p:cNvSpPr>
                <a:spLocks noChangeShapeType="1"/>
              </p:cNvSpPr>
              <p:nvPr/>
            </p:nvSpPr>
            <p:spPr bwMode="auto">
              <a:xfrm flipV="1">
                <a:off x="3196"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76" name="Line 564"/>
              <p:cNvSpPr>
                <a:spLocks noChangeShapeType="1"/>
              </p:cNvSpPr>
              <p:nvPr/>
            </p:nvSpPr>
            <p:spPr bwMode="auto">
              <a:xfrm flipV="1">
                <a:off x="3207"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75" name="Line 563"/>
              <p:cNvSpPr>
                <a:spLocks noChangeShapeType="1"/>
              </p:cNvSpPr>
              <p:nvPr/>
            </p:nvSpPr>
            <p:spPr bwMode="auto">
              <a:xfrm flipV="1">
                <a:off x="3217"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74" name="Line 562"/>
              <p:cNvSpPr>
                <a:spLocks noChangeShapeType="1"/>
              </p:cNvSpPr>
              <p:nvPr/>
            </p:nvSpPr>
            <p:spPr bwMode="auto">
              <a:xfrm flipV="1">
                <a:off x="3227"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73" name="Line 561"/>
              <p:cNvSpPr>
                <a:spLocks noChangeShapeType="1"/>
              </p:cNvSpPr>
              <p:nvPr/>
            </p:nvSpPr>
            <p:spPr bwMode="auto">
              <a:xfrm flipV="1">
                <a:off x="3237"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72" name="Line 560"/>
              <p:cNvSpPr>
                <a:spLocks noChangeShapeType="1"/>
              </p:cNvSpPr>
              <p:nvPr/>
            </p:nvSpPr>
            <p:spPr bwMode="auto">
              <a:xfrm flipV="1">
                <a:off x="3248"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71" name="Line 559"/>
              <p:cNvSpPr>
                <a:spLocks noChangeShapeType="1"/>
              </p:cNvSpPr>
              <p:nvPr/>
            </p:nvSpPr>
            <p:spPr bwMode="auto">
              <a:xfrm flipV="1">
                <a:off x="3258"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70" name="Line 558"/>
              <p:cNvSpPr>
                <a:spLocks noChangeShapeType="1"/>
              </p:cNvSpPr>
              <p:nvPr/>
            </p:nvSpPr>
            <p:spPr bwMode="auto">
              <a:xfrm flipV="1">
                <a:off x="3269"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69" name="Line 557"/>
              <p:cNvSpPr>
                <a:spLocks noChangeShapeType="1"/>
              </p:cNvSpPr>
              <p:nvPr/>
            </p:nvSpPr>
            <p:spPr bwMode="auto">
              <a:xfrm flipV="1">
                <a:off x="3279"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68" name="Line 556"/>
              <p:cNvSpPr>
                <a:spLocks noChangeShapeType="1"/>
              </p:cNvSpPr>
              <p:nvPr/>
            </p:nvSpPr>
            <p:spPr bwMode="auto">
              <a:xfrm flipV="1">
                <a:off x="3289"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67" name="Line 555"/>
              <p:cNvSpPr>
                <a:spLocks noChangeShapeType="1"/>
              </p:cNvSpPr>
              <p:nvPr/>
            </p:nvSpPr>
            <p:spPr bwMode="auto">
              <a:xfrm flipV="1">
                <a:off x="3299"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66" name="Line 554"/>
              <p:cNvSpPr>
                <a:spLocks noChangeShapeType="1"/>
              </p:cNvSpPr>
              <p:nvPr/>
            </p:nvSpPr>
            <p:spPr bwMode="auto">
              <a:xfrm flipV="1">
                <a:off x="3310"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65" name="Line 553"/>
              <p:cNvSpPr>
                <a:spLocks noChangeShapeType="1"/>
              </p:cNvSpPr>
              <p:nvPr/>
            </p:nvSpPr>
            <p:spPr bwMode="auto">
              <a:xfrm flipV="1">
                <a:off x="3320"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64" name="Line 552"/>
              <p:cNvSpPr>
                <a:spLocks noChangeShapeType="1"/>
              </p:cNvSpPr>
              <p:nvPr/>
            </p:nvSpPr>
            <p:spPr bwMode="auto">
              <a:xfrm flipV="1">
                <a:off x="3331"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63" name="Line 551"/>
              <p:cNvSpPr>
                <a:spLocks noChangeShapeType="1"/>
              </p:cNvSpPr>
              <p:nvPr/>
            </p:nvSpPr>
            <p:spPr bwMode="auto">
              <a:xfrm flipV="1">
                <a:off x="3341"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62" name="Line 550"/>
              <p:cNvSpPr>
                <a:spLocks noChangeShapeType="1"/>
              </p:cNvSpPr>
              <p:nvPr/>
            </p:nvSpPr>
            <p:spPr bwMode="auto">
              <a:xfrm flipV="1">
                <a:off x="3351"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61" name="Line 549"/>
              <p:cNvSpPr>
                <a:spLocks noChangeShapeType="1"/>
              </p:cNvSpPr>
              <p:nvPr/>
            </p:nvSpPr>
            <p:spPr bwMode="auto">
              <a:xfrm flipV="1">
                <a:off x="3362"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60" name="Line 548"/>
              <p:cNvSpPr>
                <a:spLocks noChangeShapeType="1"/>
              </p:cNvSpPr>
              <p:nvPr/>
            </p:nvSpPr>
            <p:spPr bwMode="auto">
              <a:xfrm flipV="1">
                <a:off x="3372"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59" name="Line 547"/>
              <p:cNvSpPr>
                <a:spLocks noChangeShapeType="1"/>
              </p:cNvSpPr>
              <p:nvPr/>
            </p:nvSpPr>
            <p:spPr bwMode="auto">
              <a:xfrm flipV="1">
                <a:off x="3382"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58" name="Line 546"/>
              <p:cNvSpPr>
                <a:spLocks noChangeShapeType="1"/>
              </p:cNvSpPr>
              <p:nvPr/>
            </p:nvSpPr>
            <p:spPr bwMode="auto">
              <a:xfrm flipV="1">
                <a:off x="3393"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57" name="Line 545"/>
              <p:cNvSpPr>
                <a:spLocks noChangeShapeType="1"/>
              </p:cNvSpPr>
              <p:nvPr/>
            </p:nvSpPr>
            <p:spPr bwMode="auto">
              <a:xfrm flipV="1">
                <a:off x="3403"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56" name="Line 544"/>
              <p:cNvSpPr>
                <a:spLocks noChangeShapeType="1"/>
              </p:cNvSpPr>
              <p:nvPr/>
            </p:nvSpPr>
            <p:spPr bwMode="auto">
              <a:xfrm flipV="1">
                <a:off x="3413"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55" name="Line 543"/>
              <p:cNvSpPr>
                <a:spLocks noChangeShapeType="1"/>
              </p:cNvSpPr>
              <p:nvPr/>
            </p:nvSpPr>
            <p:spPr bwMode="auto">
              <a:xfrm flipV="1">
                <a:off x="3424"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54" name="Line 542"/>
              <p:cNvSpPr>
                <a:spLocks noChangeShapeType="1"/>
              </p:cNvSpPr>
              <p:nvPr/>
            </p:nvSpPr>
            <p:spPr bwMode="auto">
              <a:xfrm flipV="1">
                <a:off x="3434"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53" name="Line 541"/>
              <p:cNvSpPr>
                <a:spLocks noChangeShapeType="1"/>
              </p:cNvSpPr>
              <p:nvPr/>
            </p:nvSpPr>
            <p:spPr bwMode="auto">
              <a:xfrm flipV="1">
                <a:off x="3444"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52" name="Line 540"/>
              <p:cNvSpPr>
                <a:spLocks noChangeShapeType="1"/>
              </p:cNvSpPr>
              <p:nvPr/>
            </p:nvSpPr>
            <p:spPr bwMode="auto">
              <a:xfrm flipV="1">
                <a:off x="3455"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51" name="Line 539"/>
              <p:cNvSpPr>
                <a:spLocks noChangeShapeType="1"/>
              </p:cNvSpPr>
              <p:nvPr/>
            </p:nvSpPr>
            <p:spPr bwMode="auto">
              <a:xfrm flipV="1">
                <a:off x="3465"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50" name="Line 538"/>
              <p:cNvSpPr>
                <a:spLocks noChangeShapeType="1"/>
              </p:cNvSpPr>
              <p:nvPr/>
            </p:nvSpPr>
            <p:spPr bwMode="auto">
              <a:xfrm flipV="1">
                <a:off x="3475"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49" name="Line 537"/>
              <p:cNvSpPr>
                <a:spLocks noChangeShapeType="1"/>
              </p:cNvSpPr>
              <p:nvPr/>
            </p:nvSpPr>
            <p:spPr bwMode="auto">
              <a:xfrm flipV="1">
                <a:off x="3486"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48" name="Line 536"/>
              <p:cNvSpPr>
                <a:spLocks noChangeShapeType="1"/>
              </p:cNvSpPr>
              <p:nvPr/>
            </p:nvSpPr>
            <p:spPr bwMode="auto">
              <a:xfrm flipV="1">
                <a:off x="3496"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47" name="Line 535"/>
              <p:cNvSpPr>
                <a:spLocks noChangeShapeType="1"/>
              </p:cNvSpPr>
              <p:nvPr/>
            </p:nvSpPr>
            <p:spPr bwMode="auto">
              <a:xfrm flipV="1">
                <a:off x="3506"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46" name="Line 534"/>
              <p:cNvSpPr>
                <a:spLocks noChangeShapeType="1"/>
              </p:cNvSpPr>
              <p:nvPr/>
            </p:nvSpPr>
            <p:spPr bwMode="auto">
              <a:xfrm flipV="1">
                <a:off x="3517"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45" name="Line 533"/>
              <p:cNvSpPr>
                <a:spLocks noChangeShapeType="1"/>
              </p:cNvSpPr>
              <p:nvPr/>
            </p:nvSpPr>
            <p:spPr bwMode="auto">
              <a:xfrm flipV="1">
                <a:off x="3527"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44" name="Line 532"/>
              <p:cNvSpPr>
                <a:spLocks noChangeShapeType="1"/>
              </p:cNvSpPr>
              <p:nvPr/>
            </p:nvSpPr>
            <p:spPr bwMode="auto">
              <a:xfrm flipV="1">
                <a:off x="3537"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43" name="Line 531"/>
              <p:cNvSpPr>
                <a:spLocks noChangeShapeType="1"/>
              </p:cNvSpPr>
              <p:nvPr/>
            </p:nvSpPr>
            <p:spPr bwMode="auto">
              <a:xfrm flipV="1">
                <a:off x="3548"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42" name="Line 530"/>
              <p:cNvSpPr>
                <a:spLocks noChangeShapeType="1"/>
              </p:cNvSpPr>
              <p:nvPr/>
            </p:nvSpPr>
            <p:spPr bwMode="auto">
              <a:xfrm flipV="1">
                <a:off x="3558"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41" name="Line 529"/>
              <p:cNvSpPr>
                <a:spLocks noChangeShapeType="1"/>
              </p:cNvSpPr>
              <p:nvPr/>
            </p:nvSpPr>
            <p:spPr bwMode="auto">
              <a:xfrm flipV="1">
                <a:off x="3568"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40" name="Line 528"/>
              <p:cNvSpPr>
                <a:spLocks noChangeShapeType="1"/>
              </p:cNvSpPr>
              <p:nvPr/>
            </p:nvSpPr>
            <p:spPr bwMode="auto">
              <a:xfrm flipV="1">
                <a:off x="3579"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39" name="Line 527"/>
              <p:cNvSpPr>
                <a:spLocks noChangeShapeType="1"/>
              </p:cNvSpPr>
              <p:nvPr/>
            </p:nvSpPr>
            <p:spPr bwMode="auto">
              <a:xfrm flipV="1">
                <a:off x="3589"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38" name="Line 526"/>
              <p:cNvSpPr>
                <a:spLocks noChangeShapeType="1"/>
              </p:cNvSpPr>
              <p:nvPr/>
            </p:nvSpPr>
            <p:spPr bwMode="auto">
              <a:xfrm flipV="1">
                <a:off x="3600"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37" name="Line 525"/>
              <p:cNvSpPr>
                <a:spLocks noChangeShapeType="1"/>
              </p:cNvSpPr>
              <p:nvPr/>
            </p:nvSpPr>
            <p:spPr bwMode="auto">
              <a:xfrm flipV="1">
                <a:off x="3610"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36" name="Line 524"/>
              <p:cNvSpPr>
                <a:spLocks noChangeShapeType="1"/>
              </p:cNvSpPr>
              <p:nvPr/>
            </p:nvSpPr>
            <p:spPr bwMode="auto">
              <a:xfrm flipV="1">
                <a:off x="3620"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35" name="Line 523"/>
              <p:cNvSpPr>
                <a:spLocks noChangeShapeType="1"/>
              </p:cNvSpPr>
              <p:nvPr/>
            </p:nvSpPr>
            <p:spPr bwMode="auto">
              <a:xfrm flipV="1">
                <a:off x="3630"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34" name="Line 522"/>
              <p:cNvSpPr>
                <a:spLocks noChangeShapeType="1"/>
              </p:cNvSpPr>
              <p:nvPr/>
            </p:nvSpPr>
            <p:spPr bwMode="auto">
              <a:xfrm flipV="1">
                <a:off x="3641"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33" name="Line 521"/>
              <p:cNvSpPr>
                <a:spLocks noChangeShapeType="1"/>
              </p:cNvSpPr>
              <p:nvPr/>
            </p:nvSpPr>
            <p:spPr bwMode="auto">
              <a:xfrm flipV="1">
                <a:off x="3651"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32" name="Line 520"/>
              <p:cNvSpPr>
                <a:spLocks noChangeShapeType="1"/>
              </p:cNvSpPr>
              <p:nvPr/>
            </p:nvSpPr>
            <p:spPr bwMode="auto">
              <a:xfrm flipV="1">
                <a:off x="3662"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230" name="Group 318"/>
            <p:cNvGrpSpPr>
              <a:grpSpLocks/>
            </p:cNvGrpSpPr>
            <p:nvPr/>
          </p:nvGrpSpPr>
          <p:grpSpPr bwMode="auto">
            <a:xfrm>
              <a:off x="2784" y="1707"/>
              <a:ext cx="972" cy="289"/>
              <a:chOff x="2784" y="1707"/>
              <a:chExt cx="972" cy="289"/>
            </a:xfrm>
          </p:grpSpPr>
          <p:sp>
            <p:nvSpPr>
              <p:cNvPr id="39430" name="Line 518"/>
              <p:cNvSpPr>
                <a:spLocks noChangeShapeType="1"/>
              </p:cNvSpPr>
              <p:nvPr/>
            </p:nvSpPr>
            <p:spPr bwMode="auto">
              <a:xfrm flipV="1">
                <a:off x="3672"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29" name="Line 517"/>
              <p:cNvSpPr>
                <a:spLocks noChangeShapeType="1"/>
              </p:cNvSpPr>
              <p:nvPr/>
            </p:nvSpPr>
            <p:spPr bwMode="auto">
              <a:xfrm flipV="1">
                <a:off x="3682"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28" name="Line 516"/>
              <p:cNvSpPr>
                <a:spLocks noChangeShapeType="1"/>
              </p:cNvSpPr>
              <p:nvPr/>
            </p:nvSpPr>
            <p:spPr bwMode="auto">
              <a:xfrm flipV="1">
                <a:off x="3692"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27" name="Line 515"/>
              <p:cNvSpPr>
                <a:spLocks noChangeShapeType="1"/>
              </p:cNvSpPr>
              <p:nvPr/>
            </p:nvSpPr>
            <p:spPr bwMode="auto">
              <a:xfrm flipV="1">
                <a:off x="3703"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26" name="Line 514"/>
              <p:cNvSpPr>
                <a:spLocks noChangeShapeType="1"/>
              </p:cNvSpPr>
              <p:nvPr/>
            </p:nvSpPr>
            <p:spPr bwMode="auto">
              <a:xfrm flipV="1">
                <a:off x="3713"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25" name="Line 513"/>
              <p:cNvSpPr>
                <a:spLocks noChangeShapeType="1"/>
              </p:cNvSpPr>
              <p:nvPr/>
            </p:nvSpPr>
            <p:spPr bwMode="auto">
              <a:xfrm flipV="1">
                <a:off x="3713" y="196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24" name="Line 512"/>
              <p:cNvSpPr>
                <a:spLocks noChangeShapeType="1"/>
              </p:cNvSpPr>
              <p:nvPr/>
            </p:nvSpPr>
            <p:spPr bwMode="auto">
              <a:xfrm flipV="1">
                <a:off x="3713" y="1941"/>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23" name="Line 511"/>
              <p:cNvSpPr>
                <a:spLocks noChangeShapeType="1"/>
              </p:cNvSpPr>
              <p:nvPr/>
            </p:nvSpPr>
            <p:spPr bwMode="auto">
              <a:xfrm flipV="1">
                <a:off x="3713" y="191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22" name="Line 510"/>
              <p:cNvSpPr>
                <a:spLocks noChangeShapeType="1"/>
              </p:cNvSpPr>
              <p:nvPr/>
            </p:nvSpPr>
            <p:spPr bwMode="auto">
              <a:xfrm flipV="1">
                <a:off x="3713" y="189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21" name="Line 509"/>
              <p:cNvSpPr>
                <a:spLocks noChangeShapeType="1"/>
              </p:cNvSpPr>
              <p:nvPr/>
            </p:nvSpPr>
            <p:spPr bwMode="auto">
              <a:xfrm flipV="1">
                <a:off x="3713" y="187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20" name="Line 508"/>
              <p:cNvSpPr>
                <a:spLocks noChangeShapeType="1"/>
              </p:cNvSpPr>
              <p:nvPr/>
            </p:nvSpPr>
            <p:spPr bwMode="auto">
              <a:xfrm flipV="1">
                <a:off x="3713" y="185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19" name="Line 507"/>
              <p:cNvSpPr>
                <a:spLocks noChangeShapeType="1"/>
              </p:cNvSpPr>
              <p:nvPr/>
            </p:nvSpPr>
            <p:spPr bwMode="auto">
              <a:xfrm flipV="1">
                <a:off x="3713" y="183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18" name="Line 506"/>
              <p:cNvSpPr>
                <a:spLocks noChangeShapeType="1"/>
              </p:cNvSpPr>
              <p:nvPr/>
            </p:nvSpPr>
            <p:spPr bwMode="auto">
              <a:xfrm flipV="1">
                <a:off x="3713" y="181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17" name="Line 505"/>
              <p:cNvSpPr>
                <a:spLocks noChangeShapeType="1"/>
              </p:cNvSpPr>
              <p:nvPr/>
            </p:nvSpPr>
            <p:spPr bwMode="auto">
              <a:xfrm flipV="1">
                <a:off x="3713" y="17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16" name="Line 504"/>
              <p:cNvSpPr>
                <a:spLocks noChangeShapeType="1"/>
              </p:cNvSpPr>
              <p:nvPr/>
            </p:nvSpPr>
            <p:spPr bwMode="auto">
              <a:xfrm flipV="1">
                <a:off x="3713" y="177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15" name="Line 503"/>
              <p:cNvSpPr>
                <a:spLocks noChangeShapeType="1"/>
              </p:cNvSpPr>
              <p:nvPr/>
            </p:nvSpPr>
            <p:spPr bwMode="auto">
              <a:xfrm flipV="1">
                <a:off x="3713" y="174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14" name="Line 502"/>
              <p:cNvSpPr>
                <a:spLocks noChangeShapeType="1"/>
              </p:cNvSpPr>
              <p:nvPr/>
            </p:nvSpPr>
            <p:spPr bwMode="auto">
              <a:xfrm flipV="1">
                <a:off x="3713" y="172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13" name="Line 501"/>
              <p:cNvSpPr>
                <a:spLocks noChangeShapeType="1"/>
              </p:cNvSpPr>
              <p:nvPr/>
            </p:nvSpPr>
            <p:spPr bwMode="auto">
              <a:xfrm flipV="1">
                <a:off x="3713" y="170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12" name="Line 500"/>
              <p:cNvSpPr>
                <a:spLocks noChangeShapeType="1"/>
              </p:cNvSpPr>
              <p:nvPr/>
            </p:nvSpPr>
            <p:spPr bwMode="auto">
              <a:xfrm flipV="1">
                <a:off x="3724" y="199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11" name="Line 499"/>
              <p:cNvSpPr>
                <a:spLocks noChangeShapeType="1"/>
              </p:cNvSpPr>
              <p:nvPr/>
            </p:nvSpPr>
            <p:spPr bwMode="auto">
              <a:xfrm flipV="1">
                <a:off x="3724" y="197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10" name="Line 498"/>
              <p:cNvSpPr>
                <a:spLocks noChangeShapeType="1"/>
              </p:cNvSpPr>
              <p:nvPr/>
            </p:nvSpPr>
            <p:spPr bwMode="auto">
              <a:xfrm flipV="1">
                <a:off x="3724" y="195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09" name="Line 497"/>
              <p:cNvSpPr>
                <a:spLocks noChangeShapeType="1"/>
              </p:cNvSpPr>
              <p:nvPr/>
            </p:nvSpPr>
            <p:spPr bwMode="auto">
              <a:xfrm flipV="1">
                <a:off x="3724" y="193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08" name="Line 496"/>
              <p:cNvSpPr>
                <a:spLocks noChangeShapeType="1"/>
              </p:cNvSpPr>
              <p:nvPr/>
            </p:nvSpPr>
            <p:spPr bwMode="auto">
              <a:xfrm flipV="1">
                <a:off x="3724" y="190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07" name="Line 495"/>
              <p:cNvSpPr>
                <a:spLocks noChangeShapeType="1"/>
              </p:cNvSpPr>
              <p:nvPr/>
            </p:nvSpPr>
            <p:spPr bwMode="auto">
              <a:xfrm flipV="1">
                <a:off x="3724" y="188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06" name="Line 494"/>
              <p:cNvSpPr>
                <a:spLocks noChangeShapeType="1"/>
              </p:cNvSpPr>
              <p:nvPr/>
            </p:nvSpPr>
            <p:spPr bwMode="auto">
              <a:xfrm flipV="1">
                <a:off x="3724" y="186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05" name="Line 493"/>
              <p:cNvSpPr>
                <a:spLocks noChangeShapeType="1"/>
              </p:cNvSpPr>
              <p:nvPr/>
            </p:nvSpPr>
            <p:spPr bwMode="auto">
              <a:xfrm flipV="1">
                <a:off x="3724" y="184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04" name="Line 492"/>
              <p:cNvSpPr>
                <a:spLocks noChangeShapeType="1"/>
              </p:cNvSpPr>
              <p:nvPr/>
            </p:nvSpPr>
            <p:spPr bwMode="auto">
              <a:xfrm flipV="1">
                <a:off x="3724" y="182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03" name="Line 491"/>
              <p:cNvSpPr>
                <a:spLocks noChangeShapeType="1"/>
              </p:cNvSpPr>
              <p:nvPr/>
            </p:nvSpPr>
            <p:spPr bwMode="auto">
              <a:xfrm flipV="1">
                <a:off x="3724" y="180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02" name="Line 490"/>
              <p:cNvSpPr>
                <a:spLocks noChangeShapeType="1"/>
              </p:cNvSpPr>
              <p:nvPr/>
            </p:nvSpPr>
            <p:spPr bwMode="auto">
              <a:xfrm flipV="1">
                <a:off x="3724" y="178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01" name="Line 489"/>
              <p:cNvSpPr>
                <a:spLocks noChangeShapeType="1"/>
              </p:cNvSpPr>
              <p:nvPr/>
            </p:nvSpPr>
            <p:spPr bwMode="auto">
              <a:xfrm flipV="1">
                <a:off x="3724" y="176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400" name="Line 488"/>
              <p:cNvSpPr>
                <a:spLocks noChangeShapeType="1"/>
              </p:cNvSpPr>
              <p:nvPr/>
            </p:nvSpPr>
            <p:spPr bwMode="auto">
              <a:xfrm flipV="1">
                <a:off x="3724" y="173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99" name="Line 487"/>
              <p:cNvSpPr>
                <a:spLocks noChangeShapeType="1"/>
              </p:cNvSpPr>
              <p:nvPr/>
            </p:nvSpPr>
            <p:spPr bwMode="auto">
              <a:xfrm flipV="1">
                <a:off x="3724" y="1718"/>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98" name="Line 486"/>
              <p:cNvSpPr>
                <a:spLocks noChangeShapeType="1"/>
              </p:cNvSpPr>
              <p:nvPr/>
            </p:nvSpPr>
            <p:spPr bwMode="auto">
              <a:xfrm flipV="1">
                <a:off x="3734"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97" name="Line 485"/>
              <p:cNvSpPr>
                <a:spLocks noChangeShapeType="1"/>
              </p:cNvSpPr>
              <p:nvPr/>
            </p:nvSpPr>
            <p:spPr bwMode="auto">
              <a:xfrm flipV="1">
                <a:off x="3734" y="196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96" name="Line 484"/>
              <p:cNvSpPr>
                <a:spLocks noChangeShapeType="1"/>
              </p:cNvSpPr>
              <p:nvPr/>
            </p:nvSpPr>
            <p:spPr bwMode="auto">
              <a:xfrm flipV="1">
                <a:off x="3734" y="1941"/>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95" name="Line 483"/>
              <p:cNvSpPr>
                <a:spLocks noChangeShapeType="1"/>
              </p:cNvSpPr>
              <p:nvPr/>
            </p:nvSpPr>
            <p:spPr bwMode="auto">
              <a:xfrm flipV="1">
                <a:off x="3734" y="191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94" name="Line 482"/>
              <p:cNvSpPr>
                <a:spLocks noChangeShapeType="1"/>
              </p:cNvSpPr>
              <p:nvPr/>
            </p:nvSpPr>
            <p:spPr bwMode="auto">
              <a:xfrm flipV="1">
                <a:off x="3734" y="189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93" name="Line 481"/>
              <p:cNvSpPr>
                <a:spLocks noChangeShapeType="1"/>
              </p:cNvSpPr>
              <p:nvPr/>
            </p:nvSpPr>
            <p:spPr bwMode="auto">
              <a:xfrm flipV="1">
                <a:off x="3734" y="187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92" name="Line 480"/>
              <p:cNvSpPr>
                <a:spLocks noChangeShapeType="1"/>
              </p:cNvSpPr>
              <p:nvPr/>
            </p:nvSpPr>
            <p:spPr bwMode="auto">
              <a:xfrm flipV="1">
                <a:off x="3734" y="185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91" name="Line 479"/>
              <p:cNvSpPr>
                <a:spLocks noChangeShapeType="1"/>
              </p:cNvSpPr>
              <p:nvPr/>
            </p:nvSpPr>
            <p:spPr bwMode="auto">
              <a:xfrm flipV="1">
                <a:off x="3734" y="183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90" name="Line 478"/>
              <p:cNvSpPr>
                <a:spLocks noChangeShapeType="1"/>
              </p:cNvSpPr>
              <p:nvPr/>
            </p:nvSpPr>
            <p:spPr bwMode="auto">
              <a:xfrm flipV="1">
                <a:off x="3734" y="181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89" name="Line 477"/>
              <p:cNvSpPr>
                <a:spLocks noChangeShapeType="1"/>
              </p:cNvSpPr>
              <p:nvPr/>
            </p:nvSpPr>
            <p:spPr bwMode="auto">
              <a:xfrm flipV="1">
                <a:off x="3734" y="17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88" name="Line 476"/>
              <p:cNvSpPr>
                <a:spLocks noChangeShapeType="1"/>
              </p:cNvSpPr>
              <p:nvPr/>
            </p:nvSpPr>
            <p:spPr bwMode="auto">
              <a:xfrm flipV="1">
                <a:off x="3734" y="177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87" name="Line 475"/>
              <p:cNvSpPr>
                <a:spLocks noChangeShapeType="1"/>
              </p:cNvSpPr>
              <p:nvPr/>
            </p:nvSpPr>
            <p:spPr bwMode="auto">
              <a:xfrm flipV="1">
                <a:off x="3734" y="174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86" name="Line 474"/>
              <p:cNvSpPr>
                <a:spLocks noChangeShapeType="1"/>
              </p:cNvSpPr>
              <p:nvPr/>
            </p:nvSpPr>
            <p:spPr bwMode="auto">
              <a:xfrm flipV="1">
                <a:off x="3734" y="172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85" name="Line 473"/>
              <p:cNvSpPr>
                <a:spLocks noChangeShapeType="1"/>
              </p:cNvSpPr>
              <p:nvPr/>
            </p:nvSpPr>
            <p:spPr bwMode="auto">
              <a:xfrm flipV="1">
                <a:off x="3744" y="1993"/>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84" name="Line 472"/>
              <p:cNvSpPr>
                <a:spLocks noChangeShapeType="1"/>
              </p:cNvSpPr>
              <p:nvPr/>
            </p:nvSpPr>
            <p:spPr bwMode="auto">
              <a:xfrm flipV="1">
                <a:off x="3744" y="197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83" name="Line 471"/>
              <p:cNvSpPr>
                <a:spLocks noChangeShapeType="1"/>
              </p:cNvSpPr>
              <p:nvPr/>
            </p:nvSpPr>
            <p:spPr bwMode="auto">
              <a:xfrm flipV="1">
                <a:off x="3744" y="195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82" name="Line 470"/>
              <p:cNvSpPr>
                <a:spLocks noChangeShapeType="1"/>
              </p:cNvSpPr>
              <p:nvPr/>
            </p:nvSpPr>
            <p:spPr bwMode="auto">
              <a:xfrm flipV="1">
                <a:off x="3744" y="193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81" name="Line 469"/>
              <p:cNvSpPr>
                <a:spLocks noChangeShapeType="1"/>
              </p:cNvSpPr>
              <p:nvPr/>
            </p:nvSpPr>
            <p:spPr bwMode="auto">
              <a:xfrm flipV="1">
                <a:off x="3744" y="190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80" name="Line 468"/>
              <p:cNvSpPr>
                <a:spLocks noChangeShapeType="1"/>
              </p:cNvSpPr>
              <p:nvPr/>
            </p:nvSpPr>
            <p:spPr bwMode="auto">
              <a:xfrm flipV="1">
                <a:off x="3744" y="188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79" name="Line 467"/>
              <p:cNvSpPr>
                <a:spLocks noChangeShapeType="1"/>
              </p:cNvSpPr>
              <p:nvPr/>
            </p:nvSpPr>
            <p:spPr bwMode="auto">
              <a:xfrm flipV="1">
                <a:off x="3744" y="1866"/>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78" name="Line 466"/>
              <p:cNvSpPr>
                <a:spLocks noChangeShapeType="1"/>
              </p:cNvSpPr>
              <p:nvPr/>
            </p:nvSpPr>
            <p:spPr bwMode="auto">
              <a:xfrm flipV="1">
                <a:off x="3744" y="184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77" name="Line 465"/>
              <p:cNvSpPr>
                <a:spLocks noChangeShapeType="1"/>
              </p:cNvSpPr>
              <p:nvPr/>
            </p:nvSpPr>
            <p:spPr bwMode="auto">
              <a:xfrm flipV="1">
                <a:off x="3744" y="182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76" name="Line 464"/>
              <p:cNvSpPr>
                <a:spLocks noChangeShapeType="1"/>
              </p:cNvSpPr>
              <p:nvPr/>
            </p:nvSpPr>
            <p:spPr bwMode="auto">
              <a:xfrm flipV="1">
                <a:off x="3744" y="1802"/>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75" name="Line 463"/>
              <p:cNvSpPr>
                <a:spLocks noChangeShapeType="1"/>
              </p:cNvSpPr>
              <p:nvPr/>
            </p:nvSpPr>
            <p:spPr bwMode="auto">
              <a:xfrm flipV="1">
                <a:off x="3744" y="1781"/>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74" name="Line 462"/>
              <p:cNvSpPr>
                <a:spLocks noChangeShapeType="1"/>
              </p:cNvSpPr>
              <p:nvPr/>
            </p:nvSpPr>
            <p:spPr bwMode="auto">
              <a:xfrm flipV="1">
                <a:off x="3744" y="176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73" name="Line 461"/>
              <p:cNvSpPr>
                <a:spLocks noChangeShapeType="1"/>
              </p:cNvSpPr>
              <p:nvPr/>
            </p:nvSpPr>
            <p:spPr bwMode="auto">
              <a:xfrm flipV="1">
                <a:off x="3744" y="1739"/>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72" name="Line 460"/>
              <p:cNvSpPr>
                <a:spLocks noChangeShapeType="1"/>
              </p:cNvSpPr>
              <p:nvPr/>
            </p:nvSpPr>
            <p:spPr bwMode="auto">
              <a:xfrm flipV="1">
                <a:off x="3755" y="198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71" name="Line 459"/>
              <p:cNvSpPr>
                <a:spLocks noChangeShapeType="1"/>
              </p:cNvSpPr>
              <p:nvPr/>
            </p:nvSpPr>
            <p:spPr bwMode="auto">
              <a:xfrm flipV="1">
                <a:off x="3755" y="196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70" name="Line 458"/>
              <p:cNvSpPr>
                <a:spLocks noChangeShapeType="1"/>
              </p:cNvSpPr>
              <p:nvPr/>
            </p:nvSpPr>
            <p:spPr bwMode="auto">
              <a:xfrm flipV="1">
                <a:off x="3755" y="1941"/>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69" name="Line 457"/>
              <p:cNvSpPr>
                <a:spLocks noChangeShapeType="1"/>
              </p:cNvSpPr>
              <p:nvPr/>
            </p:nvSpPr>
            <p:spPr bwMode="auto">
              <a:xfrm flipV="1">
                <a:off x="3755" y="191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68" name="Line 456"/>
              <p:cNvSpPr>
                <a:spLocks noChangeShapeType="1"/>
              </p:cNvSpPr>
              <p:nvPr/>
            </p:nvSpPr>
            <p:spPr bwMode="auto">
              <a:xfrm flipV="1">
                <a:off x="3755" y="1898"/>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67" name="Line 455"/>
              <p:cNvSpPr>
                <a:spLocks noChangeShapeType="1"/>
              </p:cNvSpPr>
              <p:nvPr/>
            </p:nvSpPr>
            <p:spPr bwMode="auto">
              <a:xfrm flipV="1">
                <a:off x="3755" y="1877"/>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66" name="Line 454"/>
              <p:cNvSpPr>
                <a:spLocks noChangeShapeType="1"/>
              </p:cNvSpPr>
              <p:nvPr/>
            </p:nvSpPr>
            <p:spPr bwMode="auto">
              <a:xfrm flipV="1">
                <a:off x="3755" y="1855"/>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65" name="Line 453"/>
              <p:cNvSpPr>
                <a:spLocks noChangeShapeType="1"/>
              </p:cNvSpPr>
              <p:nvPr/>
            </p:nvSpPr>
            <p:spPr bwMode="auto">
              <a:xfrm flipV="1">
                <a:off x="3755" y="1834"/>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64" name="Line 452"/>
              <p:cNvSpPr>
                <a:spLocks noChangeShapeType="1"/>
              </p:cNvSpPr>
              <p:nvPr/>
            </p:nvSpPr>
            <p:spPr bwMode="auto">
              <a:xfrm flipV="1">
                <a:off x="3755" y="1813"/>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63" name="Line 451"/>
              <p:cNvSpPr>
                <a:spLocks noChangeShapeType="1"/>
              </p:cNvSpPr>
              <p:nvPr/>
            </p:nvSpPr>
            <p:spPr bwMode="auto">
              <a:xfrm flipV="1">
                <a:off x="3755" y="1792"/>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62" name="Line 450"/>
              <p:cNvSpPr>
                <a:spLocks noChangeShapeType="1"/>
              </p:cNvSpPr>
              <p:nvPr/>
            </p:nvSpPr>
            <p:spPr bwMode="auto">
              <a:xfrm flipV="1">
                <a:off x="3755" y="1770"/>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61" name="Line 449"/>
              <p:cNvSpPr>
                <a:spLocks noChangeShapeType="1"/>
              </p:cNvSpPr>
              <p:nvPr/>
            </p:nvSpPr>
            <p:spPr bwMode="auto">
              <a:xfrm flipV="1">
                <a:off x="3755" y="1749"/>
                <a:ext cx="1"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60" name="Line 448"/>
              <p:cNvSpPr>
                <a:spLocks noChangeShapeType="1"/>
              </p:cNvSpPr>
              <p:nvPr/>
            </p:nvSpPr>
            <p:spPr bwMode="auto">
              <a:xfrm flipV="1">
                <a:off x="2793" y="173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59" name="Line 447"/>
              <p:cNvSpPr>
                <a:spLocks noChangeShapeType="1"/>
              </p:cNvSpPr>
              <p:nvPr/>
            </p:nvSpPr>
            <p:spPr bwMode="auto">
              <a:xfrm flipV="1">
                <a:off x="2803" y="172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58" name="Line 446"/>
              <p:cNvSpPr>
                <a:spLocks noChangeShapeType="1"/>
              </p:cNvSpPr>
              <p:nvPr/>
            </p:nvSpPr>
            <p:spPr bwMode="auto">
              <a:xfrm flipV="1">
                <a:off x="2813" y="171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57" name="Line 445"/>
              <p:cNvSpPr>
                <a:spLocks noChangeShapeType="1"/>
              </p:cNvSpPr>
              <p:nvPr/>
            </p:nvSpPr>
            <p:spPr bwMode="auto">
              <a:xfrm flipV="1">
                <a:off x="2824" y="170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56" name="Line 444"/>
              <p:cNvSpPr>
                <a:spLocks noChangeShapeType="1"/>
              </p:cNvSpPr>
              <p:nvPr/>
            </p:nvSpPr>
            <p:spPr bwMode="auto">
              <a:xfrm flipV="1">
                <a:off x="2784" y="177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55" name="Line 443"/>
              <p:cNvSpPr>
                <a:spLocks noChangeShapeType="1"/>
              </p:cNvSpPr>
              <p:nvPr/>
            </p:nvSpPr>
            <p:spPr bwMode="auto">
              <a:xfrm flipV="1">
                <a:off x="2793" y="176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54" name="Line 442"/>
              <p:cNvSpPr>
                <a:spLocks noChangeShapeType="1"/>
              </p:cNvSpPr>
              <p:nvPr/>
            </p:nvSpPr>
            <p:spPr bwMode="auto">
              <a:xfrm flipV="1">
                <a:off x="2803" y="175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53" name="Line 441"/>
              <p:cNvSpPr>
                <a:spLocks noChangeShapeType="1"/>
              </p:cNvSpPr>
              <p:nvPr/>
            </p:nvSpPr>
            <p:spPr bwMode="auto">
              <a:xfrm flipV="1">
                <a:off x="2813" y="173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52" name="Line 440"/>
              <p:cNvSpPr>
                <a:spLocks noChangeShapeType="1"/>
              </p:cNvSpPr>
              <p:nvPr/>
            </p:nvSpPr>
            <p:spPr bwMode="auto">
              <a:xfrm flipV="1">
                <a:off x="2824" y="172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51" name="Line 439"/>
              <p:cNvSpPr>
                <a:spLocks noChangeShapeType="1"/>
              </p:cNvSpPr>
              <p:nvPr/>
            </p:nvSpPr>
            <p:spPr bwMode="auto">
              <a:xfrm>
                <a:off x="2784" y="1793"/>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50" name="Line 438"/>
              <p:cNvSpPr>
                <a:spLocks noChangeShapeType="1"/>
              </p:cNvSpPr>
              <p:nvPr/>
            </p:nvSpPr>
            <p:spPr bwMode="auto">
              <a:xfrm flipV="1">
                <a:off x="2793" y="178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49" name="Line 437"/>
              <p:cNvSpPr>
                <a:spLocks noChangeShapeType="1"/>
              </p:cNvSpPr>
              <p:nvPr/>
            </p:nvSpPr>
            <p:spPr bwMode="auto">
              <a:xfrm flipV="1">
                <a:off x="2803" y="177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48" name="Line 436"/>
              <p:cNvSpPr>
                <a:spLocks noChangeShapeType="1"/>
              </p:cNvSpPr>
              <p:nvPr/>
            </p:nvSpPr>
            <p:spPr bwMode="auto">
              <a:xfrm flipV="1">
                <a:off x="2813" y="176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47" name="Line 435"/>
              <p:cNvSpPr>
                <a:spLocks noChangeShapeType="1"/>
              </p:cNvSpPr>
              <p:nvPr/>
            </p:nvSpPr>
            <p:spPr bwMode="auto">
              <a:xfrm flipV="1">
                <a:off x="2824" y="175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46" name="Line 434"/>
              <p:cNvSpPr>
                <a:spLocks noChangeShapeType="1"/>
              </p:cNvSpPr>
              <p:nvPr/>
            </p:nvSpPr>
            <p:spPr bwMode="auto">
              <a:xfrm>
                <a:off x="2784" y="1814"/>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45" name="Line 433"/>
              <p:cNvSpPr>
                <a:spLocks noChangeShapeType="1"/>
              </p:cNvSpPr>
              <p:nvPr/>
            </p:nvSpPr>
            <p:spPr bwMode="auto">
              <a:xfrm flipV="1">
                <a:off x="2793" y="180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44" name="Line 432"/>
              <p:cNvSpPr>
                <a:spLocks noChangeShapeType="1"/>
              </p:cNvSpPr>
              <p:nvPr/>
            </p:nvSpPr>
            <p:spPr bwMode="auto">
              <a:xfrm flipV="1">
                <a:off x="2803" y="179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43" name="Line 431"/>
              <p:cNvSpPr>
                <a:spLocks noChangeShapeType="1"/>
              </p:cNvSpPr>
              <p:nvPr/>
            </p:nvSpPr>
            <p:spPr bwMode="auto">
              <a:xfrm flipV="1">
                <a:off x="2813" y="178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42" name="Line 430"/>
              <p:cNvSpPr>
                <a:spLocks noChangeShapeType="1"/>
              </p:cNvSpPr>
              <p:nvPr/>
            </p:nvSpPr>
            <p:spPr bwMode="auto">
              <a:xfrm flipV="1">
                <a:off x="2824" y="177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41" name="Line 429"/>
              <p:cNvSpPr>
                <a:spLocks noChangeShapeType="1"/>
              </p:cNvSpPr>
              <p:nvPr/>
            </p:nvSpPr>
            <p:spPr bwMode="auto">
              <a:xfrm>
                <a:off x="2784" y="1835"/>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40" name="Line 428"/>
              <p:cNvSpPr>
                <a:spLocks noChangeShapeType="1"/>
              </p:cNvSpPr>
              <p:nvPr/>
            </p:nvSpPr>
            <p:spPr bwMode="auto">
              <a:xfrm flipV="1">
                <a:off x="2793" y="18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39" name="Line 427"/>
              <p:cNvSpPr>
                <a:spLocks noChangeShapeType="1"/>
              </p:cNvSpPr>
              <p:nvPr/>
            </p:nvSpPr>
            <p:spPr bwMode="auto">
              <a:xfrm flipV="1">
                <a:off x="2803" y="181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38" name="Line 426"/>
              <p:cNvSpPr>
                <a:spLocks noChangeShapeType="1"/>
              </p:cNvSpPr>
              <p:nvPr/>
            </p:nvSpPr>
            <p:spPr bwMode="auto">
              <a:xfrm flipV="1">
                <a:off x="2813" y="180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37" name="Line 425"/>
              <p:cNvSpPr>
                <a:spLocks noChangeShapeType="1"/>
              </p:cNvSpPr>
              <p:nvPr/>
            </p:nvSpPr>
            <p:spPr bwMode="auto">
              <a:xfrm flipV="1">
                <a:off x="2824" y="179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36" name="Line 424"/>
              <p:cNvSpPr>
                <a:spLocks noChangeShapeType="1"/>
              </p:cNvSpPr>
              <p:nvPr/>
            </p:nvSpPr>
            <p:spPr bwMode="auto">
              <a:xfrm flipV="1">
                <a:off x="2784" y="1856"/>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35" name="Line 423"/>
              <p:cNvSpPr>
                <a:spLocks noChangeShapeType="1"/>
              </p:cNvSpPr>
              <p:nvPr/>
            </p:nvSpPr>
            <p:spPr bwMode="auto">
              <a:xfrm flipV="1">
                <a:off x="2793" y="184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34" name="Line 422"/>
              <p:cNvSpPr>
                <a:spLocks noChangeShapeType="1"/>
              </p:cNvSpPr>
              <p:nvPr/>
            </p:nvSpPr>
            <p:spPr bwMode="auto">
              <a:xfrm flipV="1">
                <a:off x="2803" y="183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33" name="Line 421"/>
              <p:cNvSpPr>
                <a:spLocks noChangeShapeType="1"/>
              </p:cNvSpPr>
              <p:nvPr/>
            </p:nvSpPr>
            <p:spPr bwMode="auto">
              <a:xfrm flipV="1">
                <a:off x="2813" y="18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32" name="Line 420"/>
              <p:cNvSpPr>
                <a:spLocks noChangeShapeType="1"/>
              </p:cNvSpPr>
              <p:nvPr/>
            </p:nvSpPr>
            <p:spPr bwMode="auto">
              <a:xfrm flipV="1">
                <a:off x="2824" y="181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31" name="Line 419"/>
              <p:cNvSpPr>
                <a:spLocks noChangeShapeType="1"/>
              </p:cNvSpPr>
              <p:nvPr/>
            </p:nvSpPr>
            <p:spPr bwMode="auto">
              <a:xfrm flipV="1">
                <a:off x="2784" y="1877"/>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30" name="Line 418"/>
              <p:cNvSpPr>
                <a:spLocks noChangeShapeType="1"/>
              </p:cNvSpPr>
              <p:nvPr/>
            </p:nvSpPr>
            <p:spPr bwMode="auto">
              <a:xfrm flipV="1">
                <a:off x="2793" y="186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29" name="Line 417"/>
              <p:cNvSpPr>
                <a:spLocks noChangeShapeType="1"/>
              </p:cNvSpPr>
              <p:nvPr/>
            </p:nvSpPr>
            <p:spPr bwMode="auto">
              <a:xfrm flipV="1">
                <a:off x="2803" y="185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28" name="Line 416"/>
              <p:cNvSpPr>
                <a:spLocks noChangeShapeType="1"/>
              </p:cNvSpPr>
              <p:nvPr/>
            </p:nvSpPr>
            <p:spPr bwMode="auto">
              <a:xfrm flipV="1">
                <a:off x="2813" y="184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27" name="Line 415"/>
              <p:cNvSpPr>
                <a:spLocks noChangeShapeType="1"/>
              </p:cNvSpPr>
              <p:nvPr/>
            </p:nvSpPr>
            <p:spPr bwMode="auto">
              <a:xfrm flipV="1">
                <a:off x="2824" y="183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26" name="Line 414"/>
              <p:cNvSpPr>
                <a:spLocks noChangeShapeType="1"/>
              </p:cNvSpPr>
              <p:nvPr/>
            </p:nvSpPr>
            <p:spPr bwMode="auto">
              <a:xfrm>
                <a:off x="2784" y="1899"/>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25" name="Line 413"/>
              <p:cNvSpPr>
                <a:spLocks noChangeShapeType="1"/>
              </p:cNvSpPr>
              <p:nvPr/>
            </p:nvSpPr>
            <p:spPr bwMode="auto">
              <a:xfrm flipV="1">
                <a:off x="2793" y="188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24" name="Line 412"/>
              <p:cNvSpPr>
                <a:spLocks noChangeShapeType="1"/>
              </p:cNvSpPr>
              <p:nvPr/>
            </p:nvSpPr>
            <p:spPr bwMode="auto">
              <a:xfrm flipV="1">
                <a:off x="2803" y="1877"/>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23" name="Line 411"/>
              <p:cNvSpPr>
                <a:spLocks noChangeShapeType="1"/>
              </p:cNvSpPr>
              <p:nvPr/>
            </p:nvSpPr>
            <p:spPr bwMode="auto">
              <a:xfrm flipV="1">
                <a:off x="2813" y="186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22" name="Line 410"/>
              <p:cNvSpPr>
                <a:spLocks noChangeShapeType="1"/>
              </p:cNvSpPr>
              <p:nvPr/>
            </p:nvSpPr>
            <p:spPr bwMode="auto">
              <a:xfrm flipV="1">
                <a:off x="2824" y="185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21" name="Line 409"/>
              <p:cNvSpPr>
                <a:spLocks noChangeShapeType="1"/>
              </p:cNvSpPr>
              <p:nvPr/>
            </p:nvSpPr>
            <p:spPr bwMode="auto">
              <a:xfrm flipV="1">
                <a:off x="2784" y="1920"/>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20" name="Line 408"/>
              <p:cNvSpPr>
                <a:spLocks noChangeShapeType="1"/>
              </p:cNvSpPr>
              <p:nvPr/>
            </p:nvSpPr>
            <p:spPr bwMode="auto">
              <a:xfrm flipV="1">
                <a:off x="2793" y="1909"/>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19" name="Line 407"/>
              <p:cNvSpPr>
                <a:spLocks noChangeShapeType="1"/>
              </p:cNvSpPr>
              <p:nvPr/>
            </p:nvSpPr>
            <p:spPr bwMode="auto">
              <a:xfrm flipV="1">
                <a:off x="2803" y="189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18" name="Line 406"/>
              <p:cNvSpPr>
                <a:spLocks noChangeShapeType="1"/>
              </p:cNvSpPr>
              <p:nvPr/>
            </p:nvSpPr>
            <p:spPr bwMode="auto">
              <a:xfrm flipV="1">
                <a:off x="2813" y="188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17" name="Line 405"/>
              <p:cNvSpPr>
                <a:spLocks noChangeShapeType="1"/>
              </p:cNvSpPr>
              <p:nvPr/>
            </p:nvSpPr>
            <p:spPr bwMode="auto">
              <a:xfrm flipV="1">
                <a:off x="2824" y="1877"/>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16" name="Line 404"/>
              <p:cNvSpPr>
                <a:spLocks noChangeShapeType="1"/>
              </p:cNvSpPr>
              <p:nvPr/>
            </p:nvSpPr>
            <p:spPr bwMode="auto">
              <a:xfrm flipV="1">
                <a:off x="2784" y="194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15" name="Line 403"/>
              <p:cNvSpPr>
                <a:spLocks noChangeShapeType="1"/>
              </p:cNvSpPr>
              <p:nvPr/>
            </p:nvSpPr>
            <p:spPr bwMode="auto">
              <a:xfrm flipV="1">
                <a:off x="2793" y="193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14" name="Line 402"/>
              <p:cNvSpPr>
                <a:spLocks noChangeShapeType="1"/>
              </p:cNvSpPr>
              <p:nvPr/>
            </p:nvSpPr>
            <p:spPr bwMode="auto">
              <a:xfrm flipV="1">
                <a:off x="2803" y="192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13" name="Line 401"/>
              <p:cNvSpPr>
                <a:spLocks noChangeShapeType="1"/>
              </p:cNvSpPr>
              <p:nvPr/>
            </p:nvSpPr>
            <p:spPr bwMode="auto">
              <a:xfrm flipV="1">
                <a:off x="2813" y="1909"/>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12" name="Line 400"/>
              <p:cNvSpPr>
                <a:spLocks noChangeShapeType="1"/>
              </p:cNvSpPr>
              <p:nvPr/>
            </p:nvSpPr>
            <p:spPr bwMode="auto">
              <a:xfrm flipV="1">
                <a:off x="2824" y="189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11" name="Line 399"/>
              <p:cNvSpPr>
                <a:spLocks noChangeShapeType="1"/>
              </p:cNvSpPr>
              <p:nvPr/>
            </p:nvSpPr>
            <p:spPr bwMode="auto">
              <a:xfrm>
                <a:off x="2784" y="1963"/>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10" name="Line 398"/>
              <p:cNvSpPr>
                <a:spLocks noChangeShapeType="1"/>
              </p:cNvSpPr>
              <p:nvPr/>
            </p:nvSpPr>
            <p:spPr bwMode="auto">
              <a:xfrm flipV="1">
                <a:off x="2793" y="195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09" name="Line 397"/>
              <p:cNvSpPr>
                <a:spLocks noChangeShapeType="1"/>
              </p:cNvSpPr>
              <p:nvPr/>
            </p:nvSpPr>
            <p:spPr bwMode="auto">
              <a:xfrm flipV="1">
                <a:off x="2803" y="194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08" name="Line 396"/>
              <p:cNvSpPr>
                <a:spLocks noChangeShapeType="1"/>
              </p:cNvSpPr>
              <p:nvPr/>
            </p:nvSpPr>
            <p:spPr bwMode="auto">
              <a:xfrm flipV="1">
                <a:off x="2813" y="193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07" name="Line 395"/>
              <p:cNvSpPr>
                <a:spLocks noChangeShapeType="1"/>
              </p:cNvSpPr>
              <p:nvPr/>
            </p:nvSpPr>
            <p:spPr bwMode="auto">
              <a:xfrm flipV="1">
                <a:off x="2824" y="192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06" name="Line 394"/>
              <p:cNvSpPr>
                <a:spLocks noChangeShapeType="1"/>
              </p:cNvSpPr>
              <p:nvPr/>
            </p:nvSpPr>
            <p:spPr bwMode="auto">
              <a:xfrm flipV="1">
                <a:off x="2793" y="197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05" name="Line 393"/>
              <p:cNvSpPr>
                <a:spLocks noChangeShapeType="1"/>
              </p:cNvSpPr>
              <p:nvPr/>
            </p:nvSpPr>
            <p:spPr bwMode="auto">
              <a:xfrm flipV="1">
                <a:off x="2803" y="196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04" name="Line 392"/>
              <p:cNvSpPr>
                <a:spLocks noChangeShapeType="1"/>
              </p:cNvSpPr>
              <p:nvPr/>
            </p:nvSpPr>
            <p:spPr bwMode="auto">
              <a:xfrm flipV="1">
                <a:off x="2813" y="195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03" name="Line 391"/>
              <p:cNvSpPr>
                <a:spLocks noChangeShapeType="1"/>
              </p:cNvSpPr>
              <p:nvPr/>
            </p:nvSpPr>
            <p:spPr bwMode="auto">
              <a:xfrm flipV="1">
                <a:off x="2824" y="194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02" name="Line 390"/>
              <p:cNvSpPr>
                <a:spLocks noChangeShapeType="1"/>
              </p:cNvSpPr>
              <p:nvPr/>
            </p:nvSpPr>
            <p:spPr bwMode="auto">
              <a:xfrm flipV="1">
                <a:off x="2803"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01" name="Line 389"/>
              <p:cNvSpPr>
                <a:spLocks noChangeShapeType="1"/>
              </p:cNvSpPr>
              <p:nvPr/>
            </p:nvSpPr>
            <p:spPr bwMode="auto">
              <a:xfrm flipV="1">
                <a:off x="2813" y="197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300" name="Line 388"/>
              <p:cNvSpPr>
                <a:spLocks noChangeShapeType="1"/>
              </p:cNvSpPr>
              <p:nvPr/>
            </p:nvSpPr>
            <p:spPr bwMode="auto">
              <a:xfrm flipV="1">
                <a:off x="2824" y="196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99" name="Line 387"/>
              <p:cNvSpPr>
                <a:spLocks noChangeShapeType="1"/>
              </p:cNvSpPr>
              <p:nvPr/>
            </p:nvSpPr>
            <p:spPr bwMode="auto">
              <a:xfrm flipV="1">
                <a:off x="2813"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98" name="Line 386"/>
              <p:cNvSpPr>
                <a:spLocks noChangeShapeType="1"/>
              </p:cNvSpPr>
              <p:nvPr/>
            </p:nvSpPr>
            <p:spPr bwMode="auto">
              <a:xfrm flipV="1">
                <a:off x="2824"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97" name="Line 385"/>
              <p:cNvSpPr>
                <a:spLocks noChangeShapeType="1"/>
              </p:cNvSpPr>
              <p:nvPr/>
            </p:nvSpPr>
            <p:spPr bwMode="auto">
              <a:xfrm flipV="1">
                <a:off x="2834"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96" name="Line 384"/>
              <p:cNvSpPr>
                <a:spLocks noChangeShapeType="1"/>
              </p:cNvSpPr>
              <p:nvPr/>
            </p:nvSpPr>
            <p:spPr bwMode="auto">
              <a:xfrm flipV="1">
                <a:off x="2844"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95" name="Line 383"/>
              <p:cNvSpPr>
                <a:spLocks noChangeShapeType="1"/>
              </p:cNvSpPr>
              <p:nvPr/>
            </p:nvSpPr>
            <p:spPr bwMode="auto">
              <a:xfrm flipV="1">
                <a:off x="2855"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94" name="Line 382"/>
              <p:cNvSpPr>
                <a:spLocks noChangeShapeType="1"/>
              </p:cNvSpPr>
              <p:nvPr/>
            </p:nvSpPr>
            <p:spPr bwMode="auto">
              <a:xfrm flipV="1">
                <a:off x="2865"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93" name="Line 381"/>
              <p:cNvSpPr>
                <a:spLocks noChangeShapeType="1"/>
              </p:cNvSpPr>
              <p:nvPr/>
            </p:nvSpPr>
            <p:spPr bwMode="auto">
              <a:xfrm flipV="1">
                <a:off x="2876" y="199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92" name="Line 380"/>
              <p:cNvSpPr>
                <a:spLocks noChangeShapeType="1"/>
              </p:cNvSpPr>
              <p:nvPr/>
            </p:nvSpPr>
            <p:spPr bwMode="auto">
              <a:xfrm flipV="1">
                <a:off x="2886"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91" name="Line 379"/>
              <p:cNvSpPr>
                <a:spLocks noChangeShapeType="1"/>
              </p:cNvSpPr>
              <p:nvPr/>
            </p:nvSpPr>
            <p:spPr bwMode="auto">
              <a:xfrm flipV="1">
                <a:off x="2896"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90" name="Line 378"/>
              <p:cNvSpPr>
                <a:spLocks noChangeShapeType="1"/>
              </p:cNvSpPr>
              <p:nvPr/>
            </p:nvSpPr>
            <p:spPr bwMode="auto">
              <a:xfrm flipV="1">
                <a:off x="2906"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89" name="Line 377"/>
              <p:cNvSpPr>
                <a:spLocks noChangeShapeType="1"/>
              </p:cNvSpPr>
              <p:nvPr/>
            </p:nvSpPr>
            <p:spPr bwMode="auto">
              <a:xfrm flipV="1">
                <a:off x="2917"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88" name="Line 376"/>
              <p:cNvSpPr>
                <a:spLocks noChangeShapeType="1"/>
              </p:cNvSpPr>
              <p:nvPr/>
            </p:nvSpPr>
            <p:spPr bwMode="auto">
              <a:xfrm flipV="1">
                <a:off x="2927"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87" name="Line 375"/>
              <p:cNvSpPr>
                <a:spLocks noChangeShapeType="1"/>
              </p:cNvSpPr>
              <p:nvPr/>
            </p:nvSpPr>
            <p:spPr bwMode="auto">
              <a:xfrm flipV="1">
                <a:off x="2938" y="199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86" name="Line 374"/>
              <p:cNvSpPr>
                <a:spLocks noChangeShapeType="1"/>
              </p:cNvSpPr>
              <p:nvPr/>
            </p:nvSpPr>
            <p:spPr bwMode="auto">
              <a:xfrm flipV="1">
                <a:off x="2948"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85" name="Line 373"/>
              <p:cNvSpPr>
                <a:spLocks noChangeShapeType="1"/>
              </p:cNvSpPr>
              <p:nvPr/>
            </p:nvSpPr>
            <p:spPr bwMode="auto">
              <a:xfrm flipV="1">
                <a:off x="2958"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84" name="Line 372"/>
              <p:cNvSpPr>
                <a:spLocks noChangeShapeType="1"/>
              </p:cNvSpPr>
              <p:nvPr/>
            </p:nvSpPr>
            <p:spPr bwMode="auto">
              <a:xfrm flipV="1">
                <a:off x="2969" y="198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83" name="Line 371"/>
              <p:cNvSpPr>
                <a:spLocks noChangeShapeType="1"/>
              </p:cNvSpPr>
              <p:nvPr/>
            </p:nvSpPr>
            <p:spPr bwMode="auto">
              <a:xfrm flipV="1">
                <a:off x="2979"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82" name="Line 370"/>
              <p:cNvSpPr>
                <a:spLocks noChangeShapeType="1"/>
              </p:cNvSpPr>
              <p:nvPr/>
            </p:nvSpPr>
            <p:spPr bwMode="auto">
              <a:xfrm flipV="1">
                <a:off x="2989"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81" name="Line 369"/>
              <p:cNvSpPr>
                <a:spLocks noChangeShapeType="1"/>
              </p:cNvSpPr>
              <p:nvPr/>
            </p:nvSpPr>
            <p:spPr bwMode="auto">
              <a:xfrm flipV="1">
                <a:off x="3000"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80" name="Line 368"/>
              <p:cNvSpPr>
                <a:spLocks noChangeShapeType="1"/>
              </p:cNvSpPr>
              <p:nvPr/>
            </p:nvSpPr>
            <p:spPr bwMode="auto">
              <a:xfrm flipV="1">
                <a:off x="3010"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79" name="Line 367"/>
              <p:cNvSpPr>
                <a:spLocks noChangeShapeType="1"/>
              </p:cNvSpPr>
              <p:nvPr/>
            </p:nvSpPr>
            <p:spPr bwMode="auto">
              <a:xfrm flipV="1">
                <a:off x="3020"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78" name="Line 366"/>
              <p:cNvSpPr>
                <a:spLocks noChangeShapeType="1"/>
              </p:cNvSpPr>
              <p:nvPr/>
            </p:nvSpPr>
            <p:spPr bwMode="auto">
              <a:xfrm flipV="1">
                <a:off x="3031" y="198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77" name="Line 365"/>
              <p:cNvSpPr>
                <a:spLocks noChangeShapeType="1"/>
              </p:cNvSpPr>
              <p:nvPr/>
            </p:nvSpPr>
            <p:spPr bwMode="auto">
              <a:xfrm flipV="1">
                <a:off x="3041"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76" name="Line 364"/>
              <p:cNvSpPr>
                <a:spLocks noChangeShapeType="1"/>
              </p:cNvSpPr>
              <p:nvPr/>
            </p:nvSpPr>
            <p:spPr bwMode="auto">
              <a:xfrm flipV="1">
                <a:off x="3051"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75" name="Line 363"/>
              <p:cNvSpPr>
                <a:spLocks noChangeShapeType="1"/>
              </p:cNvSpPr>
              <p:nvPr/>
            </p:nvSpPr>
            <p:spPr bwMode="auto">
              <a:xfrm flipV="1">
                <a:off x="3062"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74" name="Line 362"/>
              <p:cNvSpPr>
                <a:spLocks noChangeShapeType="1"/>
              </p:cNvSpPr>
              <p:nvPr/>
            </p:nvSpPr>
            <p:spPr bwMode="auto">
              <a:xfrm flipV="1">
                <a:off x="3072"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73" name="Line 361"/>
              <p:cNvSpPr>
                <a:spLocks noChangeShapeType="1"/>
              </p:cNvSpPr>
              <p:nvPr/>
            </p:nvSpPr>
            <p:spPr bwMode="auto">
              <a:xfrm flipV="1">
                <a:off x="3082"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72" name="Line 360"/>
              <p:cNvSpPr>
                <a:spLocks noChangeShapeType="1"/>
              </p:cNvSpPr>
              <p:nvPr/>
            </p:nvSpPr>
            <p:spPr bwMode="auto">
              <a:xfrm flipV="1">
                <a:off x="3093" y="198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71" name="Line 359"/>
              <p:cNvSpPr>
                <a:spLocks noChangeShapeType="1"/>
              </p:cNvSpPr>
              <p:nvPr/>
            </p:nvSpPr>
            <p:spPr bwMode="auto">
              <a:xfrm flipV="1">
                <a:off x="3103"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70" name="Line 358"/>
              <p:cNvSpPr>
                <a:spLocks noChangeShapeType="1"/>
              </p:cNvSpPr>
              <p:nvPr/>
            </p:nvSpPr>
            <p:spPr bwMode="auto">
              <a:xfrm flipV="1">
                <a:off x="3113"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69" name="Line 357"/>
              <p:cNvSpPr>
                <a:spLocks noChangeShapeType="1"/>
              </p:cNvSpPr>
              <p:nvPr/>
            </p:nvSpPr>
            <p:spPr bwMode="auto">
              <a:xfrm flipV="1">
                <a:off x="3124"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68" name="Line 356"/>
              <p:cNvSpPr>
                <a:spLocks noChangeShapeType="1"/>
              </p:cNvSpPr>
              <p:nvPr/>
            </p:nvSpPr>
            <p:spPr bwMode="auto">
              <a:xfrm flipV="1">
                <a:off x="3134"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67" name="Line 355"/>
              <p:cNvSpPr>
                <a:spLocks noChangeShapeType="1"/>
              </p:cNvSpPr>
              <p:nvPr/>
            </p:nvSpPr>
            <p:spPr bwMode="auto">
              <a:xfrm flipV="1">
                <a:off x="3144"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66" name="Line 354"/>
              <p:cNvSpPr>
                <a:spLocks noChangeShapeType="1"/>
              </p:cNvSpPr>
              <p:nvPr/>
            </p:nvSpPr>
            <p:spPr bwMode="auto">
              <a:xfrm flipV="1">
                <a:off x="3155"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65" name="Line 353"/>
              <p:cNvSpPr>
                <a:spLocks noChangeShapeType="1"/>
              </p:cNvSpPr>
              <p:nvPr/>
            </p:nvSpPr>
            <p:spPr bwMode="auto">
              <a:xfrm flipV="1">
                <a:off x="3165"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64" name="Line 352"/>
              <p:cNvSpPr>
                <a:spLocks noChangeShapeType="1"/>
              </p:cNvSpPr>
              <p:nvPr/>
            </p:nvSpPr>
            <p:spPr bwMode="auto">
              <a:xfrm flipV="1">
                <a:off x="3175"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63" name="Line 351"/>
              <p:cNvSpPr>
                <a:spLocks noChangeShapeType="1"/>
              </p:cNvSpPr>
              <p:nvPr/>
            </p:nvSpPr>
            <p:spPr bwMode="auto">
              <a:xfrm flipV="1">
                <a:off x="3186"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62" name="Line 350"/>
              <p:cNvSpPr>
                <a:spLocks noChangeShapeType="1"/>
              </p:cNvSpPr>
              <p:nvPr/>
            </p:nvSpPr>
            <p:spPr bwMode="auto">
              <a:xfrm flipV="1">
                <a:off x="3196"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61" name="Line 349"/>
              <p:cNvSpPr>
                <a:spLocks noChangeShapeType="1"/>
              </p:cNvSpPr>
              <p:nvPr/>
            </p:nvSpPr>
            <p:spPr bwMode="auto">
              <a:xfrm flipV="1">
                <a:off x="3207" y="199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60" name="Line 348"/>
              <p:cNvSpPr>
                <a:spLocks noChangeShapeType="1"/>
              </p:cNvSpPr>
              <p:nvPr/>
            </p:nvSpPr>
            <p:spPr bwMode="auto">
              <a:xfrm flipV="1">
                <a:off x="3217"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59" name="Line 347"/>
              <p:cNvSpPr>
                <a:spLocks noChangeShapeType="1"/>
              </p:cNvSpPr>
              <p:nvPr/>
            </p:nvSpPr>
            <p:spPr bwMode="auto">
              <a:xfrm flipV="1">
                <a:off x="3227"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58" name="Line 346"/>
              <p:cNvSpPr>
                <a:spLocks noChangeShapeType="1"/>
              </p:cNvSpPr>
              <p:nvPr/>
            </p:nvSpPr>
            <p:spPr bwMode="auto">
              <a:xfrm flipV="1">
                <a:off x="3237" y="1984"/>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57" name="Line 345"/>
              <p:cNvSpPr>
                <a:spLocks noChangeShapeType="1"/>
              </p:cNvSpPr>
              <p:nvPr/>
            </p:nvSpPr>
            <p:spPr bwMode="auto">
              <a:xfrm flipV="1">
                <a:off x="3248"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56" name="Line 344"/>
              <p:cNvSpPr>
                <a:spLocks noChangeShapeType="1"/>
              </p:cNvSpPr>
              <p:nvPr/>
            </p:nvSpPr>
            <p:spPr bwMode="auto">
              <a:xfrm flipV="1">
                <a:off x="3258"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55" name="Line 343"/>
              <p:cNvSpPr>
                <a:spLocks noChangeShapeType="1"/>
              </p:cNvSpPr>
              <p:nvPr/>
            </p:nvSpPr>
            <p:spPr bwMode="auto">
              <a:xfrm flipV="1">
                <a:off x="3269" y="199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54" name="Line 342"/>
              <p:cNvSpPr>
                <a:spLocks noChangeShapeType="1"/>
              </p:cNvSpPr>
              <p:nvPr/>
            </p:nvSpPr>
            <p:spPr bwMode="auto">
              <a:xfrm flipV="1">
                <a:off x="3279"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53" name="Line 341"/>
              <p:cNvSpPr>
                <a:spLocks noChangeShapeType="1"/>
              </p:cNvSpPr>
              <p:nvPr/>
            </p:nvSpPr>
            <p:spPr bwMode="auto">
              <a:xfrm flipV="1">
                <a:off x="3289"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52" name="Line 340"/>
              <p:cNvSpPr>
                <a:spLocks noChangeShapeType="1"/>
              </p:cNvSpPr>
              <p:nvPr/>
            </p:nvSpPr>
            <p:spPr bwMode="auto">
              <a:xfrm flipV="1">
                <a:off x="3299" y="1984"/>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51" name="Line 339"/>
              <p:cNvSpPr>
                <a:spLocks noChangeShapeType="1"/>
              </p:cNvSpPr>
              <p:nvPr/>
            </p:nvSpPr>
            <p:spPr bwMode="auto">
              <a:xfrm flipV="1">
                <a:off x="3310"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50" name="Line 338"/>
              <p:cNvSpPr>
                <a:spLocks noChangeShapeType="1"/>
              </p:cNvSpPr>
              <p:nvPr/>
            </p:nvSpPr>
            <p:spPr bwMode="auto">
              <a:xfrm flipV="1">
                <a:off x="3320"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49" name="Line 337"/>
              <p:cNvSpPr>
                <a:spLocks noChangeShapeType="1"/>
              </p:cNvSpPr>
              <p:nvPr/>
            </p:nvSpPr>
            <p:spPr bwMode="auto">
              <a:xfrm flipV="1">
                <a:off x="3331" y="199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48" name="Line 336"/>
              <p:cNvSpPr>
                <a:spLocks noChangeShapeType="1"/>
              </p:cNvSpPr>
              <p:nvPr/>
            </p:nvSpPr>
            <p:spPr bwMode="auto">
              <a:xfrm flipV="1">
                <a:off x="3341"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47" name="Line 335"/>
              <p:cNvSpPr>
                <a:spLocks noChangeShapeType="1"/>
              </p:cNvSpPr>
              <p:nvPr/>
            </p:nvSpPr>
            <p:spPr bwMode="auto">
              <a:xfrm flipV="1">
                <a:off x="3351"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46" name="Line 334"/>
              <p:cNvSpPr>
                <a:spLocks noChangeShapeType="1"/>
              </p:cNvSpPr>
              <p:nvPr/>
            </p:nvSpPr>
            <p:spPr bwMode="auto">
              <a:xfrm flipV="1">
                <a:off x="3362"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45" name="Line 333"/>
              <p:cNvSpPr>
                <a:spLocks noChangeShapeType="1"/>
              </p:cNvSpPr>
              <p:nvPr/>
            </p:nvSpPr>
            <p:spPr bwMode="auto">
              <a:xfrm flipV="1">
                <a:off x="3372"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44" name="Line 332"/>
              <p:cNvSpPr>
                <a:spLocks noChangeShapeType="1"/>
              </p:cNvSpPr>
              <p:nvPr/>
            </p:nvSpPr>
            <p:spPr bwMode="auto">
              <a:xfrm flipV="1">
                <a:off x="3382"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43" name="Line 331"/>
              <p:cNvSpPr>
                <a:spLocks noChangeShapeType="1"/>
              </p:cNvSpPr>
              <p:nvPr/>
            </p:nvSpPr>
            <p:spPr bwMode="auto">
              <a:xfrm flipV="1">
                <a:off x="3393"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42" name="Line 330"/>
              <p:cNvSpPr>
                <a:spLocks noChangeShapeType="1"/>
              </p:cNvSpPr>
              <p:nvPr/>
            </p:nvSpPr>
            <p:spPr bwMode="auto">
              <a:xfrm flipV="1">
                <a:off x="3403"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41" name="Line 329"/>
              <p:cNvSpPr>
                <a:spLocks noChangeShapeType="1"/>
              </p:cNvSpPr>
              <p:nvPr/>
            </p:nvSpPr>
            <p:spPr bwMode="auto">
              <a:xfrm flipV="1">
                <a:off x="3413"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40" name="Line 328"/>
              <p:cNvSpPr>
                <a:spLocks noChangeShapeType="1"/>
              </p:cNvSpPr>
              <p:nvPr/>
            </p:nvSpPr>
            <p:spPr bwMode="auto">
              <a:xfrm flipV="1">
                <a:off x="3424"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39" name="Line 327"/>
              <p:cNvSpPr>
                <a:spLocks noChangeShapeType="1"/>
              </p:cNvSpPr>
              <p:nvPr/>
            </p:nvSpPr>
            <p:spPr bwMode="auto">
              <a:xfrm flipV="1">
                <a:off x="3434"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38" name="Line 326"/>
              <p:cNvSpPr>
                <a:spLocks noChangeShapeType="1"/>
              </p:cNvSpPr>
              <p:nvPr/>
            </p:nvSpPr>
            <p:spPr bwMode="auto">
              <a:xfrm flipV="1">
                <a:off x="3444"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37" name="Line 325"/>
              <p:cNvSpPr>
                <a:spLocks noChangeShapeType="1"/>
              </p:cNvSpPr>
              <p:nvPr/>
            </p:nvSpPr>
            <p:spPr bwMode="auto">
              <a:xfrm flipV="1">
                <a:off x="3713" y="170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36" name="Line 324"/>
              <p:cNvSpPr>
                <a:spLocks noChangeShapeType="1"/>
              </p:cNvSpPr>
              <p:nvPr/>
            </p:nvSpPr>
            <p:spPr bwMode="auto">
              <a:xfrm flipV="1">
                <a:off x="3455"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35" name="Line 323"/>
              <p:cNvSpPr>
                <a:spLocks noChangeShapeType="1"/>
              </p:cNvSpPr>
              <p:nvPr/>
            </p:nvSpPr>
            <p:spPr bwMode="auto">
              <a:xfrm flipV="1">
                <a:off x="3465"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34" name="Line 322"/>
              <p:cNvSpPr>
                <a:spLocks noChangeShapeType="1"/>
              </p:cNvSpPr>
              <p:nvPr/>
            </p:nvSpPr>
            <p:spPr bwMode="auto">
              <a:xfrm flipV="1">
                <a:off x="3713" y="172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33" name="Line 321"/>
              <p:cNvSpPr>
                <a:spLocks noChangeShapeType="1"/>
              </p:cNvSpPr>
              <p:nvPr/>
            </p:nvSpPr>
            <p:spPr bwMode="auto">
              <a:xfrm flipV="1">
                <a:off x="3724" y="171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32" name="Line 320"/>
              <p:cNvSpPr>
                <a:spLocks noChangeShapeType="1"/>
              </p:cNvSpPr>
              <p:nvPr/>
            </p:nvSpPr>
            <p:spPr bwMode="auto">
              <a:xfrm flipV="1">
                <a:off x="3475"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31" name="Line 319"/>
              <p:cNvSpPr>
                <a:spLocks noChangeShapeType="1"/>
              </p:cNvSpPr>
              <p:nvPr/>
            </p:nvSpPr>
            <p:spPr bwMode="auto">
              <a:xfrm flipV="1">
                <a:off x="3486"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029" name="Group 117"/>
            <p:cNvGrpSpPr>
              <a:grpSpLocks/>
            </p:cNvGrpSpPr>
            <p:nvPr/>
          </p:nvGrpSpPr>
          <p:grpSpPr bwMode="auto">
            <a:xfrm>
              <a:off x="2791" y="1708"/>
              <a:ext cx="966" cy="288"/>
              <a:chOff x="2791" y="1708"/>
              <a:chExt cx="966" cy="288"/>
            </a:xfrm>
          </p:grpSpPr>
          <p:sp>
            <p:nvSpPr>
              <p:cNvPr id="39229" name="Line 317"/>
              <p:cNvSpPr>
                <a:spLocks noChangeShapeType="1"/>
              </p:cNvSpPr>
              <p:nvPr/>
            </p:nvSpPr>
            <p:spPr bwMode="auto">
              <a:xfrm flipV="1">
                <a:off x="3713" y="175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28" name="Line 316"/>
              <p:cNvSpPr>
                <a:spLocks noChangeShapeType="1"/>
              </p:cNvSpPr>
              <p:nvPr/>
            </p:nvSpPr>
            <p:spPr bwMode="auto">
              <a:xfrm flipV="1">
                <a:off x="3724" y="173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27" name="Line 315"/>
              <p:cNvSpPr>
                <a:spLocks noChangeShapeType="1"/>
              </p:cNvSpPr>
              <p:nvPr/>
            </p:nvSpPr>
            <p:spPr bwMode="auto">
              <a:xfrm flipV="1">
                <a:off x="3734" y="172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26" name="Line 314"/>
              <p:cNvSpPr>
                <a:spLocks noChangeShapeType="1"/>
              </p:cNvSpPr>
              <p:nvPr/>
            </p:nvSpPr>
            <p:spPr bwMode="auto">
              <a:xfrm flipV="1">
                <a:off x="3496"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25" name="Line 313"/>
              <p:cNvSpPr>
                <a:spLocks noChangeShapeType="1"/>
              </p:cNvSpPr>
              <p:nvPr/>
            </p:nvSpPr>
            <p:spPr bwMode="auto">
              <a:xfrm flipV="1">
                <a:off x="3506"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24" name="Line 312"/>
              <p:cNvSpPr>
                <a:spLocks noChangeShapeType="1"/>
              </p:cNvSpPr>
              <p:nvPr/>
            </p:nvSpPr>
            <p:spPr bwMode="auto">
              <a:xfrm flipV="1">
                <a:off x="3713" y="177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23" name="Line 311"/>
              <p:cNvSpPr>
                <a:spLocks noChangeShapeType="1"/>
              </p:cNvSpPr>
              <p:nvPr/>
            </p:nvSpPr>
            <p:spPr bwMode="auto">
              <a:xfrm flipV="1">
                <a:off x="3724" y="176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22" name="Line 310"/>
              <p:cNvSpPr>
                <a:spLocks noChangeShapeType="1"/>
              </p:cNvSpPr>
              <p:nvPr/>
            </p:nvSpPr>
            <p:spPr bwMode="auto">
              <a:xfrm flipV="1">
                <a:off x="3734" y="175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21" name="Line 309"/>
              <p:cNvSpPr>
                <a:spLocks noChangeShapeType="1"/>
              </p:cNvSpPr>
              <p:nvPr/>
            </p:nvSpPr>
            <p:spPr bwMode="auto">
              <a:xfrm flipV="1">
                <a:off x="3744" y="173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20" name="Line 308"/>
              <p:cNvSpPr>
                <a:spLocks noChangeShapeType="1"/>
              </p:cNvSpPr>
              <p:nvPr/>
            </p:nvSpPr>
            <p:spPr bwMode="auto">
              <a:xfrm flipV="1">
                <a:off x="3517"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19" name="Line 307"/>
              <p:cNvSpPr>
                <a:spLocks noChangeShapeType="1"/>
              </p:cNvSpPr>
              <p:nvPr/>
            </p:nvSpPr>
            <p:spPr bwMode="auto">
              <a:xfrm flipV="1">
                <a:off x="3527"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18" name="Line 306"/>
              <p:cNvSpPr>
                <a:spLocks noChangeShapeType="1"/>
              </p:cNvSpPr>
              <p:nvPr/>
            </p:nvSpPr>
            <p:spPr bwMode="auto">
              <a:xfrm flipV="1">
                <a:off x="3713" y="179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17" name="Line 305"/>
              <p:cNvSpPr>
                <a:spLocks noChangeShapeType="1"/>
              </p:cNvSpPr>
              <p:nvPr/>
            </p:nvSpPr>
            <p:spPr bwMode="auto">
              <a:xfrm flipV="1">
                <a:off x="3724" y="178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16" name="Line 304"/>
              <p:cNvSpPr>
                <a:spLocks noChangeShapeType="1"/>
              </p:cNvSpPr>
              <p:nvPr/>
            </p:nvSpPr>
            <p:spPr bwMode="auto">
              <a:xfrm flipV="1">
                <a:off x="3734" y="177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15" name="Line 303"/>
              <p:cNvSpPr>
                <a:spLocks noChangeShapeType="1"/>
              </p:cNvSpPr>
              <p:nvPr/>
            </p:nvSpPr>
            <p:spPr bwMode="auto">
              <a:xfrm flipV="1">
                <a:off x="3744" y="176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14" name="Line 302"/>
              <p:cNvSpPr>
                <a:spLocks noChangeShapeType="1"/>
              </p:cNvSpPr>
              <p:nvPr/>
            </p:nvSpPr>
            <p:spPr bwMode="auto">
              <a:xfrm flipV="1">
                <a:off x="3755" y="175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13" name="Line 301"/>
              <p:cNvSpPr>
                <a:spLocks noChangeShapeType="1"/>
              </p:cNvSpPr>
              <p:nvPr/>
            </p:nvSpPr>
            <p:spPr bwMode="auto">
              <a:xfrm flipV="1">
                <a:off x="3537"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12" name="Line 300"/>
              <p:cNvSpPr>
                <a:spLocks noChangeShapeType="1"/>
              </p:cNvSpPr>
              <p:nvPr/>
            </p:nvSpPr>
            <p:spPr bwMode="auto">
              <a:xfrm flipV="1">
                <a:off x="3548"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11" name="Line 299"/>
              <p:cNvSpPr>
                <a:spLocks noChangeShapeType="1"/>
              </p:cNvSpPr>
              <p:nvPr/>
            </p:nvSpPr>
            <p:spPr bwMode="auto">
              <a:xfrm flipV="1">
                <a:off x="3713" y="181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10" name="Line 298"/>
              <p:cNvSpPr>
                <a:spLocks noChangeShapeType="1"/>
              </p:cNvSpPr>
              <p:nvPr/>
            </p:nvSpPr>
            <p:spPr bwMode="auto">
              <a:xfrm flipV="1">
                <a:off x="3724" y="180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09" name="Line 297"/>
              <p:cNvSpPr>
                <a:spLocks noChangeShapeType="1"/>
              </p:cNvSpPr>
              <p:nvPr/>
            </p:nvSpPr>
            <p:spPr bwMode="auto">
              <a:xfrm flipV="1">
                <a:off x="3734" y="179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08" name="Line 296"/>
              <p:cNvSpPr>
                <a:spLocks noChangeShapeType="1"/>
              </p:cNvSpPr>
              <p:nvPr/>
            </p:nvSpPr>
            <p:spPr bwMode="auto">
              <a:xfrm flipV="1">
                <a:off x="3744" y="178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07" name="Line 295"/>
              <p:cNvSpPr>
                <a:spLocks noChangeShapeType="1"/>
              </p:cNvSpPr>
              <p:nvPr/>
            </p:nvSpPr>
            <p:spPr bwMode="auto">
              <a:xfrm flipV="1">
                <a:off x="3755" y="177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06" name="Line 294"/>
              <p:cNvSpPr>
                <a:spLocks noChangeShapeType="1"/>
              </p:cNvSpPr>
              <p:nvPr/>
            </p:nvSpPr>
            <p:spPr bwMode="auto">
              <a:xfrm flipV="1">
                <a:off x="3558"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05" name="Line 293"/>
              <p:cNvSpPr>
                <a:spLocks noChangeShapeType="1"/>
              </p:cNvSpPr>
              <p:nvPr/>
            </p:nvSpPr>
            <p:spPr bwMode="auto">
              <a:xfrm flipV="1">
                <a:off x="3568"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04" name="Line 292"/>
              <p:cNvSpPr>
                <a:spLocks noChangeShapeType="1"/>
              </p:cNvSpPr>
              <p:nvPr/>
            </p:nvSpPr>
            <p:spPr bwMode="auto">
              <a:xfrm flipV="1">
                <a:off x="3713" y="183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03" name="Line 291"/>
              <p:cNvSpPr>
                <a:spLocks noChangeShapeType="1"/>
              </p:cNvSpPr>
              <p:nvPr/>
            </p:nvSpPr>
            <p:spPr bwMode="auto">
              <a:xfrm flipV="1">
                <a:off x="3724" y="18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02" name="Line 290"/>
              <p:cNvSpPr>
                <a:spLocks noChangeShapeType="1"/>
              </p:cNvSpPr>
              <p:nvPr/>
            </p:nvSpPr>
            <p:spPr bwMode="auto">
              <a:xfrm flipV="1">
                <a:off x="3734" y="181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01" name="Line 289"/>
              <p:cNvSpPr>
                <a:spLocks noChangeShapeType="1"/>
              </p:cNvSpPr>
              <p:nvPr/>
            </p:nvSpPr>
            <p:spPr bwMode="auto">
              <a:xfrm flipV="1">
                <a:off x="3744" y="180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200" name="Line 288"/>
              <p:cNvSpPr>
                <a:spLocks noChangeShapeType="1"/>
              </p:cNvSpPr>
              <p:nvPr/>
            </p:nvSpPr>
            <p:spPr bwMode="auto">
              <a:xfrm flipV="1">
                <a:off x="3755" y="179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99" name="Line 287"/>
              <p:cNvSpPr>
                <a:spLocks noChangeShapeType="1"/>
              </p:cNvSpPr>
              <p:nvPr/>
            </p:nvSpPr>
            <p:spPr bwMode="auto">
              <a:xfrm flipV="1">
                <a:off x="3579"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98" name="Line 286"/>
              <p:cNvSpPr>
                <a:spLocks noChangeShapeType="1"/>
              </p:cNvSpPr>
              <p:nvPr/>
            </p:nvSpPr>
            <p:spPr bwMode="auto">
              <a:xfrm flipV="1">
                <a:off x="3589"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97" name="Line 285"/>
              <p:cNvSpPr>
                <a:spLocks noChangeShapeType="1"/>
              </p:cNvSpPr>
              <p:nvPr/>
            </p:nvSpPr>
            <p:spPr bwMode="auto">
              <a:xfrm flipV="1">
                <a:off x="3713" y="185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96" name="Line 284"/>
              <p:cNvSpPr>
                <a:spLocks noChangeShapeType="1"/>
              </p:cNvSpPr>
              <p:nvPr/>
            </p:nvSpPr>
            <p:spPr bwMode="auto">
              <a:xfrm flipV="1">
                <a:off x="3724" y="184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95" name="Line 283"/>
              <p:cNvSpPr>
                <a:spLocks noChangeShapeType="1"/>
              </p:cNvSpPr>
              <p:nvPr/>
            </p:nvSpPr>
            <p:spPr bwMode="auto">
              <a:xfrm flipV="1">
                <a:off x="3734" y="183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94" name="Line 282"/>
              <p:cNvSpPr>
                <a:spLocks noChangeShapeType="1"/>
              </p:cNvSpPr>
              <p:nvPr/>
            </p:nvSpPr>
            <p:spPr bwMode="auto">
              <a:xfrm flipV="1">
                <a:off x="3744" y="18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93" name="Line 281"/>
              <p:cNvSpPr>
                <a:spLocks noChangeShapeType="1"/>
              </p:cNvSpPr>
              <p:nvPr/>
            </p:nvSpPr>
            <p:spPr bwMode="auto">
              <a:xfrm flipV="1">
                <a:off x="3755" y="181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92" name="Line 280"/>
              <p:cNvSpPr>
                <a:spLocks noChangeShapeType="1"/>
              </p:cNvSpPr>
              <p:nvPr/>
            </p:nvSpPr>
            <p:spPr bwMode="auto">
              <a:xfrm flipV="1">
                <a:off x="3600" y="199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91" name="Line 279"/>
              <p:cNvSpPr>
                <a:spLocks noChangeShapeType="1"/>
              </p:cNvSpPr>
              <p:nvPr/>
            </p:nvSpPr>
            <p:spPr bwMode="auto">
              <a:xfrm flipV="1">
                <a:off x="3610"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90" name="Line 278"/>
              <p:cNvSpPr>
                <a:spLocks noChangeShapeType="1"/>
              </p:cNvSpPr>
              <p:nvPr/>
            </p:nvSpPr>
            <p:spPr bwMode="auto">
              <a:xfrm flipV="1">
                <a:off x="3713" y="1877"/>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89" name="Line 277"/>
              <p:cNvSpPr>
                <a:spLocks noChangeShapeType="1"/>
              </p:cNvSpPr>
              <p:nvPr/>
            </p:nvSpPr>
            <p:spPr bwMode="auto">
              <a:xfrm flipV="1">
                <a:off x="3724" y="186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88" name="Line 276"/>
              <p:cNvSpPr>
                <a:spLocks noChangeShapeType="1"/>
              </p:cNvSpPr>
              <p:nvPr/>
            </p:nvSpPr>
            <p:spPr bwMode="auto">
              <a:xfrm flipV="1">
                <a:off x="3734" y="185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87" name="Line 275"/>
              <p:cNvSpPr>
                <a:spLocks noChangeShapeType="1"/>
              </p:cNvSpPr>
              <p:nvPr/>
            </p:nvSpPr>
            <p:spPr bwMode="auto">
              <a:xfrm flipV="1">
                <a:off x="3744" y="184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86" name="Line 274"/>
              <p:cNvSpPr>
                <a:spLocks noChangeShapeType="1"/>
              </p:cNvSpPr>
              <p:nvPr/>
            </p:nvSpPr>
            <p:spPr bwMode="auto">
              <a:xfrm flipV="1">
                <a:off x="3755" y="183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85" name="Line 273"/>
              <p:cNvSpPr>
                <a:spLocks noChangeShapeType="1"/>
              </p:cNvSpPr>
              <p:nvPr/>
            </p:nvSpPr>
            <p:spPr bwMode="auto">
              <a:xfrm flipV="1">
                <a:off x="3620"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84" name="Line 272"/>
              <p:cNvSpPr>
                <a:spLocks noChangeShapeType="1"/>
              </p:cNvSpPr>
              <p:nvPr/>
            </p:nvSpPr>
            <p:spPr bwMode="auto">
              <a:xfrm flipV="1">
                <a:off x="3630" y="1984"/>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83" name="Line 271"/>
              <p:cNvSpPr>
                <a:spLocks noChangeShapeType="1"/>
              </p:cNvSpPr>
              <p:nvPr/>
            </p:nvSpPr>
            <p:spPr bwMode="auto">
              <a:xfrm flipV="1">
                <a:off x="3713" y="189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82" name="Line 270"/>
              <p:cNvSpPr>
                <a:spLocks noChangeShapeType="1"/>
              </p:cNvSpPr>
              <p:nvPr/>
            </p:nvSpPr>
            <p:spPr bwMode="auto">
              <a:xfrm flipV="1">
                <a:off x="3724" y="188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81" name="Line 269"/>
              <p:cNvSpPr>
                <a:spLocks noChangeShapeType="1"/>
              </p:cNvSpPr>
              <p:nvPr/>
            </p:nvSpPr>
            <p:spPr bwMode="auto">
              <a:xfrm flipV="1">
                <a:off x="3734" y="1877"/>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80" name="Line 268"/>
              <p:cNvSpPr>
                <a:spLocks noChangeShapeType="1"/>
              </p:cNvSpPr>
              <p:nvPr/>
            </p:nvSpPr>
            <p:spPr bwMode="auto">
              <a:xfrm flipV="1">
                <a:off x="3744" y="186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79" name="Line 267"/>
              <p:cNvSpPr>
                <a:spLocks noChangeShapeType="1"/>
              </p:cNvSpPr>
              <p:nvPr/>
            </p:nvSpPr>
            <p:spPr bwMode="auto">
              <a:xfrm flipV="1">
                <a:off x="3755" y="185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78" name="Line 266"/>
              <p:cNvSpPr>
                <a:spLocks noChangeShapeType="1"/>
              </p:cNvSpPr>
              <p:nvPr/>
            </p:nvSpPr>
            <p:spPr bwMode="auto">
              <a:xfrm flipV="1">
                <a:off x="3641"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77" name="Line 265"/>
              <p:cNvSpPr>
                <a:spLocks noChangeShapeType="1"/>
              </p:cNvSpPr>
              <p:nvPr/>
            </p:nvSpPr>
            <p:spPr bwMode="auto">
              <a:xfrm flipV="1">
                <a:off x="3651"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76" name="Line 264"/>
              <p:cNvSpPr>
                <a:spLocks noChangeShapeType="1"/>
              </p:cNvSpPr>
              <p:nvPr/>
            </p:nvSpPr>
            <p:spPr bwMode="auto">
              <a:xfrm flipV="1">
                <a:off x="3713" y="192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75" name="Line 263"/>
              <p:cNvSpPr>
                <a:spLocks noChangeShapeType="1"/>
              </p:cNvSpPr>
              <p:nvPr/>
            </p:nvSpPr>
            <p:spPr bwMode="auto">
              <a:xfrm flipV="1">
                <a:off x="3724" y="1909"/>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74" name="Line 262"/>
              <p:cNvSpPr>
                <a:spLocks noChangeShapeType="1"/>
              </p:cNvSpPr>
              <p:nvPr/>
            </p:nvSpPr>
            <p:spPr bwMode="auto">
              <a:xfrm flipV="1">
                <a:off x="3734" y="189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73" name="Line 261"/>
              <p:cNvSpPr>
                <a:spLocks noChangeShapeType="1"/>
              </p:cNvSpPr>
              <p:nvPr/>
            </p:nvSpPr>
            <p:spPr bwMode="auto">
              <a:xfrm flipV="1">
                <a:off x="3744" y="188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72" name="Line 260"/>
              <p:cNvSpPr>
                <a:spLocks noChangeShapeType="1"/>
              </p:cNvSpPr>
              <p:nvPr/>
            </p:nvSpPr>
            <p:spPr bwMode="auto">
              <a:xfrm flipV="1">
                <a:off x="3755" y="1877"/>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71" name="Line 259"/>
              <p:cNvSpPr>
                <a:spLocks noChangeShapeType="1"/>
              </p:cNvSpPr>
              <p:nvPr/>
            </p:nvSpPr>
            <p:spPr bwMode="auto">
              <a:xfrm flipV="1">
                <a:off x="3662" y="199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70" name="Line 258"/>
              <p:cNvSpPr>
                <a:spLocks noChangeShapeType="1"/>
              </p:cNvSpPr>
              <p:nvPr/>
            </p:nvSpPr>
            <p:spPr bwMode="auto">
              <a:xfrm flipV="1">
                <a:off x="3672"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69" name="Line 257"/>
              <p:cNvSpPr>
                <a:spLocks noChangeShapeType="1"/>
              </p:cNvSpPr>
              <p:nvPr/>
            </p:nvSpPr>
            <p:spPr bwMode="auto">
              <a:xfrm flipV="1">
                <a:off x="3713" y="194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68" name="Line 256"/>
              <p:cNvSpPr>
                <a:spLocks noChangeShapeType="1"/>
              </p:cNvSpPr>
              <p:nvPr/>
            </p:nvSpPr>
            <p:spPr bwMode="auto">
              <a:xfrm flipV="1">
                <a:off x="3724" y="193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67" name="Line 255"/>
              <p:cNvSpPr>
                <a:spLocks noChangeShapeType="1"/>
              </p:cNvSpPr>
              <p:nvPr/>
            </p:nvSpPr>
            <p:spPr bwMode="auto">
              <a:xfrm flipV="1">
                <a:off x="3734" y="192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66" name="Line 254"/>
              <p:cNvSpPr>
                <a:spLocks noChangeShapeType="1"/>
              </p:cNvSpPr>
              <p:nvPr/>
            </p:nvSpPr>
            <p:spPr bwMode="auto">
              <a:xfrm flipV="1">
                <a:off x="3744" y="1909"/>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65" name="Line 253"/>
              <p:cNvSpPr>
                <a:spLocks noChangeShapeType="1"/>
              </p:cNvSpPr>
              <p:nvPr/>
            </p:nvSpPr>
            <p:spPr bwMode="auto">
              <a:xfrm flipV="1">
                <a:off x="3755" y="189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64" name="Line 252"/>
              <p:cNvSpPr>
                <a:spLocks noChangeShapeType="1"/>
              </p:cNvSpPr>
              <p:nvPr/>
            </p:nvSpPr>
            <p:spPr bwMode="auto">
              <a:xfrm flipV="1">
                <a:off x="3682"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63" name="Line 251"/>
              <p:cNvSpPr>
                <a:spLocks noChangeShapeType="1"/>
              </p:cNvSpPr>
              <p:nvPr/>
            </p:nvSpPr>
            <p:spPr bwMode="auto">
              <a:xfrm flipV="1">
                <a:off x="3692" y="1984"/>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62" name="Line 250"/>
              <p:cNvSpPr>
                <a:spLocks noChangeShapeType="1"/>
              </p:cNvSpPr>
              <p:nvPr/>
            </p:nvSpPr>
            <p:spPr bwMode="auto">
              <a:xfrm flipV="1">
                <a:off x="3713" y="196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61" name="Line 249"/>
              <p:cNvSpPr>
                <a:spLocks noChangeShapeType="1"/>
              </p:cNvSpPr>
              <p:nvPr/>
            </p:nvSpPr>
            <p:spPr bwMode="auto">
              <a:xfrm flipV="1">
                <a:off x="3724" y="195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60" name="Line 248"/>
              <p:cNvSpPr>
                <a:spLocks noChangeShapeType="1"/>
              </p:cNvSpPr>
              <p:nvPr/>
            </p:nvSpPr>
            <p:spPr bwMode="auto">
              <a:xfrm flipV="1">
                <a:off x="3734" y="194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59" name="Line 247"/>
              <p:cNvSpPr>
                <a:spLocks noChangeShapeType="1"/>
              </p:cNvSpPr>
              <p:nvPr/>
            </p:nvSpPr>
            <p:spPr bwMode="auto">
              <a:xfrm flipV="1">
                <a:off x="3744" y="193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58" name="Line 246"/>
              <p:cNvSpPr>
                <a:spLocks noChangeShapeType="1"/>
              </p:cNvSpPr>
              <p:nvPr/>
            </p:nvSpPr>
            <p:spPr bwMode="auto">
              <a:xfrm flipV="1">
                <a:off x="3755" y="192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57" name="Line 245"/>
              <p:cNvSpPr>
                <a:spLocks noChangeShapeType="1"/>
              </p:cNvSpPr>
              <p:nvPr/>
            </p:nvSpPr>
            <p:spPr bwMode="auto">
              <a:xfrm flipV="1">
                <a:off x="3703"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56" name="Line 244"/>
              <p:cNvSpPr>
                <a:spLocks noChangeShapeType="1"/>
              </p:cNvSpPr>
              <p:nvPr/>
            </p:nvSpPr>
            <p:spPr bwMode="auto">
              <a:xfrm flipV="1">
                <a:off x="3713"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55" name="Line 243"/>
              <p:cNvSpPr>
                <a:spLocks noChangeShapeType="1"/>
              </p:cNvSpPr>
              <p:nvPr/>
            </p:nvSpPr>
            <p:spPr bwMode="auto">
              <a:xfrm flipV="1">
                <a:off x="3724" y="197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54" name="Line 242"/>
              <p:cNvSpPr>
                <a:spLocks noChangeShapeType="1"/>
              </p:cNvSpPr>
              <p:nvPr/>
            </p:nvSpPr>
            <p:spPr bwMode="auto">
              <a:xfrm flipV="1">
                <a:off x="3734" y="196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53" name="Line 241"/>
              <p:cNvSpPr>
                <a:spLocks noChangeShapeType="1"/>
              </p:cNvSpPr>
              <p:nvPr/>
            </p:nvSpPr>
            <p:spPr bwMode="auto">
              <a:xfrm flipV="1">
                <a:off x="3744" y="195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52" name="Line 240"/>
              <p:cNvSpPr>
                <a:spLocks noChangeShapeType="1"/>
              </p:cNvSpPr>
              <p:nvPr/>
            </p:nvSpPr>
            <p:spPr bwMode="auto">
              <a:xfrm flipV="1">
                <a:off x="3755" y="194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51" name="Line 239"/>
              <p:cNvSpPr>
                <a:spLocks noChangeShapeType="1"/>
              </p:cNvSpPr>
              <p:nvPr/>
            </p:nvSpPr>
            <p:spPr bwMode="auto">
              <a:xfrm flipV="1">
                <a:off x="3724"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50" name="Line 238"/>
              <p:cNvSpPr>
                <a:spLocks noChangeShapeType="1"/>
              </p:cNvSpPr>
              <p:nvPr/>
            </p:nvSpPr>
            <p:spPr bwMode="auto">
              <a:xfrm flipV="1">
                <a:off x="3734"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49" name="Line 237"/>
              <p:cNvSpPr>
                <a:spLocks noChangeShapeType="1"/>
              </p:cNvSpPr>
              <p:nvPr/>
            </p:nvSpPr>
            <p:spPr bwMode="auto">
              <a:xfrm flipV="1">
                <a:off x="3744" y="197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48" name="Line 236"/>
              <p:cNvSpPr>
                <a:spLocks noChangeShapeType="1"/>
              </p:cNvSpPr>
              <p:nvPr/>
            </p:nvSpPr>
            <p:spPr bwMode="auto">
              <a:xfrm flipV="1">
                <a:off x="3755" y="196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47" name="Line 235"/>
              <p:cNvSpPr>
                <a:spLocks noChangeShapeType="1"/>
              </p:cNvSpPr>
              <p:nvPr/>
            </p:nvSpPr>
            <p:spPr bwMode="auto">
              <a:xfrm flipV="1">
                <a:off x="3755" y="198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46" name="Line 234"/>
              <p:cNvSpPr>
                <a:spLocks noChangeShapeType="1"/>
              </p:cNvSpPr>
              <p:nvPr/>
            </p:nvSpPr>
            <p:spPr bwMode="auto">
              <a:xfrm flipH="1" flipV="1">
                <a:off x="2811"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45" name="Line 233"/>
              <p:cNvSpPr>
                <a:spLocks noChangeShapeType="1"/>
              </p:cNvSpPr>
              <p:nvPr/>
            </p:nvSpPr>
            <p:spPr bwMode="auto">
              <a:xfrm flipH="1" flipV="1">
                <a:off x="2801"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44" name="Line 232"/>
              <p:cNvSpPr>
                <a:spLocks noChangeShapeType="1"/>
              </p:cNvSpPr>
              <p:nvPr/>
            </p:nvSpPr>
            <p:spPr bwMode="auto">
              <a:xfrm flipH="1" flipV="1">
                <a:off x="2791" y="197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43" name="Line 231"/>
              <p:cNvSpPr>
                <a:spLocks noChangeShapeType="1"/>
              </p:cNvSpPr>
              <p:nvPr/>
            </p:nvSpPr>
            <p:spPr bwMode="auto">
              <a:xfrm flipH="1" flipV="1">
                <a:off x="2832"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42" name="Line 230"/>
              <p:cNvSpPr>
                <a:spLocks noChangeShapeType="1"/>
              </p:cNvSpPr>
              <p:nvPr/>
            </p:nvSpPr>
            <p:spPr bwMode="auto">
              <a:xfrm flipH="1" flipV="1">
                <a:off x="2822"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41" name="Line 229"/>
              <p:cNvSpPr>
                <a:spLocks noChangeShapeType="1"/>
              </p:cNvSpPr>
              <p:nvPr/>
            </p:nvSpPr>
            <p:spPr bwMode="auto">
              <a:xfrm flipH="1" flipV="1">
                <a:off x="2811" y="197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40" name="Line 228"/>
              <p:cNvSpPr>
                <a:spLocks noChangeShapeType="1"/>
              </p:cNvSpPr>
              <p:nvPr/>
            </p:nvSpPr>
            <p:spPr bwMode="auto">
              <a:xfrm flipH="1" flipV="1">
                <a:off x="2801" y="196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39" name="Line 227"/>
              <p:cNvSpPr>
                <a:spLocks noChangeShapeType="1"/>
              </p:cNvSpPr>
              <p:nvPr/>
            </p:nvSpPr>
            <p:spPr bwMode="auto">
              <a:xfrm flipH="1" flipV="1">
                <a:off x="2791" y="195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38" name="Line 226"/>
              <p:cNvSpPr>
                <a:spLocks noChangeShapeType="1"/>
              </p:cNvSpPr>
              <p:nvPr/>
            </p:nvSpPr>
            <p:spPr bwMode="auto">
              <a:xfrm flipH="1" flipV="1">
                <a:off x="2853"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37" name="Line 225"/>
              <p:cNvSpPr>
                <a:spLocks noChangeShapeType="1"/>
              </p:cNvSpPr>
              <p:nvPr/>
            </p:nvSpPr>
            <p:spPr bwMode="auto">
              <a:xfrm flipH="1" flipV="1">
                <a:off x="2843" y="198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36" name="Line 224"/>
              <p:cNvSpPr>
                <a:spLocks noChangeShapeType="1"/>
              </p:cNvSpPr>
              <p:nvPr/>
            </p:nvSpPr>
            <p:spPr bwMode="auto">
              <a:xfrm flipH="1" flipV="1">
                <a:off x="2832" y="1973"/>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35" name="Line 223"/>
              <p:cNvSpPr>
                <a:spLocks noChangeShapeType="1"/>
              </p:cNvSpPr>
              <p:nvPr/>
            </p:nvSpPr>
            <p:spPr bwMode="auto">
              <a:xfrm flipH="1" flipV="1">
                <a:off x="2822" y="196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34" name="Line 222"/>
              <p:cNvSpPr>
                <a:spLocks noChangeShapeType="1"/>
              </p:cNvSpPr>
              <p:nvPr/>
            </p:nvSpPr>
            <p:spPr bwMode="auto">
              <a:xfrm flipH="1" flipV="1">
                <a:off x="2811" y="195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33" name="Line 221"/>
              <p:cNvSpPr>
                <a:spLocks noChangeShapeType="1"/>
              </p:cNvSpPr>
              <p:nvPr/>
            </p:nvSpPr>
            <p:spPr bwMode="auto">
              <a:xfrm flipH="1" flipV="1">
                <a:off x="2801" y="194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32" name="Line 220"/>
              <p:cNvSpPr>
                <a:spLocks noChangeShapeType="1"/>
              </p:cNvSpPr>
              <p:nvPr/>
            </p:nvSpPr>
            <p:spPr bwMode="auto">
              <a:xfrm flipH="1" flipV="1">
                <a:off x="2791" y="193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31" name="Line 219"/>
              <p:cNvSpPr>
                <a:spLocks noChangeShapeType="1"/>
              </p:cNvSpPr>
              <p:nvPr/>
            </p:nvSpPr>
            <p:spPr bwMode="auto">
              <a:xfrm flipH="1" flipV="1">
                <a:off x="2873" y="1994"/>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30" name="Line 218"/>
              <p:cNvSpPr>
                <a:spLocks noChangeShapeType="1"/>
              </p:cNvSpPr>
              <p:nvPr/>
            </p:nvSpPr>
            <p:spPr bwMode="auto">
              <a:xfrm flipH="1" flipV="1">
                <a:off x="2863"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29" name="Line 217"/>
              <p:cNvSpPr>
                <a:spLocks noChangeShapeType="1"/>
              </p:cNvSpPr>
              <p:nvPr/>
            </p:nvSpPr>
            <p:spPr bwMode="auto">
              <a:xfrm flipH="1">
                <a:off x="2832" y="1952"/>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28" name="Line 216"/>
              <p:cNvSpPr>
                <a:spLocks noChangeShapeType="1"/>
              </p:cNvSpPr>
              <p:nvPr/>
            </p:nvSpPr>
            <p:spPr bwMode="auto">
              <a:xfrm flipH="1" flipV="1">
                <a:off x="2822" y="194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27" name="Line 215"/>
              <p:cNvSpPr>
                <a:spLocks noChangeShapeType="1"/>
              </p:cNvSpPr>
              <p:nvPr/>
            </p:nvSpPr>
            <p:spPr bwMode="auto">
              <a:xfrm flipH="1" flipV="1">
                <a:off x="2811" y="193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26" name="Line 214"/>
              <p:cNvSpPr>
                <a:spLocks noChangeShapeType="1"/>
              </p:cNvSpPr>
              <p:nvPr/>
            </p:nvSpPr>
            <p:spPr bwMode="auto">
              <a:xfrm flipH="1" flipV="1">
                <a:off x="2801" y="192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25" name="Line 213"/>
              <p:cNvSpPr>
                <a:spLocks noChangeShapeType="1"/>
              </p:cNvSpPr>
              <p:nvPr/>
            </p:nvSpPr>
            <p:spPr bwMode="auto">
              <a:xfrm flipH="1" flipV="1">
                <a:off x="2791" y="1909"/>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24" name="Line 212"/>
              <p:cNvSpPr>
                <a:spLocks noChangeShapeType="1"/>
              </p:cNvSpPr>
              <p:nvPr/>
            </p:nvSpPr>
            <p:spPr bwMode="auto">
              <a:xfrm flipH="1" flipV="1">
                <a:off x="2894"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23" name="Line 211"/>
              <p:cNvSpPr>
                <a:spLocks noChangeShapeType="1"/>
              </p:cNvSpPr>
              <p:nvPr/>
            </p:nvSpPr>
            <p:spPr bwMode="auto">
              <a:xfrm flipH="1" flipV="1">
                <a:off x="2884"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22" name="Line 210"/>
              <p:cNvSpPr>
                <a:spLocks noChangeShapeType="1"/>
              </p:cNvSpPr>
              <p:nvPr/>
            </p:nvSpPr>
            <p:spPr bwMode="auto">
              <a:xfrm flipH="1">
                <a:off x="2832" y="193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21" name="Line 209"/>
              <p:cNvSpPr>
                <a:spLocks noChangeShapeType="1"/>
              </p:cNvSpPr>
              <p:nvPr/>
            </p:nvSpPr>
            <p:spPr bwMode="auto">
              <a:xfrm flipH="1" flipV="1">
                <a:off x="2822" y="192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20" name="Line 208"/>
              <p:cNvSpPr>
                <a:spLocks noChangeShapeType="1"/>
              </p:cNvSpPr>
              <p:nvPr/>
            </p:nvSpPr>
            <p:spPr bwMode="auto">
              <a:xfrm flipH="1" flipV="1">
                <a:off x="2811" y="1909"/>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19" name="Line 207"/>
              <p:cNvSpPr>
                <a:spLocks noChangeShapeType="1"/>
              </p:cNvSpPr>
              <p:nvPr/>
            </p:nvSpPr>
            <p:spPr bwMode="auto">
              <a:xfrm flipH="1" flipV="1">
                <a:off x="2801" y="189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18" name="Line 206"/>
              <p:cNvSpPr>
                <a:spLocks noChangeShapeType="1"/>
              </p:cNvSpPr>
              <p:nvPr/>
            </p:nvSpPr>
            <p:spPr bwMode="auto">
              <a:xfrm flipH="1" flipV="1">
                <a:off x="2791" y="188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17" name="Line 205"/>
              <p:cNvSpPr>
                <a:spLocks noChangeShapeType="1"/>
              </p:cNvSpPr>
              <p:nvPr/>
            </p:nvSpPr>
            <p:spPr bwMode="auto">
              <a:xfrm flipH="1" flipV="1">
                <a:off x="2915"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16" name="Line 204"/>
              <p:cNvSpPr>
                <a:spLocks noChangeShapeType="1"/>
              </p:cNvSpPr>
              <p:nvPr/>
            </p:nvSpPr>
            <p:spPr bwMode="auto">
              <a:xfrm flipH="1" flipV="1">
                <a:off x="2905" y="198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15" name="Line 203"/>
              <p:cNvSpPr>
                <a:spLocks noChangeShapeType="1"/>
              </p:cNvSpPr>
              <p:nvPr/>
            </p:nvSpPr>
            <p:spPr bwMode="auto">
              <a:xfrm flipH="1" flipV="1">
                <a:off x="2832" y="1909"/>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14" name="Line 202"/>
              <p:cNvSpPr>
                <a:spLocks noChangeShapeType="1"/>
              </p:cNvSpPr>
              <p:nvPr/>
            </p:nvSpPr>
            <p:spPr bwMode="auto">
              <a:xfrm flipH="1" flipV="1">
                <a:off x="2822" y="189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13" name="Line 201"/>
              <p:cNvSpPr>
                <a:spLocks noChangeShapeType="1"/>
              </p:cNvSpPr>
              <p:nvPr/>
            </p:nvSpPr>
            <p:spPr bwMode="auto">
              <a:xfrm flipH="1" flipV="1">
                <a:off x="2811" y="188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12" name="Line 200"/>
              <p:cNvSpPr>
                <a:spLocks noChangeShapeType="1"/>
              </p:cNvSpPr>
              <p:nvPr/>
            </p:nvSpPr>
            <p:spPr bwMode="auto">
              <a:xfrm flipH="1" flipV="1">
                <a:off x="2801" y="1877"/>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11" name="Line 199"/>
              <p:cNvSpPr>
                <a:spLocks noChangeShapeType="1"/>
              </p:cNvSpPr>
              <p:nvPr/>
            </p:nvSpPr>
            <p:spPr bwMode="auto">
              <a:xfrm flipH="1" flipV="1">
                <a:off x="2791" y="186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10" name="Line 198"/>
              <p:cNvSpPr>
                <a:spLocks noChangeShapeType="1"/>
              </p:cNvSpPr>
              <p:nvPr/>
            </p:nvSpPr>
            <p:spPr bwMode="auto">
              <a:xfrm flipH="1" flipV="1">
                <a:off x="2935" y="1994"/>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09" name="Line 197"/>
              <p:cNvSpPr>
                <a:spLocks noChangeShapeType="1"/>
              </p:cNvSpPr>
              <p:nvPr/>
            </p:nvSpPr>
            <p:spPr bwMode="auto">
              <a:xfrm flipH="1" flipV="1">
                <a:off x="2925"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08" name="Line 196"/>
              <p:cNvSpPr>
                <a:spLocks noChangeShapeType="1"/>
              </p:cNvSpPr>
              <p:nvPr/>
            </p:nvSpPr>
            <p:spPr bwMode="auto">
              <a:xfrm flipH="1" flipV="1">
                <a:off x="2832" y="1888"/>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07" name="Line 195"/>
              <p:cNvSpPr>
                <a:spLocks noChangeShapeType="1"/>
              </p:cNvSpPr>
              <p:nvPr/>
            </p:nvSpPr>
            <p:spPr bwMode="auto">
              <a:xfrm flipH="1" flipV="1">
                <a:off x="2822" y="1877"/>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06" name="Line 194"/>
              <p:cNvSpPr>
                <a:spLocks noChangeShapeType="1"/>
              </p:cNvSpPr>
              <p:nvPr/>
            </p:nvSpPr>
            <p:spPr bwMode="auto">
              <a:xfrm flipH="1" flipV="1">
                <a:off x="2811" y="186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05" name="Line 193"/>
              <p:cNvSpPr>
                <a:spLocks noChangeShapeType="1"/>
              </p:cNvSpPr>
              <p:nvPr/>
            </p:nvSpPr>
            <p:spPr bwMode="auto">
              <a:xfrm flipH="1" flipV="1">
                <a:off x="2801" y="185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04" name="Line 192"/>
              <p:cNvSpPr>
                <a:spLocks noChangeShapeType="1"/>
              </p:cNvSpPr>
              <p:nvPr/>
            </p:nvSpPr>
            <p:spPr bwMode="auto">
              <a:xfrm flipH="1" flipV="1">
                <a:off x="2791" y="184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03" name="Line 191"/>
              <p:cNvSpPr>
                <a:spLocks noChangeShapeType="1"/>
              </p:cNvSpPr>
              <p:nvPr/>
            </p:nvSpPr>
            <p:spPr bwMode="auto">
              <a:xfrm flipH="1" flipV="1">
                <a:off x="2956"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02" name="Line 190"/>
              <p:cNvSpPr>
                <a:spLocks noChangeShapeType="1"/>
              </p:cNvSpPr>
              <p:nvPr/>
            </p:nvSpPr>
            <p:spPr bwMode="auto">
              <a:xfrm flipH="1" flipV="1">
                <a:off x="2946"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01" name="Line 189"/>
              <p:cNvSpPr>
                <a:spLocks noChangeShapeType="1"/>
              </p:cNvSpPr>
              <p:nvPr/>
            </p:nvSpPr>
            <p:spPr bwMode="auto">
              <a:xfrm flipH="1">
                <a:off x="2832" y="1867"/>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100" name="Line 188"/>
              <p:cNvSpPr>
                <a:spLocks noChangeShapeType="1"/>
              </p:cNvSpPr>
              <p:nvPr/>
            </p:nvSpPr>
            <p:spPr bwMode="auto">
              <a:xfrm flipH="1" flipV="1">
                <a:off x="2822" y="185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99" name="Line 187"/>
              <p:cNvSpPr>
                <a:spLocks noChangeShapeType="1"/>
              </p:cNvSpPr>
              <p:nvPr/>
            </p:nvSpPr>
            <p:spPr bwMode="auto">
              <a:xfrm flipH="1" flipV="1">
                <a:off x="2811" y="184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98" name="Line 186"/>
              <p:cNvSpPr>
                <a:spLocks noChangeShapeType="1"/>
              </p:cNvSpPr>
              <p:nvPr/>
            </p:nvSpPr>
            <p:spPr bwMode="auto">
              <a:xfrm flipH="1" flipV="1">
                <a:off x="2801" y="183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97" name="Line 185"/>
              <p:cNvSpPr>
                <a:spLocks noChangeShapeType="1"/>
              </p:cNvSpPr>
              <p:nvPr/>
            </p:nvSpPr>
            <p:spPr bwMode="auto">
              <a:xfrm flipH="1" flipV="1">
                <a:off x="2791" y="18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96" name="Line 184"/>
              <p:cNvSpPr>
                <a:spLocks noChangeShapeType="1"/>
              </p:cNvSpPr>
              <p:nvPr/>
            </p:nvSpPr>
            <p:spPr bwMode="auto">
              <a:xfrm flipH="1" flipV="1">
                <a:off x="2977"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95" name="Line 183"/>
              <p:cNvSpPr>
                <a:spLocks noChangeShapeType="1"/>
              </p:cNvSpPr>
              <p:nvPr/>
            </p:nvSpPr>
            <p:spPr bwMode="auto">
              <a:xfrm flipH="1" flipV="1">
                <a:off x="2967"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94" name="Line 182"/>
              <p:cNvSpPr>
                <a:spLocks noChangeShapeType="1"/>
              </p:cNvSpPr>
              <p:nvPr/>
            </p:nvSpPr>
            <p:spPr bwMode="auto">
              <a:xfrm flipH="1">
                <a:off x="2832" y="1846"/>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93" name="Line 181"/>
              <p:cNvSpPr>
                <a:spLocks noChangeShapeType="1"/>
              </p:cNvSpPr>
              <p:nvPr/>
            </p:nvSpPr>
            <p:spPr bwMode="auto">
              <a:xfrm flipH="1" flipV="1">
                <a:off x="2822" y="183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92" name="Line 180"/>
              <p:cNvSpPr>
                <a:spLocks noChangeShapeType="1"/>
              </p:cNvSpPr>
              <p:nvPr/>
            </p:nvSpPr>
            <p:spPr bwMode="auto">
              <a:xfrm flipH="1" flipV="1">
                <a:off x="2811" y="18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91" name="Line 179"/>
              <p:cNvSpPr>
                <a:spLocks noChangeShapeType="1"/>
              </p:cNvSpPr>
              <p:nvPr/>
            </p:nvSpPr>
            <p:spPr bwMode="auto">
              <a:xfrm flipH="1" flipV="1">
                <a:off x="2801" y="181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90" name="Line 178"/>
              <p:cNvSpPr>
                <a:spLocks noChangeShapeType="1"/>
              </p:cNvSpPr>
              <p:nvPr/>
            </p:nvSpPr>
            <p:spPr bwMode="auto">
              <a:xfrm flipH="1" flipV="1">
                <a:off x="2791" y="180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89" name="Line 177"/>
              <p:cNvSpPr>
                <a:spLocks noChangeShapeType="1"/>
              </p:cNvSpPr>
              <p:nvPr/>
            </p:nvSpPr>
            <p:spPr bwMode="auto">
              <a:xfrm flipH="1" flipV="1">
                <a:off x="2998"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88" name="Line 176"/>
              <p:cNvSpPr>
                <a:spLocks noChangeShapeType="1"/>
              </p:cNvSpPr>
              <p:nvPr/>
            </p:nvSpPr>
            <p:spPr bwMode="auto">
              <a:xfrm flipH="1" flipV="1">
                <a:off x="2987"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87" name="Line 175"/>
              <p:cNvSpPr>
                <a:spLocks noChangeShapeType="1"/>
              </p:cNvSpPr>
              <p:nvPr/>
            </p:nvSpPr>
            <p:spPr bwMode="auto">
              <a:xfrm flipH="1" flipV="1">
                <a:off x="2832" y="1824"/>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86" name="Line 174"/>
              <p:cNvSpPr>
                <a:spLocks noChangeShapeType="1"/>
              </p:cNvSpPr>
              <p:nvPr/>
            </p:nvSpPr>
            <p:spPr bwMode="auto">
              <a:xfrm flipH="1" flipV="1">
                <a:off x="2822" y="181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85" name="Line 173"/>
              <p:cNvSpPr>
                <a:spLocks noChangeShapeType="1"/>
              </p:cNvSpPr>
              <p:nvPr/>
            </p:nvSpPr>
            <p:spPr bwMode="auto">
              <a:xfrm flipH="1" flipV="1">
                <a:off x="2811" y="180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84" name="Line 172"/>
              <p:cNvSpPr>
                <a:spLocks noChangeShapeType="1"/>
              </p:cNvSpPr>
              <p:nvPr/>
            </p:nvSpPr>
            <p:spPr bwMode="auto">
              <a:xfrm flipH="1" flipV="1">
                <a:off x="2801" y="179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83" name="Line 171"/>
              <p:cNvSpPr>
                <a:spLocks noChangeShapeType="1"/>
              </p:cNvSpPr>
              <p:nvPr/>
            </p:nvSpPr>
            <p:spPr bwMode="auto">
              <a:xfrm flipH="1" flipV="1">
                <a:off x="2791" y="178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82" name="Line 170"/>
              <p:cNvSpPr>
                <a:spLocks noChangeShapeType="1"/>
              </p:cNvSpPr>
              <p:nvPr/>
            </p:nvSpPr>
            <p:spPr bwMode="auto">
              <a:xfrm flipH="1" flipV="1">
                <a:off x="3018"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81" name="Line 169"/>
              <p:cNvSpPr>
                <a:spLocks noChangeShapeType="1"/>
              </p:cNvSpPr>
              <p:nvPr/>
            </p:nvSpPr>
            <p:spPr bwMode="auto">
              <a:xfrm flipH="1" flipV="1">
                <a:off x="3008"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80" name="Line 168"/>
              <p:cNvSpPr>
                <a:spLocks noChangeShapeType="1"/>
              </p:cNvSpPr>
              <p:nvPr/>
            </p:nvSpPr>
            <p:spPr bwMode="auto">
              <a:xfrm flipH="1" flipV="1">
                <a:off x="2832" y="1803"/>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79" name="Line 167"/>
              <p:cNvSpPr>
                <a:spLocks noChangeShapeType="1"/>
              </p:cNvSpPr>
              <p:nvPr/>
            </p:nvSpPr>
            <p:spPr bwMode="auto">
              <a:xfrm flipH="1" flipV="1">
                <a:off x="2822" y="179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78" name="Line 166"/>
              <p:cNvSpPr>
                <a:spLocks noChangeShapeType="1"/>
              </p:cNvSpPr>
              <p:nvPr/>
            </p:nvSpPr>
            <p:spPr bwMode="auto">
              <a:xfrm flipH="1" flipV="1">
                <a:off x="2811" y="178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77" name="Line 165"/>
              <p:cNvSpPr>
                <a:spLocks noChangeShapeType="1"/>
              </p:cNvSpPr>
              <p:nvPr/>
            </p:nvSpPr>
            <p:spPr bwMode="auto">
              <a:xfrm flipH="1" flipV="1">
                <a:off x="2801" y="177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76" name="Line 164"/>
              <p:cNvSpPr>
                <a:spLocks noChangeShapeType="1"/>
              </p:cNvSpPr>
              <p:nvPr/>
            </p:nvSpPr>
            <p:spPr bwMode="auto">
              <a:xfrm flipH="1" flipV="1">
                <a:off x="2791" y="176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75" name="Line 163"/>
              <p:cNvSpPr>
                <a:spLocks noChangeShapeType="1"/>
              </p:cNvSpPr>
              <p:nvPr/>
            </p:nvSpPr>
            <p:spPr bwMode="auto">
              <a:xfrm flipH="1" flipV="1">
                <a:off x="3039"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74" name="Line 162"/>
              <p:cNvSpPr>
                <a:spLocks noChangeShapeType="1"/>
              </p:cNvSpPr>
              <p:nvPr/>
            </p:nvSpPr>
            <p:spPr bwMode="auto">
              <a:xfrm flipH="1" flipV="1">
                <a:off x="3029"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73" name="Line 161"/>
              <p:cNvSpPr>
                <a:spLocks noChangeShapeType="1"/>
              </p:cNvSpPr>
              <p:nvPr/>
            </p:nvSpPr>
            <p:spPr bwMode="auto">
              <a:xfrm flipH="1">
                <a:off x="2832" y="1782"/>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72" name="Line 160"/>
              <p:cNvSpPr>
                <a:spLocks noChangeShapeType="1"/>
              </p:cNvSpPr>
              <p:nvPr/>
            </p:nvSpPr>
            <p:spPr bwMode="auto">
              <a:xfrm flipH="1" flipV="1">
                <a:off x="2822" y="177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71" name="Line 159"/>
              <p:cNvSpPr>
                <a:spLocks noChangeShapeType="1"/>
              </p:cNvSpPr>
              <p:nvPr/>
            </p:nvSpPr>
            <p:spPr bwMode="auto">
              <a:xfrm flipH="1" flipV="1">
                <a:off x="2811" y="176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70" name="Line 158"/>
              <p:cNvSpPr>
                <a:spLocks noChangeShapeType="1"/>
              </p:cNvSpPr>
              <p:nvPr/>
            </p:nvSpPr>
            <p:spPr bwMode="auto">
              <a:xfrm flipH="1" flipV="1">
                <a:off x="2801" y="175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69" name="Line 157"/>
              <p:cNvSpPr>
                <a:spLocks noChangeShapeType="1"/>
              </p:cNvSpPr>
              <p:nvPr/>
            </p:nvSpPr>
            <p:spPr bwMode="auto">
              <a:xfrm flipH="1" flipV="1">
                <a:off x="2791" y="173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68" name="Line 156"/>
              <p:cNvSpPr>
                <a:spLocks noChangeShapeType="1"/>
              </p:cNvSpPr>
              <p:nvPr/>
            </p:nvSpPr>
            <p:spPr bwMode="auto">
              <a:xfrm flipH="1" flipV="1">
                <a:off x="3060"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67" name="Line 155"/>
              <p:cNvSpPr>
                <a:spLocks noChangeShapeType="1"/>
              </p:cNvSpPr>
              <p:nvPr/>
            </p:nvSpPr>
            <p:spPr bwMode="auto">
              <a:xfrm flipH="1" flipV="1">
                <a:off x="3049"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66" name="Line 154"/>
              <p:cNvSpPr>
                <a:spLocks noChangeShapeType="1"/>
              </p:cNvSpPr>
              <p:nvPr/>
            </p:nvSpPr>
            <p:spPr bwMode="auto">
              <a:xfrm flipH="1">
                <a:off x="2832" y="1761"/>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65" name="Line 153"/>
              <p:cNvSpPr>
                <a:spLocks noChangeShapeType="1"/>
              </p:cNvSpPr>
              <p:nvPr/>
            </p:nvSpPr>
            <p:spPr bwMode="auto">
              <a:xfrm flipH="1" flipV="1">
                <a:off x="2822" y="175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64" name="Line 152"/>
              <p:cNvSpPr>
                <a:spLocks noChangeShapeType="1"/>
              </p:cNvSpPr>
              <p:nvPr/>
            </p:nvSpPr>
            <p:spPr bwMode="auto">
              <a:xfrm flipH="1" flipV="1">
                <a:off x="2811" y="173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63" name="Line 151"/>
              <p:cNvSpPr>
                <a:spLocks noChangeShapeType="1"/>
              </p:cNvSpPr>
              <p:nvPr/>
            </p:nvSpPr>
            <p:spPr bwMode="auto">
              <a:xfrm flipH="1" flipV="1">
                <a:off x="2801" y="172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62" name="Line 150"/>
              <p:cNvSpPr>
                <a:spLocks noChangeShapeType="1"/>
              </p:cNvSpPr>
              <p:nvPr/>
            </p:nvSpPr>
            <p:spPr bwMode="auto">
              <a:xfrm flipH="1" flipV="1">
                <a:off x="3080"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61" name="Line 149"/>
              <p:cNvSpPr>
                <a:spLocks noChangeShapeType="1"/>
              </p:cNvSpPr>
              <p:nvPr/>
            </p:nvSpPr>
            <p:spPr bwMode="auto">
              <a:xfrm flipH="1" flipV="1">
                <a:off x="3070"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60" name="Line 148"/>
              <p:cNvSpPr>
                <a:spLocks noChangeShapeType="1"/>
              </p:cNvSpPr>
              <p:nvPr/>
            </p:nvSpPr>
            <p:spPr bwMode="auto">
              <a:xfrm flipH="1" flipV="1">
                <a:off x="2832" y="1739"/>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59" name="Line 147"/>
              <p:cNvSpPr>
                <a:spLocks noChangeShapeType="1"/>
              </p:cNvSpPr>
              <p:nvPr/>
            </p:nvSpPr>
            <p:spPr bwMode="auto">
              <a:xfrm flipH="1" flipV="1">
                <a:off x="2822" y="172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58" name="Line 146"/>
              <p:cNvSpPr>
                <a:spLocks noChangeShapeType="1"/>
              </p:cNvSpPr>
              <p:nvPr/>
            </p:nvSpPr>
            <p:spPr bwMode="auto">
              <a:xfrm flipH="1" flipV="1">
                <a:off x="2811" y="171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57" name="Line 145"/>
              <p:cNvSpPr>
                <a:spLocks noChangeShapeType="1"/>
              </p:cNvSpPr>
              <p:nvPr/>
            </p:nvSpPr>
            <p:spPr bwMode="auto">
              <a:xfrm flipH="1" flipV="1">
                <a:off x="3101"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56" name="Line 144"/>
              <p:cNvSpPr>
                <a:spLocks noChangeShapeType="1"/>
              </p:cNvSpPr>
              <p:nvPr/>
            </p:nvSpPr>
            <p:spPr bwMode="auto">
              <a:xfrm flipH="1" flipV="1">
                <a:off x="3091"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55" name="Line 143"/>
              <p:cNvSpPr>
                <a:spLocks noChangeShapeType="1"/>
              </p:cNvSpPr>
              <p:nvPr/>
            </p:nvSpPr>
            <p:spPr bwMode="auto">
              <a:xfrm flipH="1" flipV="1">
                <a:off x="2832" y="1718"/>
                <a:ext cx="1"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54" name="Line 142"/>
              <p:cNvSpPr>
                <a:spLocks noChangeShapeType="1"/>
              </p:cNvSpPr>
              <p:nvPr/>
            </p:nvSpPr>
            <p:spPr bwMode="auto">
              <a:xfrm flipH="1" flipV="1">
                <a:off x="2822" y="170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53" name="Line 141"/>
              <p:cNvSpPr>
                <a:spLocks noChangeShapeType="1"/>
              </p:cNvSpPr>
              <p:nvPr/>
            </p:nvSpPr>
            <p:spPr bwMode="auto">
              <a:xfrm flipH="1" flipV="1">
                <a:off x="3122"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52" name="Line 140"/>
              <p:cNvSpPr>
                <a:spLocks noChangeShapeType="1"/>
              </p:cNvSpPr>
              <p:nvPr/>
            </p:nvSpPr>
            <p:spPr bwMode="auto">
              <a:xfrm flipH="1" flipV="1">
                <a:off x="3111"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51" name="Line 139"/>
              <p:cNvSpPr>
                <a:spLocks noChangeShapeType="1"/>
              </p:cNvSpPr>
              <p:nvPr/>
            </p:nvSpPr>
            <p:spPr bwMode="auto">
              <a:xfrm flipH="1" flipV="1">
                <a:off x="3142"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50" name="Line 138"/>
              <p:cNvSpPr>
                <a:spLocks noChangeShapeType="1"/>
              </p:cNvSpPr>
              <p:nvPr/>
            </p:nvSpPr>
            <p:spPr bwMode="auto">
              <a:xfrm flipH="1" flipV="1">
                <a:off x="3132"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49" name="Line 137"/>
              <p:cNvSpPr>
                <a:spLocks noChangeShapeType="1"/>
              </p:cNvSpPr>
              <p:nvPr/>
            </p:nvSpPr>
            <p:spPr bwMode="auto">
              <a:xfrm flipH="1" flipV="1">
                <a:off x="3163"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48" name="Line 136"/>
              <p:cNvSpPr>
                <a:spLocks noChangeShapeType="1"/>
              </p:cNvSpPr>
              <p:nvPr/>
            </p:nvSpPr>
            <p:spPr bwMode="auto">
              <a:xfrm flipH="1" flipV="1">
                <a:off x="3153"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47" name="Line 135"/>
              <p:cNvSpPr>
                <a:spLocks noChangeShapeType="1"/>
              </p:cNvSpPr>
              <p:nvPr/>
            </p:nvSpPr>
            <p:spPr bwMode="auto">
              <a:xfrm flipH="1" flipV="1">
                <a:off x="3184"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46" name="Line 134"/>
              <p:cNvSpPr>
                <a:spLocks noChangeShapeType="1"/>
              </p:cNvSpPr>
              <p:nvPr/>
            </p:nvSpPr>
            <p:spPr bwMode="auto">
              <a:xfrm flipH="1" flipV="1">
                <a:off x="3173"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45" name="Line 133"/>
              <p:cNvSpPr>
                <a:spLocks noChangeShapeType="1"/>
              </p:cNvSpPr>
              <p:nvPr/>
            </p:nvSpPr>
            <p:spPr bwMode="auto">
              <a:xfrm flipH="1" flipV="1">
                <a:off x="3204" y="1994"/>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44" name="Line 132"/>
              <p:cNvSpPr>
                <a:spLocks noChangeShapeType="1"/>
              </p:cNvSpPr>
              <p:nvPr/>
            </p:nvSpPr>
            <p:spPr bwMode="auto">
              <a:xfrm flipH="1" flipV="1">
                <a:off x="3194"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43" name="Line 131"/>
              <p:cNvSpPr>
                <a:spLocks noChangeShapeType="1"/>
              </p:cNvSpPr>
              <p:nvPr/>
            </p:nvSpPr>
            <p:spPr bwMode="auto">
              <a:xfrm flipH="1" flipV="1">
                <a:off x="3225"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42" name="Line 130"/>
              <p:cNvSpPr>
                <a:spLocks noChangeShapeType="1"/>
              </p:cNvSpPr>
              <p:nvPr/>
            </p:nvSpPr>
            <p:spPr bwMode="auto">
              <a:xfrm flipH="1" flipV="1">
                <a:off x="3215"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41" name="Line 129"/>
              <p:cNvSpPr>
                <a:spLocks noChangeShapeType="1"/>
              </p:cNvSpPr>
              <p:nvPr/>
            </p:nvSpPr>
            <p:spPr bwMode="auto">
              <a:xfrm flipH="1" flipV="1">
                <a:off x="3246"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40" name="Line 128"/>
              <p:cNvSpPr>
                <a:spLocks noChangeShapeType="1"/>
              </p:cNvSpPr>
              <p:nvPr/>
            </p:nvSpPr>
            <p:spPr bwMode="auto">
              <a:xfrm flipH="1" flipV="1">
                <a:off x="3236" y="198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39" name="Line 127"/>
              <p:cNvSpPr>
                <a:spLocks noChangeShapeType="1"/>
              </p:cNvSpPr>
              <p:nvPr/>
            </p:nvSpPr>
            <p:spPr bwMode="auto">
              <a:xfrm flipH="1" flipV="1">
                <a:off x="3266" y="1994"/>
                <a:ext cx="3"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38" name="Line 126"/>
              <p:cNvSpPr>
                <a:spLocks noChangeShapeType="1"/>
              </p:cNvSpPr>
              <p:nvPr/>
            </p:nvSpPr>
            <p:spPr bwMode="auto">
              <a:xfrm flipH="1" flipV="1">
                <a:off x="3256"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37" name="Line 125"/>
              <p:cNvSpPr>
                <a:spLocks noChangeShapeType="1"/>
              </p:cNvSpPr>
              <p:nvPr/>
            </p:nvSpPr>
            <p:spPr bwMode="auto">
              <a:xfrm flipH="1" flipV="1">
                <a:off x="3287"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36" name="Line 124"/>
              <p:cNvSpPr>
                <a:spLocks noChangeShapeType="1"/>
              </p:cNvSpPr>
              <p:nvPr/>
            </p:nvSpPr>
            <p:spPr bwMode="auto">
              <a:xfrm flipH="1" flipV="1">
                <a:off x="3277"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35" name="Line 123"/>
              <p:cNvSpPr>
                <a:spLocks noChangeShapeType="1"/>
              </p:cNvSpPr>
              <p:nvPr/>
            </p:nvSpPr>
            <p:spPr bwMode="auto">
              <a:xfrm flipH="1" flipV="1">
                <a:off x="3308"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34" name="Line 122"/>
              <p:cNvSpPr>
                <a:spLocks noChangeShapeType="1"/>
              </p:cNvSpPr>
              <p:nvPr/>
            </p:nvSpPr>
            <p:spPr bwMode="auto">
              <a:xfrm flipH="1" flipV="1">
                <a:off x="3298" y="198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33" name="Line 121"/>
              <p:cNvSpPr>
                <a:spLocks noChangeShapeType="1"/>
              </p:cNvSpPr>
              <p:nvPr/>
            </p:nvSpPr>
            <p:spPr bwMode="auto">
              <a:xfrm flipH="1" flipV="1">
                <a:off x="3329"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32" name="Line 120"/>
              <p:cNvSpPr>
                <a:spLocks noChangeShapeType="1"/>
              </p:cNvSpPr>
              <p:nvPr/>
            </p:nvSpPr>
            <p:spPr bwMode="auto">
              <a:xfrm flipH="1" flipV="1">
                <a:off x="3318"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31" name="Line 119"/>
              <p:cNvSpPr>
                <a:spLocks noChangeShapeType="1"/>
              </p:cNvSpPr>
              <p:nvPr/>
            </p:nvSpPr>
            <p:spPr bwMode="auto">
              <a:xfrm flipH="1" flipV="1">
                <a:off x="3349"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30" name="Line 118"/>
              <p:cNvSpPr>
                <a:spLocks noChangeShapeType="1"/>
              </p:cNvSpPr>
              <p:nvPr/>
            </p:nvSpPr>
            <p:spPr bwMode="auto">
              <a:xfrm flipH="1" flipV="1">
                <a:off x="3339"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39028" name="Line 116"/>
            <p:cNvSpPr>
              <a:spLocks noChangeShapeType="1"/>
            </p:cNvSpPr>
            <p:nvPr/>
          </p:nvSpPr>
          <p:spPr bwMode="auto">
            <a:xfrm flipH="1" flipV="1">
              <a:off x="3370"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27" name="Line 115"/>
            <p:cNvSpPr>
              <a:spLocks noChangeShapeType="1"/>
            </p:cNvSpPr>
            <p:nvPr/>
          </p:nvSpPr>
          <p:spPr bwMode="auto">
            <a:xfrm flipH="1" flipV="1">
              <a:off x="3360"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26" name="Line 114"/>
            <p:cNvSpPr>
              <a:spLocks noChangeShapeType="1"/>
            </p:cNvSpPr>
            <p:nvPr/>
          </p:nvSpPr>
          <p:spPr bwMode="auto">
            <a:xfrm flipH="1" flipV="1">
              <a:off x="3391"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25" name="Line 113"/>
            <p:cNvSpPr>
              <a:spLocks noChangeShapeType="1"/>
            </p:cNvSpPr>
            <p:nvPr/>
          </p:nvSpPr>
          <p:spPr bwMode="auto">
            <a:xfrm flipH="1" flipV="1">
              <a:off x="3380"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24" name="Line 112"/>
            <p:cNvSpPr>
              <a:spLocks noChangeShapeType="1"/>
            </p:cNvSpPr>
            <p:nvPr/>
          </p:nvSpPr>
          <p:spPr bwMode="auto">
            <a:xfrm flipH="1" flipV="1">
              <a:off x="3411"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23" name="Line 111"/>
            <p:cNvSpPr>
              <a:spLocks noChangeShapeType="1"/>
            </p:cNvSpPr>
            <p:nvPr/>
          </p:nvSpPr>
          <p:spPr bwMode="auto">
            <a:xfrm flipH="1" flipV="1">
              <a:off x="3401"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22" name="Line 110"/>
            <p:cNvSpPr>
              <a:spLocks noChangeShapeType="1"/>
            </p:cNvSpPr>
            <p:nvPr/>
          </p:nvSpPr>
          <p:spPr bwMode="auto">
            <a:xfrm flipH="1" flipV="1">
              <a:off x="3432"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21" name="Line 109"/>
            <p:cNvSpPr>
              <a:spLocks noChangeShapeType="1"/>
            </p:cNvSpPr>
            <p:nvPr/>
          </p:nvSpPr>
          <p:spPr bwMode="auto">
            <a:xfrm flipH="1" flipV="1">
              <a:off x="3422"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20" name="Line 108"/>
            <p:cNvSpPr>
              <a:spLocks noChangeShapeType="1"/>
            </p:cNvSpPr>
            <p:nvPr/>
          </p:nvSpPr>
          <p:spPr bwMode="auto">
            <a:xfrm flipH="1" flipV="1">
              <a:off x="3453"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19" name="Line 107"/>
            <p:cNvSpPr>
              <a:spLocks noChangeShapeType="1"/>
            </p:cNvSpPr>
            <p:nvPr/>
          </p:nvSpPr>
          <p:spPr bwMode="auto">
            <a:xfrm flipH="1" flipV="1">
              <a:off x="3442"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18" name="Line 106"/>
            <p:cNvSpPr>
              <a:spLocks noChangeShapeType="1"/>
            </p:cNvSpPr>
            <p:nvPr/>
          </p:nvSpPr>
          <p:spPr bwMode="auto">
            <a:xfrm flipH="1" flipV="1">
              <a:off x="3474" y="199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17" name="Line 105"/>
            <p:cNvSpPr>
              <a:spLocks noChangeShapeType="1"/>
            </p:cNvSpPr>
            <p:nvPr/>
          </p:nvSpPr>
          <p:spPr bwMode="auto">
            <a:xfrm flipH="1" flipV="1">
              <a:off x="3463"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16" name="Line 104"/>
            <p:cNvSpPr>
              <a:spLocks noChangeShapeType="1"/>
            </p:cNvSpPr>
            <p:nvPr/>
          </p:nvSpPr>
          <p:spPr bwMode="auto">
            <a:xfrm flipH="1" flipV="1">
              <a:off x="3494"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15" name="Line 103"/>
            <p:cNvSpPr>
              <a:spLocks noChangeShapeType="1"/>
            </p:cNvSpPr>
            <p:nvPr/>
          </p:nvSpPr>
          <p:spPr bwMode="auto">
            <a:xfrm flipH="1" flipV="1">
              <a:off x="3484"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14" name="Line 102"/>
            <p:cNvSpPr>
              <a:spLocks noChangeShapeType="1"/>
            </p:cNvSpPr>
            <p:nvPr/>
          </p:nvSpPr>
          <p:spPr bwMode="auto">
            <a:xfrm flipH="1" flipV="1">
              <a:off x="3515"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13" name="Line 101"/>
            <p:cNvSpPr>
              <a:spLocks noChangeShapeType="1"/>
            </p:cNvSpPr>
            <p:nvPr/>
          </p:nvSpPr>
          <p:spPr bwMode="auto">
            <a:xfrm flipH="1" flipV="1">
              <a:off x="3504"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12" name="Line 100"/>
            <p:cNvSpPr>
              <a:spLocks noChangeShapeType="1"/>
            </p:cNvSpPr>
            <p:nvPr/>
          </p:nvSpPr>
          <p:spPr bwMode="auto">
            <a:xfrm flipH="1" flipV="1">
              <a:off x="3536" y="199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11" name="Line 99"/>
            <p:cNvSpPr>
              <a:spLocks noChangeShapeType="1"/>
            </p:cNvSpPr>
            <p:nvPr/>
          </p:nvSpPr>
          <p:spPr bwMode="auto">
            <a:xfrm flipH="1" flipV="1">
              <a:off x="3525"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10" name="Line 98"/>
            <p:cNvSpPr>
              <a:spLocks noChangeShapeType="1"/>
            </p:cNvSpPr>
            <p:nvPr/>
          </p:nvSpPr>
          <p:spPr bwMode="auto">
            <a:xfrm flipH="1" flipV="1">
              <a:off x="3556"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09" name="Line 97"/>
            <p:cNvSpPr>
              <a:spLocks noChangeShapeType="1"/>
            </p:cNvSpPr>
            <p:nvPr/>
          </p:nvSpPr>
          <p:spPr bwMode="auto">
            <a:xfrm flipH="1" flipV="1">
              <a:off x="3546"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08" name="Line 96"/>
            <p:cNvSpPr>
              <a:spLocks noChangeShapeType="1"/>
            </p:cNvSpPr>
            <p:nvPr/>
          </p:nvSpPr>
          <p:spPr bwMode="auto">
            <a:xfrm flipH="1" flipV="1">
              <a:off x="3577"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07" name="Line 95"/>
            <p:cNvSpPr>
              <a:spLocks noChangeShapeType="1"/>
            </p:cNvSpPr>
            <p:nvPr/>
          </p:nvSpPr>
          <p:spPr bwMode="auto">
            <a:xfrm flipH="1" flipV="1">
              <a:off x="3567" y="198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06" name="Line 94"/>
            <p:cNvSpPr>
              <a:spLocks noChangeShapeType="1"/>
            </p:cNvSpPr>
            <p:nvPr/>
          </p:nvSpPr>
          <p:spPr bwMode="auto">
            <a:xfrm flipH="1" flipV="1">
              <a:off x="3598"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05" name="Line 93"/>
            <p:cNvSpPr>
              <a:spLocks noChangeShapeType="1"/>
            </p:cNvSpPr>
            <p:nvPr/>
          </p:nvSpPr>
          <p:spPr bwMode="auto">
            <a:xfrm flipH="1" flipV="1">
              <a:off x="3587"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04" name="Line 92"/>
            <p:cNvSpPr>
              <a:spLocks noChangeShapeType="1"/>
            </p:cNvSpPr>
            <p:nvPr/>
          </p:nvSpPr>
          <p:spPr bwMode="auto">
            <a:xfrm flipH="1" flipV="1">
              <a:off x="3618"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03" name="Line 91"/>
            <p:cNvSpPr>
              <a:spLocks noChangeShapeType="1"/>
            </p:cNvSpPr>
            <p:nvPr/>
          </p:nvSpPr>
          <p:spPr bwMode="auto">
            <a:xfrm flipH="1" flipV="1">
              <a:off x="3608"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02" name="Line 90"/>
            <p:cNvSpPr>
              <a:spLocks noChangeShapeType="1"/>
            </p:cNvSpPr>
            <p:nvPr/>
          </p:nvSpPr>
          <p:spPr bwMode="auto">
            <a:xfrm flipH="1" flipV="1">
              <a:off x="3639"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01" name="Line 89"/>
            <p:cNvSpPr>
              <a:spLocks noChangeShapeType="1"/>
            </p:cNvSpPr>
            <p:nvPr/>
          </p:nvSpPr>
          <p:spPr bwMode="auto">
            <a:xfrm flipH="1" flipV="1">
              <a:off x="3629" y="198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000" name="Line 88"/>
            <p:cNvSpPr>
              <a:spLocks noChangeShapeType="1"/>
            </p:cNvSpPr>
            <p:nvPr/>
          </p:nvSpPr>
          <p:spPr bwMode="auto">
            <a:xfrm flipH="1" flipV="1">
              <a:off x="3660"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99" name="Line 87"/>
            <p:cNvSpPr>
              <a:spLocks noChangeShapeType="1"/>
            </p:cNvSpPr>
            <p:nvPr/>
          </p:nvSpPr>
          <p:spPr bwMode="auto">
            <a:xfrm flipH="1" flipV="1">
              <a:off x="3649"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98" name="Line 86"/>
            <p:cNvSpPr>
              <a:spLocks noChangeShapeType="1"/>
            </p:cNvSpPr>
            <p:nvPr/>
          </p:nvSpPr>
          <p:spPr bwMode="auto">
            <a:xfrm flipH="1" flipV="1">
              <a:off x="3680"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97" name="Line 85"/>
            <p:cNvSpPr>
              <a:spLocks noChangeShapeType="1"/>
            </p:cNvSpPr>
            <p:nvPr/>
          </p:nvSpPr>
          <p:spPr bwMode="auto">
            <a:xfrm flipH="1" flipV="1">
              <a:off x="3670"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96" name="Line 84"/>
            <p:cNvSpPr>
              <a:spLocks noChangeShapeType="1"/>
            </p:cNvSpPr>
            <p:nvPr/>
          </p:nvSpPr>
          <p:spPr bwMode="auto">
            <a:xfrm flipH="1" flipV="1">
              <a:off x="3701"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95" name="Line 83"/>
            <p:cNvSpPr>
              <a:spLocks noChangeShapeType="1"/>
            </p:cNvSpPr>
            <p:nvPr/>
          </p:nvSpPr>
          <p:spPr bwMode="auto">
            <a:xfrm flipH="1" flipV="1">
              <a:off x="3691" y="1984"/>
              <a:ext cx="1"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94" name="Line 82"/>
            <p:cNvSpPr>
              <a:spLocks noChangeShapeType="1"/>
            </p:cNvSpPr>
            <p:nvPr/>
          </p:nvSpPr>
          <p:spPr bwMode="auto">
            <a:xfrm flipH="1" flipV="1">
              <a:off x="3722"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93" name="Line 81"/>
            <p:cNvSpPr>
              <a:spLocks noChangeShapeType="1"/>
            </p:cNvSpPr>
            <p:nvPr/>
          </p:nvSpPr>
          <p:spPr bwMode="auto">
            <a:xfrm flipH="1" flipV="1">
              <a:off x="3711"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92" name="Line 80"/>
            <p:cNvSpPr>
              <a:spLocks noChangeShapeType="1"/>
            </p:cNvSpPr>
            <p:nvPr/>
          </p:nvSpPr>
          <p:spPr bwMode="auto">
            <a:xfrm flipH="1" flipV="1">
              <a:off x="3742" y="199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91" name="Line 79"/>
            <p:cNvSpPr>
              <a:spLocks noChangeShapeType="1"/>
            </p:cNvSpPr>
            <p:nvPr/>
          </p:nvSpPr>
          <p:spPr bwMode="auto">
            <a:xfrm flipH="1" flipV="1">
              <a:off x="3732"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90" name="Line 78"/>
            <p:cNvSpPr>
              <a:spLocks noChangeShapeType="1"/>
            </p:cNvSpPr>
            <p:nvPr/>
          </p:nvSpPr>
          <p:spPr bwMode="auto">
            <a:xfrm flipH="1" flipV="1">
              <a:off x="3722" y="197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89" name="Line 77"/>
            <p:cNvSpPr>
              <a:spLocks noChangeShapeType="1"/>
            </p:cNvSpPr>
            <p:nvPr/>
          </p:nvSpPr>
          <p:spPr bwMode="auto">
            <a:xfrm flipH="1" flipV="1">
              <a:off x="3711" y="196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88" name="Line 76"/>
            <p:cNvSpPr>
              <a:spLocks noChangeShapeType="1"/>
            </p:cNvSpPr>
            <p:nvPr/>
          </p:nvSpPr>
          <p:spPr bwMode="auto">
            <a:xfrm flipH="1" flipV="1">
              <a:off x="3753" y="198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87" name="Line 75"/>
            <p:cNvSpPr>
              <a:spLocks noChangeShapeType="1"/>
            </p:cNvSpPr>
            <p:nvPr/>
          </p:nvSpPr>
          <p:spPr bwMode="auto">
            <a:xfrm flipH="1" flipV="1">
              <a:off x="3742" y="197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86" name="Line 74"/>
            <p:cNvSpPr>
              <a:spLocks noChangeShapeType="1"/>
            </p:cNvSpPr>
            <p:nvPr/>
          </p:nvSpPr>
          <p:spPr bwMode="auto">
            <a:xfrm flipH="1" flipV="1">
              <a:off x="3732" y="196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85" name="Line 73"/>
            <p:cNvSpPr>
              <a:spLocks noChangeShapeType="1"/>
            </p:cNvSpPr>
            <p:nvPr/>
          </p:nvSpPr>
          <p:spPr bwMode="auto">
            <a:xfrm flipH="1" flipV="1">
              <a:off x="3722" y="195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84" name="Line 72"/>
            <p:cNvSpPr>
              <a:spLocks noChangeShapeType="1"/>
            </p:cNvSpPr>
            <p:nvPr/>
          </p:nvSpPr>
          <p:spPr bwMode="auto">
            <a:xfrm flipH="1" flipV="1">
              <a:off x="3711" y="194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83" name="Line 71"/>
            <p:cNvSpPr>
              <a:spLocks noChangeShapeType="1"/>
            </p:cNvSpPr>
            <p:nvPr/>
          </p:nvSpPr>
          <p:spPr bwMode="auto">
            <a:xfrm flipH="1" flipV="1">
              <a:off x="3753" y="196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82" name="Line 70"/>
            <p:cNvSpPr>
              <a:spLocks noChangeShapeType="1"/>
            </p:cNvSpPr>
            <p:nvPr/>
          </p:nvSpPr>
          <p:spPr bwMode="auto">
            <a:xfrm flipH="1" flipV="1">
              <a:off x="3742" y="195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81" name="Line 69"/>
            <p:cNvSpPr>
              <a:spLocks noChangeShapeType="1"/>
            </p:cNvSpPr>
            <p:nvPr/>
          </p:nvSpPr>
          <p:spPr bwMode="auto">
            <a:xfrm flipH="1" flipV="1">
              <a:off x="3732" y="194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80" name="Line 68"/>
            <p:cNvSpPr>
              <a:spLocks noChangeShapeType="1"/>
            </p:cNvSpPr>
            <p:nvPr/>
          </p:nvSpPr>
          <p:spPr bwMode="auto">
            <a:xfrm flipH="1" flipV="1">
              <a:off x="3722" y="193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79" name="Line 67"/>
            <p:cNvSpPr>
              <a:spLocks noChangeShapeType="1"/>
            </p:cNvSpPr>
            <p:nvPr/>
          </p:nvSpPr>
          <p:spPr bwMode="auto">
            <a:xfrm flipH="1" flipV="1">
              <a:off x="3711" y="192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78" name="Line 66"/>
            <p:cNvSpPr>
              <a:spLocks noChangeShapeType="1"/>
            </p:cNvSpPr>
            <p:nvPr/>
          </p:nvSpPr>
          <p:spPr bwMode="auto">
            <a:xfrm flipH="1" flipV="1">
              <a:off x="3753" y="194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77" name="Line 65"/>
            <p:cNvSpPr>
              <a:spLocks noChangeShapeType="1"/>
            </p:cNvSpPr>
            <p:nvPr/>
          </p:nvSpPr>
          <p:spPr bwMode="auto">
            <a:xfrm flipH="1" flipV="1">
              <a:off x="3742" y="193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76" name="Line 64"/>
            <p:cNvSpPr>
              <a:spLocks noChangeShapeType="1"/>
            </p:cNvSpPr>
            <p:nvPr/>
          </p:nvSpPr>
          <p:spPr bwMode="auto">
            <a:xfrm flipH="1" flipV="1">
              <a:off x="3732" y="192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75" name="Line 63"/>
            <p:cNvSpPr>
              <a:spLocks noChangeShapeType="1"/>
            </p:cNvSpPr>
            <p:nvPr/>
          </p:nvSpPr>
          <p:spPr bwMode="auto">
            <a:xfrm flipH="1" flipV="1">
              <a:off x="3722" y="1909"/>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74" name="Line 62"/>
            <p:cNvSpPr>
              <a:spLocks noChangeShapeType="1"/>
            </p:cNvSpPr>
            <p:nvPr/>
          </p:nvSpPr>
          <p:spPr bwMode="auto">
            <a:xfrm flipH="1" flipV="1">
              <a:off x="3711" y="189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73" name="Line 61"/>
            <p:cNvSpPr>
              <a:spLocks noChangeShapeType="1"/>
            </p:cNvSpPr>
            <p:nvPr/>
          </p:nvSpPr>
          <p:spPr bwMode="auto">
            <a:xfrm flipH="1" flipV="1">
              <a:off x="3753" y="192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72" name="Line 60"/>
            <p:cNvSpPr>
              <a:spLocks noChangeShapeType="1"/>
            </p:cNvSpPr>
            <p:nvPr/>
          </p:nvSpPr>
          <p:spPr bwMode="auto">
            <a:xfrm flipH="1" flipV="1">
              <a:off x="3742" y="1909"/>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71" name="Line 59"/>
            <p:cNvSpPr>
              <a:spLocks noChangeShapeType="1"/>
            </p:cNvSpPr>
            <p:nvPr/>
          </p:nvSpPr>
          <p:spPr bwMode="auto">
            <a:xfrm flipH="1" flipV="1">
              <a:off x="3732" y="189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70" name="Line 58"/>
            <p:cNvSpPr>
              <a:spLocks noChangeShapeType="1"/>
            </p:cNvSpPr>
            <p:nvPr/>
          </p:nvSpPr>
          <p:spPr bwMode="auto">
            <a:xfrm flipH="1" flipV="1">
              <a:off x="3722" y="188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69" name="Line 57"/>
            <p:cNvSpPr>
              <a:spLocks noChangeShapeType="1"/>
            </p:cNvSpPr>
            <p:nvPr/>
          </p:nvSpPr>
          <p:spPr bwMode="auto">
            <a:xfrm flipH="1" flipV="1">
              <a:off x="3711" y="1877"/>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68" name="Line 56"/>
            <p:cNvSpPr>
              <a:spLocks noChangeShapeType="1"/>
            </p:cNvSpPr>
            <p:nvPr/>
          </p:nvSpPr>
          <p:spPr bwMode="auto">
            <a:xfrm flipH="1" flipV="1">
              <a:off x="3753" y="189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67" name="Line 55"/>
            <p:cNvSpPr>
              <a:spLocks noChangeShapeType="1"/>
            </p:cNvSpPr>
            <p:nvPr/>
          </p:nvSpPr>
          <p:spPr bwMode="auto">
            <a:xfrm flipH="1" flipV="1">
              <a:off x="3742" y="188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66" name="Line 54"/>
            <p:cNvSpPr>
              <a:spLocks noChangeShapeType="1"/>
            </p:cNvSpPr>
            <p:nvPr/>
          </p:nvSpPr>
          <p:spPr bwMode="auto">
            <a:xfrm flipH="1" flipV="1">
              <a:off x="3732" y="1877"/>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65" name="Line 53"/>
            <p:cNvSpPr>
              <a:spLocks noChangeShapeType="1"/>
            </p:cNvSpPr>
            <p:nvPr/>
          </p:nvSpPr>
          <p:spPr bwMode="auto">
            <a:xfrm flipH="1" flipV="1">
              <a:off x="3722" y="186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64" name="Line 52"/>
            <p:cNvSpPr>
              <a:spLocks noChangeShapeType="1"/>
            </p:cNvSpPr>
            <p:nvPr/>
          </p:nvSpPr>
          <p:spPr bwMode="auto">
            <a:xfrm flipH="1" flipV="1">
              <a:off x="3711" y="185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63" name="Line 51"/>
            <p:cNvSpPr>
              <a:spLocks noChangeShapeType="1"/>
            </p:cNvSpPr>
            <p:nvPr/>
          </p:nvSpPr>
          <p:spPr bwMode="auto">
            <a:xfrm flipH="1" flipV="1">
              <a:off x="3753" y="1877"/>
              <a:ext cx="2" cy="3"/>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62" name="Line 50"/>
            <p:cNvSpPr>
              <a:spLocks noChangeShapeType="1"/>
            </p:cNvSpPr>
            <p:nvPr/>
          </p:nvSpPr>
          <p:spPr bwMode="auto">
            <a:xfrm flipH="1" flipV="1">
              <a:off x="3742" y="1867"/>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61" name="Line 49"/>
            <p:cNvSpPr>
              <a:spLocks noChangeShapeType="1"/>
            </p:cNvSpPr>
            <p:nvPr/>
          </p:nvSpPr>
          <p:spPr bwMode="auto">
            <a:xfrm flipH="1" flipV="1">
              <a:off x="3732" y="185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60" name="Line 48"/>
            <p:cNvSpPr>
              <a:spLocks noChangeShapeType="1"/>
            </p:cNvSpPr>
            <p:nvPr/>
          </p:nvSpPr>
          <p:spPr bwMode="auto">
            <a:xfrm flipH="1" flipV="1">
              <a:off x="3722" y="184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59" name="Line 47"/>
            <p:cNvSpPr>
              <a:spLocks noChangeShapeType="1"/>
            </p:cNvSpPr>
            <p:nvPr/>
          </p:nvSpPr>
          <p:spPr bwMode="auto">
            <a:xfrm flipH="1" flipV="1">
              <a:off x="3711" y="183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58" name="Line 46"/>
            <p:cNvSpPr>
              <a:spLocks noChangeShapeType="1"/>
            </p:cNvSpPr>
            <p:nvPr/>
          </p:nvSpPr>
          <p:spPr bwMode="auto">
            <a:xfrm flipH="1" flipV="1">
              <a:off x="3753" y="185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57" name="Line 45"/>
            <p:cNvSpPr>
              <a:spLocks noChangeShapeType="1"/>
            </p:cNvSpPr>
            <p:nvPr/>
          </p:nvSpPr>
          <p:spPr bwMode="auto">
            <a:xfrm flipH="1" flipV="1">
              <a:off x="3742" y="1846"/>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56" name="Line 44"/>
            <p:cNvSpPr>
              <a:spLocks noChangeShapeType="1"/>
            </p:cNvSpPr>
            <p:nvPr/>
          </p:nvSpPr>
          <p:spPr bwMode="auto">
            <a:xfrm flipH="1" flipV="1">
              <a:off x="3732" y="183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55" name="Line 43"/>
            <p:cNvSpPr>
              <a:spLocks noChangeShapeType="1"/>
            </p:cNvSpPr>
            <p:nvPr/>
          </p:nvSpPr>
          <p:spPr bwMode="auto">
            <a:xfrm flipH="1" flipV="1">
              <a:off x="3722" y="18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54" name="Line 42"/>
            <p:cNvSpPr>
              <a:spLocks noChangeShapeType="1"/>
            </p:cNvSpPr>
            <p:nvPr/>
          </p:nvSpPr>
          <p:spPr bwMode="auto">
            <a:xfrm flipH="1" flipV="1">
              <a:off x="3711" y="181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53" name="Line 41"/>
            <p:cNvSpPr>
              <a:spLocks noChangeShapeType="1"/>
            </p:cNvSpPr>
            <p:nvPr/>
          </p:nvSpPr>
          <p:spPr bwMode="auto">
            <a:xfrm flipH="1" flipV="1">
              <a:off x="3753" y="1835"/>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52" name="Line 40"/>
            <p:cNvSpPr>
              <a:spLocks noChangeShapeType="1"/>
            </p:cNvSpPr>
            <p:nvPr/>
          </p:nvSpPr>
          <p:spPr bwMode="auto">
            <a:xfrm flipH="1" flipV="1">
              <a:off x="3742" y="182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51" name="Line 39"/>
            <p:cNvSpPr>
              <a:spLocks noChangeShapeType="1"/>
            </p:cNvSpPr>
            <p:nvPr/>
          </p:nvSpPr>
          <p:spPr bwMode="auto">
            <a:xfrm flipH="1" flipV="1">
              <a:off x="3732" y="181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50" name="Line 38"/>
            <p:cNvSpPr>
              <a:spLocks noChangeShapeType="1"/>
            </p:cNvSpPr>
            <p:nvPr/>
          </p:nvSpPr>
          <p:spPr bwMode="auto">
            <a:xfrm flipH="1" flipV="1">
              <a:off x="3722" y="180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49" name="Line 37"/>
            <p:cNvSpPr>
              <a:spLocks noChangeShapeType="1"/>
            </p:cNvSpPr>
            <p:nvPr/>
          </p:nvSpPr>
          <p:spPr bwMode="auto">
            <a:xfrm flipH="1" flipV="1">
              <a:off x="3711" y="179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48" name="Line 36"/>
            <p:cNvSpPr>
              <a:spLocks noChangeShapeType="1"/>
            </p:cNvSpPr>
            <p:nvPr/>
          </p:nvSpPr>
          <p:spPr bwMode="auto">
            <a:xfrm flipH="1" flipV="1">
              <a:off x="3753" y="1814"/>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47" name="Line 35"/>
            <p:cNvSpPr>
              <a:spLocks noChangeShapeType="1"/>
            </p:cNvSpPr>
            <p:nvPr/>
          </p:nvSpPr>
          <p:spPr bwMode="auto">
            <a:xfrm flipH="1" flipV="1">
              <a:off x="3742" y="1803"/>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46" name="Line 34"/>
            <p:cNvSpPr>
              <a:spLocks noChangeShapeType="1"/>
            </p:cNvSpPr>
            <p:nvPr/>
          </p:nvSpPr>
          <p:spPr bwMode="auto">
            <a:xfrm flipH="1" flipV="1">
              <a:off x="3732" y="179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45" name="Line 33"/>
            <p:cNvSpPr>
              <a:spLocks noChangeShapeType="1"/>
            </p:cNvSpPr>
            <p:nvPr/>
          </p:nvSpPr>
          <p:spPr bwMode="auto">
            <a:xfrm flipH="1" flipV="1">
              <a:off x="3722" y="178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44" name="Line 32"/>
            <p:cNvSpPr>
              <a:spLocks noChangeShapeType="1"/>
            </p:cNvSpPr>
            <p:nvPr/>
          </p:nvSpPr>
          <p:spPr bwMode="auto">
            <a:xfrm flipH="1" flipV="1">
              <a:off x="3711" y="177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43" name="Line 31"/>
            <p:cNvSpPr>
              <a:spLocks noChangeShapeType="1"/>
            </p:cNvSpPr>
            <p:nvPr/>
          </p:nvSpPr>
          <p:spPr bwMode="auto">
            <a:xfrm flipH="1" flipV="1">
              <a:off x="3753" y="1793"/>
              <a:ext cx="2" cy="1"/>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42" name="Line 30"/>
            <p:cNvSpPr>
              <a:spLocks noChangeShapeType="1"/>
            </p:cNvSpPr>
            <p:nvPr/>
          </p:nvSpPr>
          <p:spPr bwMode="auto">
            <a:xfrm flipH="1" flipV="1">
              <a:off x="3742" y="1782"/>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41" name="Line 29"/>
            <p:cNvSpPr>
              <a:spLocks noChangeShapeType="1"/>
            </p:cNvSpPr>
            <p:nvPr/>
          </p:nvSpPr>
          <p:spPr bwMode="auto">
            <a:xfrm flipH="1" flipV="1">
              <a:off x="3732" y="177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40" name="Line 28"/>
            <p:cNvSpPr>
              <a:spLocks noChangeShapeType="1"/>
            </p:cNvSpPr>
            <p:nvPr/>
          </p:nvSpPr>
          <p:spPr bwMode="auto">
            <a:xfrm flipH="1" flipV="1">
              <a:off x="3722" y="176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39" name="Line 27"/>
            <p:cNvSpPr>
              <a:spLocks noChangeShapeType="1"/>
            </p:cNvSpPr>
            <p:nvPr/>
          </p:nvSpPr>
          <p:spPr bwMode="auto">
            <a:xfrm flipH="1" flipV="1">
              <a:off x="3711" y="175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38" name="Line 26"/>
            <p:cNvSpPr>
              <a:spLocks noChangeShapeType="1"/>
            </p:cNvSpPr>
            <p:nvPr/>
          </p:nvSpPr>
          <p:spPr bwMode="auto">
            <a:xfrm flipH="1" flipV="1">
              <a:off x="3753" y="177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37" name="Line 25"/>
            <p:cNvSpPr>
              <a:spLocks noChangeShapeType="1"/>
            </p:cNvSpPr>
            <p:nvPr/>
          </p:nvSpPr>
          <p:spPr bwMode="auto">
            <a:xfrm flipH="1" flipV="1">
              <a:off x="3742" y="1761"/>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36" name="Line 24"/>
            <p:cNvSpPr>
              <a:spLocks noChangeShapeType="1"/>
            </p:cNvSpPr>
            <p:nvPr/>
          </p:nvSpPr>
          <p:spPr bwMode="auto">
            <a:xfrm flipH="1" flipV="1">
              <a:off x="3732" y="175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35" name="Line 23"/>
            <p:cNvSpPr>
              <a:spLocks noChangeShapeType="1"/>
            </p:cNvSpPr>
            <p:nvPr/>
          </p:nvSpPr>
          <p:spPr bwMode="auto">
            <a:xfrm flipH="1" flipV="1">
              <a:off x="3722" y="173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34" name="Line 22"/>
            <p:cNvSpPr>
              <a:spLocks noChangeShapeType="1"/>
            </p:cNvSpPr>
            <p:nvPr/>
          </p:nvSpPr>
          <p:spPr bwMode="auto">
            <a:xfrm flipH="1" flipV="1">
              <a:off x="3711" y="172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33" name="Line 21"/>
            <p:cNvSpPr>
              <a:spLocks noChangeShapeType="1"/>
            </p:cNvSpPr>
            <p:nvPr/>
          </p:nvSpPr>
          <p:spPr bwMode="auto">
            <a:xfrm flipH="1" flipV="1">
              <a:off x="3753" y="1750"/>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32" name="Line 20"/>
            <p:cNvSpPr>
              <a:spLocks noChangeShapeType="1"/>
            </p:cNvSpPr>
            <p:nvPr/>
          </p:nvSpPr>
          <p:spPr bwMode="auto">
            <a:xfrm flipH="1" flipV="1">
              <a:off x="3742" y="173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31" name="Line 19"/>
            <p:cNvSpPr>
              <a:spLocks noChangeShapeType="1"/>
            </p:cNvSpPr>
            <p:nvPr/>
          </p:nvSpPr>
          <p:spPr bwMode="auto">
            <a:xfrm flipH="1" flipV="1">
              <a:off x="3732" y="1729"/>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30" name="Line 18"/>
            <p:cNvSpPr>
              <a:spLocks noChangeShapeType="1"/>
            </p:cNvSpPr>
            <p:nvPr/>
          </p:nvSpPr>
          <p:spPr bwMode="auto">
            <a:xfrm flipH="1" flipV="1">
              <a:off x="3722" y="171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29" name="Line 17"/>
            <p:cNvSpPr>
              <a:spLocks noChangeShapeType="1"/>
            </p:cNvSpPr>
            <p:nvPr/>
          </p:nvSpPr>
          <p:spPr bwMode="auto">
            <a:xfrm flipH="1" flipV="1">
              <a:off x="3711" y="1708"/>
              <a:ext cx="2" cy="2"/>
            </a:xfrm>
            <a:prstGeom prst="line">
              <a:avLst/>
            </a:prstGeom>
            <a:noFill/>
            <a:ln w="6350">
              <a:solidFill>
                <a:srgbClr val="00FF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28" name="Line 16"/>
            <p:cNvSpPr>
              <a:spLocks noChangeShapeType="1"/>
            </p:cNvSpPr>
            <p:nvPr/>
          </p:nvSpPr>
          <p:spPr bwMode="auto">
            <a:xfrm>
              <a:off x="2808" y="1997"/>
              <a:ext cx="92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27" name="Freeform 15"/>
            <p:cNvSpPr>
              <a:spLocks/>
            </p:cNvSpPr>
            <p:nvPr/>
          </p:nvSpPr>
          <p:spPr bwMode="auto">
            <a:xfrm>
              <a:off x="3735" y="1972"/>
              <a:ext cx="24" cy="25"/>
            </a:xfrm>
            <a:custGeom>
              <a:avLst/>
              <a:gdLst/>
              <a:ahLst/>
              <a:cxnLst>
                <a:cxn ang="0">
                  <a:pos x="0" y="25"/>
                </a:cxn>
                <a:cxn ang="0">
                  <a:pos x="2" y="25"/>
                </a:cxn>
                <a:cxn ang="0">
                  <a:pos x="5" y="25"/>
                </a:cxn>
                <a:cxn ang="0">
                  <a:pos x="7" y="24"/>
                </a:cxn>
                <a:cxn ang="0">
                  <a:pos x="10" y="23"/>
                </a:cxn>
                <a:cxn ang="0">
                  <a:pos x="12" y="22"/>
                </a:cxn>
                <a:cxn ang="0">
                  <a:pos x="14" y="21"/>
                </a:cxn>
                <a:cxn ang="0">
                  <a:pos x="16" y="19"/>
                </a:cxn>
                <a:cxn ang="0">
                  <a:pos x="18" y="17"/>
                </a:cxn>
                <a:cxn ang="0">
                  <a:pos x="19" y="15"/>
                </a:cxn>
                <a:cxn ang="0">
                  <a:pos x="21" y="13"/>
                </a:cxn>
                <a:cxn ang="0">
                  <a:pos x="22" y="11"/>
                </a:cxn>
                <a:cxn ang="0">
                  <a:pos x="23" y="8"/>
                </a:cxn>
                <a:cxn ang="0">
                  <a:pos x="24" y="6"/>
                </a:cxn>
                <a:cxn ang="0">
                  <a:pos x="24" y="3"/>
                </a:cxn>
                <a:cxn ang="0">
                  <a:pos x="24" y="0"/>
                </a:cxn>
              </a:cxnLst>
              <a:rect l="0" t="0" r="r" b="b"/>
              <a:pathLst>
                <a:path w="24" h="25">
                  <a:moveTo>
                    <a:pt x="0" y="25"/>
                  </a:moveTo>
                  <a:lnTo>
                    <a:pt x="2" y="25"/>
                  </a:lnTo>
                  <a:lnTo>
                    <a:pt x="5" y="25"/>
                  </a:lnTo>
                  <a:lnTo>
                    <a:pt x="7" y="24"/>
                  </a:lnTo>
                  <a:lnTo>
                    <a:pt x="10" y="23"/>
                  </a:lnTo>
                  <a:lnTo>
                    <a:pt x="12" y="22"/>
                  </a:lnTo>
                  <a:lnTo>
                    <a:pt x="14" y="21"/>
                  </a:lnTo>
                  <a:lnTo>
                    <a:pt x="16" y="19"/>
                  </a:lnTo>
                  <a:lnTo>
                    <a:pt x="18" y="17"/>
                  </a:lnTo>
                  <a:lnTo>
                    <a:pt x="19" y="15"/>
                  </a:lnTo>
                  <a:lnTo>
                    <a:pt x="21" y="13"/>
                  </a:lnTo>
                  <a:lnTo>
                    <a:pt x="22" y="11"/>
                  </a:lnTo>
                  <a:lnTo>
                    <a:pt x="23" y="8"/>
                  </a:lnTo>
                  <a:lnTo>
                    <a:pt x="24" y="6"/>
                  </a:lnTo>
                  <a:lnTo>
                    <a:pt x="24" y="3"/>
                  </a:lnTo>
                  <a:lnTo>
                    <a:pt x="24"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26" name="Freeform 14"/>
            <p:cNvSpPr>
              <a:spLocks/>
            </p:cNvSpPr>
            <p:nvPr/>
          </p:nvSpPr>
          <p:spPr bwMode="auto">
            <a:xfrm>
              <a:off x="2784" y="1972"/>
              <a:ext cx="24" cy="25"/>
            </a:xfrm>
            <a:custGeom>
              <a:avLst/>
              <a:gdLst/>
              <a:ahLst/>
              <a:cxnLst>
                <a:cxn ang="0">
                  <a:pos x="0" y="0"/>
                </a:cxn>
                <a:cxn ang="0">
                  <a:pos x="0" y="3"/>
                </a:cxn>
                <a:cxn ang="0">
                  <a:pos x="0" y="6"/>
                </a:cxn>
                <a:cxn ang="0">
                  <a:pos x="1" y="8"/>
                </a:cxn>
                <a:cxn ang="0">
                  <a:pos x="2" y="11"/>
                </a:cxn>
                <a:cxn ang="0">
                  <a:pos x="3" y="13"/>
                </a:cxn>
                <a:cxn ang="0">
                  <a:pos x="5" y="15"/>
                </a:cxn>
                <a:cxn ang="0">
                  <a:pos x="6" y="17"/>
                </a:cxn>
                <a:cxn ang="0">
                  <a:pos x="8" y="19"/>
                </a:cxn>
                <a:cxn ang="0">
                  <a:pos x="10" y="21"/>
                </a:cxn>
                <a:cxn ang="0">
                  <a:pos x="12" y="22"/>
                </a:cxn>
                <a:cxn ang="0">
                  <a:pos x="14" y="23"/>
                </a:cxn>
                <a:cxn ang="0">
                  <a:pos x="17" y="24"/>
                </a:cxn>
                <a:cxn ang="0">
                  <a:pos x="19" y="25"/>
                </a:cxn>
                <a:cxn ang="0">
                  <a:pos x="22" y="25"/>
                </a:cxn>
                <a:cxn ang="0">
                  <a:pos x="24" y="25"/>
                </a:cxn>
              </a:cxnLst>
              <a:rect l="0" t="0" r="r" b="b"/>
              <a:pathLst>
                <a:path w="24" h="25">
                  <a:moveTo>
                    <a:pt x="0" y="0"/>
                  </a:moveTo>
                  <a:lnTo>
                    <a:pt x="0" y="3"/>
                  </a:lnTo>
                  <a:lnTo>
                    <a:pt x="0" y="6"/>
                  </a:lnTo>
                  <a:lnTo>
                    <a:pt x="1" y="8"/>
                  </a:lnTo>
                  <a:lnTo>
                    <a:pt x="2" y="11"/>
                  </a:lnTo>
                  <a:lnTo>
                    <a:pt x="3" y="13"/>
                  </a:lnTo>
                  <a:lnTo>
                    <a:pt x="5" y="15"/>
                  </a:lnTo>
                  <a:lnTo>
                    <a:pt x="6" y="17"/>
                  </a:lnTo>
                  <a:lnTo>
                    <a:pt x="8" y="19"/>
                  </a:lnTo>
                  <a:lnTo>
                    <a:pt x="10" y="21"/>
                  </a:lnTo>
                  <a:lnTo>
                    <a:pt x="12" y="22"/>
                  </a:lnTo>
                  <a:lnTo>
                    <a:pt x="14" y="23"/>
                  </a:lnTo>
                  <a:lnTo>
                    <a:pt x="17" y="24"/>
                  </a:lnTo>
                  <a:lnTo>
                    <a:pt x="19" y="25"/>
                  </a:lnTo>
                  <a:lnTo>
                    <a:pt x="22" y="25"/>
                  </a:lnTo>
                  <a:lnTo>
                    <a:pt x="24"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25" name="Line 13"/>
            <p:cNvSpPr>
              <a:spLocks noChangeShapeType="1"/>
            </p:cNvSpPr>
            <p:nvPr/>
          </p:nvSpPr>
          <p:spPr bwMode="auto">
            <a:xfrm>
              <a:off x="2833" y="1707"/>
              <a:ext cx="877" cy="1"/>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24" name="Line 12"/>
            <p:cNvSpPr>
              <a:spLocks noChangeShapeType="1"/>
            </p:cNvSpPr>
            <p:nvPr/>
          </p:nvSpPr>
          <p:spPr bwMode="auto">
            <a:xfrm>
              <a:off x="2784" y="1757"/>
              <a:ext cx="1" cy="21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23" name="Freeform 11"/>
            <p:cNvSpPr>
              <a:spLocks/>
            </p:cNvSpPr>
            <p:nvPr/>
          </p:nvSpPr>
          <p:spPr bwMode="auto">
            <a:xfrm>
              <a:off x="2784" y="1707"/>
              <a:ext cx="49" cy="50"/>
            </a:xfrm>
            <a:custGeom>
              <a:avLst/>
              <a:gdLst/>
              <a:ahLst/>
              <a:cxnLst>
                <a:cxn ang="0">
                  <a:pos x="49" y="0"/>
                </a:cxn>
                <a:cxn ang="0">
                  <a:pos x="45" y="0"/>
                </a:cxn>
                <a:cxn ang="0">
                  <a:pos x="41" y="0"/>
                </a:cxn>
                <a:cxn ang="0">
                  <a:pos x="38" y="1"/>
                </a:cxn>
                <a:cxn ang="0">
                  <a:pos x="34" y="2"/>
                </a:cxn>
                <a:cxn ang="0">
                  <a:pos x="31" y="3"/>
                </a:cxn>
                <a:cxn ang="0">
                  <a:pos x="27" y="5"/>
                </a:cxn>
                <a:cxn ang="0">
                  <a:pos x="24" y="7"/>
                </a:cxn>
                <a:cxn ang="0">
                  <a:pos x="21" y="9"/>
                </a:cxn>
                <a:cxn ang="0">
                  <a:pos x="18" y="11"/>
                </a:cxn>
                <a:cxn ang="0">
                  <a:pos x="16" y="13"/>
                </a:cxn>
                <a:cxn ang="0">
                  <a:pos x="13" y="16"/>
                </a:cxn>
                <a:cxn ang="0">
                  <a:pos x="11" y="19"/>
                </a:cxn>
                <a:cxn ang="0">
                  <a:pos x="8" y="22"/>
                </a:cxn>
                <a:cxn ang="0">
                  <a:pos x="6" y="25"/>
                </a:cxn>
                <a:cxn ang="0">
                  <a:pos x="5" y="28"/>
                </a:cxn>
                <a:cxn ang="0">
                  <a:pos x="3" y="32"/>
                </a:cxn>
                <a:cxn ang="0">
                  <a:pos x="2" y="35"/>
                </a:cxn>
                <a:cxn ang="0">
                  <a:pos x="1" y="39"/>
                </a:cxn>
                <a:cxn ang="0">
                  <a:pos x="0" y="42"/>
                </a:cxn>
                <a:cxn ang="0">
                  <a:pos x="0" y="46"/>
                </a:cxn>
                <a:cxn ang="0">
                  <a:pos x="0" y="50"/>
                </a:cxn>
              </a:cxnLst>
              <a:rect l="0" t="0" r="r" b="b"/>
              <a:pathLst>
                <a:path w="49" h="50">
                  <a:moveTo>
                    <a:pt x="49" y="0"/>
                  </a:moveTo>
                  <a:lnTo>
                    <a:pt x="45" y="0"/>
                  </a:lnTo>
                  <a:lnTo>
                    <a:pt x="41" y="0"/>
                  </a:lnTo>
                  <a:lnTo>
                    <a:pt x="38" y="1"/>
                  </a:lnTo>
                  <a:lnTo>
                    <a:pt x="34" y="2"/>
                  </a:lnTo>
                  <a:lnTo>
                    <a:pt x="31" y="3"/>
                  </a:lnTo>
                  <a:lnTo>
                    <a:pt x="27" y="5"/>
                  </a:lnTo>
                  <a:lnTo>
                    <a:pt x="24" y="7"/>
                  </a:lnTo>
                  <a:lnTo>
                    <a:pt x="21" y="9"/>
                  </a:lnTo>
                  <a:lnTo>
                    <a:pt x="18" y="11"/>
                  </a:lnTo>
                  <a:lnTo>
                    <a:pt x="16" y="13"/>
                  </a:lnTo>
                  <a:lnTo>
                    <a:pt x="13" y="16"/>
                  </a:lnTo>
                  <a:lnTo>
                    <a:pt x="11" y="19"/>
                  </a:lnTo>
                  <a:lnTo>
                    <a:pt x="8" y="22"/>
                  </a:lnTo>
                  <a:lnTo>
                    <a:pt x="6" y="25"/>
                  </a:lnTo>
                  <a:lnTo>
                    <a:pt x="5" y="28"/>
                  </a:lnTo>
                  <a:lnTo>
                    <a:pt x="3" y="32"/>
                  </a:lnTo>
                  <a:lnTo>
                    <a:pt x="2" y="35"/>
                  </a:lnTo>
                  <a:lnTo>
                    <a:pt x="1" y="39"/>
                  </a:lnTo>
                  <a:lnTo>
                    <a:pt x="0" y="42"/>
                  </a:lnTo>
                  <a:lnTo>
                    <a:pt x="0" y="46"/>
                  </a:lnTo>
                  <a:lnTo>
                    <a:pt x="0" y="5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22" name="Line 10"/>
            <p:cNvSpPr>
              <a:spLocks noChangeShapeType="1"/>
            </p:cNvSpPr>
            <p:nvPr/>
          </p:nvSpPr>
          <p:spPr bwMode="auto">
            <a:xfrm>
              <a:off x="2784" y="2313"/>
              <a:ext cx="1" cy="21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21" name="Line 9"/>
            <p:cNvSpPr>
              <a:spLocks noChangeShapeType="1"/>
            </p:cNvSpPr>
            <p:nvPr/>
          </p:nvSpPr>
          <p:spPr bwMode="auto">
            <a:xfrm>
              <a:off x="2833" y="2308"/>
              <a:ext cx="1" cy="27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20" name="Freeform 8"/>
            <p:cNvSpPr>
              <a:spLocks/>
            </p:cNvSpPr>
            <p:nvPr/>
          </p:nvSpPr>
          <p:spPr bwMode="auto">
            <a:xfrm>
              <a:off x="2784" y="2288"/>
              <a:ext cx="24" cy="25"/>
            </a:xfrm>
            <a:custGeom>
              <a:avLst/>
              <a:gdLst/>
              <a:ahLst/>
              <a:cxnLst>
                <a:cxn ang="0">
                  <a:pos x="24" y="0"/>
                </a:cxn>
                <a:cxn ang="0">
                  <a:pos x="22" y="0"/>
                </a:cxn>
                <a:cxn ang="0">
                  <a:pos x="19" y="0"/>
                </a:cxn>
                <a:cxn ang="0">
                  <a:pos x="17" y="1"/>
                </a:cxn>
                <a:cxn ang="0">
                  <a:pos x="14" y="2"/>
                </a:cxn>
                <a:cxn ang="0">
                  <a:pos x="12" y="3"/>
                </a:cxn>
                <a:cxn ang="0">
                  <a:pos x="10" y="5"/>
                </a:cxn>
                <a:cxn ang="0">
                  <a:pos x="8" y="6"/>
                </a:cxn>
                <a:cxn ang="0">
                  <a:pos x="6" y="8"/>
                </a:cxn>
                <a:cxn ang="0">
                  <a:pos x="5" y="10"/>
                </a:cxn>
                <a:cxn ang="0">
                  <a:pos x="3" y="12"/>
                </a:cxn>
                <a:cxn ang="0">
                  <a:pos x="2" y="15"/>
                </a:cxn>
                <a:cxn ang="0">
                  <a:pos x="1" y="17"/>
                </a:cxn>
                <a:cxn ang="0">
                  <a:pos x="0" y="19"/>
                </a:cxn>
                <a:cxn ang="0">
                  <a:pos x="0" y="22"/>
                </a:cxn>
                <a:cxn ang="0">
                  <a:pos x="0" y="25"/>
                </a:cxn>
              </a:cxnLst>
              <a:rect l="0" t="0" r="r" b="b"/>
              <a:pathLst>
                <a:path w="24" h="25">
                  <a:moveTo>
                    <a:pt x="24" y="0"/>
                  </a:moveTo>
                  <a:lnTo>
                    <a:pt x="22" y="0"/>
                  </a:lnTo>
                  <a:lnTo>
                    <a:pt x="19" y="0"/>
                  </a:lnTo>
                  <a:lnTo>
                    <a:pt x="17" y="1"/>
                  </a:lnTo>
                  <a:lnTo>
                    <a:pt x="14" y="2"/>
                  </a:lnTo>
                  <a:lnTo>
                    <a:pt x="12" y="3"/>
                  </a:lnTo>
                  <a:lnTo>
                    <a:pt x="10" y="5"/>
                  </a:lnTo>
                  <a:lnTo>
                    <a:pt x="8" y="6"/>
                  </a:lnTo>
                  <a:lnTo>
                    <a:pt x="6" y="8"/>
                  </a:lnTo>
                  <a:lnTo>
                    <a:pt x="5" y="10"/>
                  </a:lnTo>
                  <a:lnTo>
                    <a:pt x="3" y="12"/>
                  </a:lnTo>
                  <a:lnTo>
                    <a:pt x="2" y="15"/>
                  </a:lnTo>
                  <a:lnTo>
                    <a:pt x="1" y="17"/>
                  </a:lnTo>
                  <a:lnTo>
                    <a:pt x="0" y="19"/>
                  </a:lnTo>
                  <a:lnTo>
                    <a:pt x="0" y="22"/>
                  </a:lnTo>
                  <a:lnTo>
                    <a:pt x="0" y="25"/>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19" name="Line 7"/>
            <p:cNvSpPr>
              <a:spLocks noChangeShapeType="1"/>
            </p:cNvSpPr>
            <p:nvPr/>
          </p:nvSpPr>
          <p:spPr bwMode="auto">
            <a:xfrm>
              <a:off x="3759" y="1757"/>
              <a:ext cx="1" cy="21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18" name="Freeform 6"/>
            <p:cNvSpPr>
              <a:spLocks/>
            </p:cNvSpPr>
            <p:nvPr/>
          </p:nvSpPr>
          <p:spPr bwMode="auto">
            <a:xfrm>
              <a:off x="3710" y="1707"/>
              <a:ext cx="49" cy="50"/>
            </a:xfrm>
            <a:custGeom>
              <a:avLst/>
              <a:gdLst/>
              <a:ahLst/>
              <a:cxnLst>
                <a:cxn ang="0">
                  <a:pos x="49" y="50"/>
                </a:cxn>
                <a:cxn ang="0">
                  <a:pos x="49" y="46"/>
                </a:cxn>
                <a:cxn ang="0">
                  <a:pos x="49" y="42"/>
                </a:cxn>
                <a:cxn ang="0">
                  <a:pos x="48" y="39"/>
                </a:cxn>
                <a:cxn ang="0">
                  <a:pos x="47" y="35"/>
                </a:cxn>
                <a:cxn ang="0">
                  <a:pos x="46" y="32"/>
                </a:cxn>
                <a:cxn ang="0">
                  <a:pos x="44" y="28"/>
                </a:cxn>
                <a:cxn ang="0">
                  <a:pos x="42" y="25"/>
                </a:cxn>
                <a:cxn ang="0">
                  <a:pos x="41" y="22"/>
                </a:cxn>
                <a:cxn ang="0">
                  <a:pos x="39" y="19"/>
                </a:cxn>
                <a:cxn ang="0">
                  <a:pos x="36" y="16"/>
                </a:cxn>
                <a:cxn ang="0">
                  <a:pos x="34" y="13"/>
                </a:cxn>
                <a:cxn ang="0">
                  <a:pos x="31" y="11"/>
                </a:cxn>
                <a:cxn ang="0">
                  <a:pos x="28" y="9"/>
                </a:cxn>
                <a:cxn ang="0">
                  <a:pos x="25" y="7"/>
                </a:cxn>
                <a:cxn ang="0">
                  <a:pos x="21" y="5"/>
                </a:cxn>
                <a:cxn ang="0">
                  <a:pos x="18" y="3"/>
                </a:cxn>
                <a:cxn ang="0">
                  <a:pos x="15" y="2"/>
                </a:cxn>
                <a:cxn ang="0">
                  <a:pos x="11" y="1"/>
                </a:cxn>
                <a:cxn ang="0">
                  <a:pos x="8" y="0"/>
                </a:cxn>
                <a:cxn ang="0">
                  <a:pos x="4" y="0"/>
                </a:cxn>
                <a:cxn ang="0">
                  <a:pos x="0" y="0"/>
                </a:cxn>
              </a:cxnLst>
              <a:rect l="0" t="0" r="r" b="b"/>
              <a:pathLst>
                <a:path w="49" h="50">
                  <a:moveTo>
                    <a:pt x="49" y="50"/>
                  </a:moveTo>
                  <a:lnTo>
                    <a:pt x="49" y="46"/>
                  </a:lnTo>
                  <a:lnTo>
                    <a:pt x="49" y="42"/>
                  </a:lnTo>
                  <a:lnTo>
                    <a:pt x="48" y="39"/>
                  </a:lnTo>
                  <a:lnTo>
                    <a:pt x="47" y="35"/>
                  </a:lnTo>
                  <a:lnTo>
                    <a:pt x="46" y="32"/>
                  </a:lnTo>
                  <a:lnTo>
                    <a:pt x="44" y="28"/>
                  </a:lnTo>
                  <a:lnTo>
                    <a:pt x="42" y="25"/>
                  </a:lnTo>
                  <a:lnTo>
                    <a:pt x="41" y="22"/>
                  </a:lnTo>
                  <a:lnTo>
                    <a:pt x="39" y="19"/>
                  </a:lnTo>
                  <a:lnTo>
                    <a:pt x="36" y="16"/>
                  </a:lnTo>
                  <a:lnTo>
                    <a:pt x="34" y="13"/>
                  </a:lnTo>
                  <a:lnTo>
                    <a:pt x="31" y="11"/>
                  </a:lnTo>
                  <a:lnTo>
                    <a:pt x="28" y="9"/>
                  </a:lnTo>
                  <a:lnTo>
                    <a:pt x="25" y="7"/>
                  </a:lnTo>
                  <a:lnTo>
                    <a:pt x="21" y="5"/>
                  </a:lnTo>
                  <a:lnTo>
                    <a:pt x="18" y="3"/>
                  </a:lnTo>
                  <a:lnTo>
                    <a:pt x="15" y="2"/>
                  </a:lnTo>
                  <a:lnTo>
                    <a:pt x="11" y="1"/>
                  </a:lnTo>
                  <a:lnTo>
                    <a:pt x="8" y="0"/>
                  </a:lnTo>
                  <a:lnTo>
                    <a:pt x="4" y="0"/>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17" name="Line 5"/>
            <p:cNvSpPr>
              <a:spLocks noChangeShapeType="1"/>
            </p:cNvSpPr>
            <p:nvPr/>
          </p:nvSpPr>
          <p:spPr bwMode="auto">
            <a:xfrm>
              <a:off x="3759" y="2313"/>
              <a:ext cx="1" cy="21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16" name="Line 4"/>
            <p:cNvSpPr>
              <a:spLocks noChangeShapeType="1"/>
            </p:cNvSpPr>
            <p:nvPr/>
          </p:nvSpPr>
          <p:spPr bwMode="auto">
            <a:xfrm>
              <a:off x="3710" y="2308"/>
              <a:ext cx="1" cy="27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15" name="Freeform 3"/>
            <p:cNvSpPr>
              <a:spLocks/>
            </p:cNvSpPr>
            <p:nvPr/>
          </p:nvSpPr>
          <p:spPr bwMode="auto">
            <a:xfrm>
              <a:off x="3735" y="2288"/>
              <a:ext cx="24" cy="25"/>
            </a:xfrm>
            <a:custGeom>
              <a:avLst/>
              <a:gdLst/>
              <a:ahLst/>
              <a:cxnLst>
                <a:cxn ang="0">
                  <a:pos x="24" y="25"/>
                </a:cxn>
                <a:cxn ang="0">
                  <a:pos x="24" y="22"/>
                </a:cxn>
                <a:cxn ang="0">
                  <a:pos x="24" y="19"/>
                </a:cxn>
                <a:cxn ang="0">
                  <a:pos x="23" y="17"/>
                </a:cxn>
                <a:cxn ang="0">
                  <a:pos x="22" y="15"/>
                </a:cxn>
                <a:cxn ang="0">
                  <a:pos x="21" y="12"/>
                </a:cxn>
                <a:cxn ang="0">
                  <a:pos x="19" y="10"/>
                </a:cxn>
                <a:cxn ang="0">
                  <a:pos x="18" y="8"/>
                </a:cxn>
                <a:cxn ang="0">
                  <a:pos x="16" y="6"/>
                </a:cxn>
                <a:cxn ang="0">
                  <a:pos x="14" y="5"/>
                </a:cxn>
                <a:cxn ang="0">
                  <a:pos x="12" y="3"/>
                </a:cxn>
                <a:cxn ang="0">
                  <a:pos x="10" y="2"/>
                </a:cxn>
                <a:cxn ang="0">
                  <a:pos x="7" y="1"/>
                </a:cxn>
                <a:cxn ang="0">
                  <a:pos x="5" y="0"/>
                </a:cxn>
                <a:cxn ang="0">
                  <a:pos x="2" y="0"/>
                </a:cxn>
                <a:cxn ang="0">
                  <a:pos x="0" y="0"/>
                </a:cxn>
              </a:cxnLst>
              <a:rect l="0" t="0" r="r" b="b"/>
              <a:pathLst>
                <a:path w="24" h="25">
                  <a:moveTo>
                    <a:pt x="24" y="25"/>
                  </a:moveTo>
                  <a:lnTo>
                    <a:pt x="24" y="22"/>
                  </a:lnTo>
                  <a:lnTo>
                    <a:pt x="24" y="19"/>
                  </a:lnTo>
                  <a:lnTo>
                    <a:pt x="23" y="17"/>
                  </a:lnTo>
                  <a:lnTo>
                    <a:pt x="22" y="15"/>
                  </a:lnTo>
                  <a:lnTo>
                    <a:pt x="21" y="12"/>
                  </a:lnTo>
                  <a:lnTo>
                    <a:pt x="19" y="10"/>
                  </a:lnTo>
                  <a:lnTo>
                    <a:pt x="18" y="8"/>
                  </a:lnTo>
                  <a:lnTo>
                    <a:pt x="16" y="6"/>
                  </a:lnTo>
                  <a:lnTo>
                    <a:pt x="14" y="5"/>
                  </a:lnTo>
                  <a:lnTo>
                    <a:pt x="12" y="3"/>
                  </a:lnTo>
                  <a:lnTo>
                    <a:pt x="10" y="2"/>
                  </a:lnTo>
                  <a:lnTo>
                    <a:pt x="7" y="1"/>
                  </a:lnTo>
                  <a:lnTo>
                    <a:pt x="5" y="0"/>
                  </a:lnTo>
                  <a:lnTo>
                    <a:pt x="2" y="0"/>
                  </a:lnTo>
                  <a:lnTo>
                    <a:pt x="0"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914" name="Freeform 2"/>
            <p:cNvSpPr>
              <a:spLocks/>
            </p:cNvSpPr>
            <p:nvPr/>
          </p:nvSpPr>
          <p:spPr bwMode="auto">
            <a:xfrm>
              <a:off x="3710" y="2528"/>
              <a:ext cx="49" cy="50"/>
            </a:xfrm>
            <a:custGeom>
              <a:avLst/>
              <a:gdLst/>
              <a:ahLst/>
              <a:cxnLst>
                <a:cxn ang="0">
                  <a:pos x="0" y="50"/>
                </a:cxn>
                <a:cxn ang="0">
                  <a:pos x="4" y="50"/>
                </a:cxn>
                <a:cxn ang="0">
                  <a:pos x="8" y="50"/>
                </a:cxn>
                <a:cxn ang="0">
                  <a:pos x="11" y="49"/>
                </a:cxn>
                <a:cxn ang="0">
                  <a:pos x="15" y="48"/>
                </a:cxn>
                <a:cxn ang="0">
                  <a:pos x="18" y="47"/>
                </a:cxn>
                <a:cxn ang="0">
                  <a:pos x="21" y="45"/>
                </a:cxn>
                <a:cxn ang="0">
                  <a:pos x="25" y="43"/>
                </a:cxn>
                <a:cxn ang="0">
                  <a:pos x="28" y="41"/>
                </a:cxn>
                <a:cxn ang="0">
                  <a:pos x="31" y="39"/>
                </a:cxn>
                <a:cxn ang="0">
                  <a:pos x="34" y="37"/>
                </a:cxn>
                <a:cxn ang="0">
                  <a:pos x="36" y="34"/>
                </a:cxn>
                <a:cxn ang="0">
                  <a:pos x="39" y="31"/>
                </a:cxn>
                <a:cxn ang="0">
                  <a:pos x="41" y="28"/>
                </a:cxn>
                <a:cxn ang="0">
                  <a:pos x="42" y="25"/>
                </a:cxn>
                <a:cxn ang="0">
                  <a:pos x="44" y="22"/>
                </a:cxn>
                <a:cxn ang="0">
                  <a:pos x="46" y="18"/>
                </a:cxn>
                <a:cxn ang="0">
                  <a:pos x="47" y="15"/>
                </a:cxn>
                <a:cxn ang="0">
                  <a:pos x="48" y="11"/>
                </a:cxn>
                <a:cxn ang="0">
                  <a:pos x="49" y="8"/>
                </a:cxn>
                <a:cxn ang="0">
                  <a:pos x="49" y="4"/>
                </a:cxn>
                <a:cxn ang="0">
                  <a:pos x="49" y="0"/>
                </a:cxn>
              </a:cxnLst>
              <a:rect l="0" t="0" r="r" b="b"/>
              <a:pathLst>
                <a:path w="49" h="50">
                  <a:moveTo>
                    <a:pt x="0" y="50"/>
                  </a:moveTo>
                  <a:lnTo>
                    <a:pt x="4" y="50"/>
                  </a:lnTo>
                  <a:lnTo>
                    <a:pt x="8" y="50"/>
                  </a:lnTo>
                  <a:lnTo>
                    <a:pt x="11" y="49"/>
                  </a:lnTo>
                  <a:lnTo>
                    <a:pt x="15" y="48"/>
                  </a:lnTo>
                  <a:lnTo>
                    <a:pt x="18" y="47"/>
                  </a:lnTo>
                  <a:lnTo>
                    <a:pt x="21" y="45"/>
                  </a:lnTo>
                  <a:lnTo>
                    <a:pt x="25" y="43"/>
                  </a:lnTo>
                  <a:lnTo>
                    <a:pt x="28" y="41"/>
                  </a:lnTo>
                  <a:lnTo>
                    <a:pt x="31" y="39"/>
                  </a:lnTo>
                  <a:lnTo>
                    <a:pt x="34" y="37"/>
                  </a:lnTo>
                  <a:lnTo>
                    <a:pt x="36" y="34"/>
                  </a:lnTo>
                  <a:lnTo>
                    <a:pt x="39" y="31"/>
                  </a:lnTo>
                  <a:lnTo>
                    <a:pt x="41" y="28"/>
                  </a:lnTo>
                  <a:lnTo>
                    <a:pt x="42" y="25"/>
                  </a:lnTo>
                  <a:lnTo>
                    <a:pt x="44" y="22"/>
                  </a:lnTo>
                  <a:lnTo>
                    <a:pt x="46" y="18"/>
                  </a:lnTo>
                  <a:lnTo>
                    <a:pt x="47" y="15"/>
                  </a:lnTo>
                  <a:lnTo>
                    <a:pt x="48" y="11"/>
                  </a:lnTo>
                  <a:lnTo>
                    <a:pt x="49" y="8"/>
                  </a:lnTo>
                  <a:lnTo>
                    <a:pt x="49" y="4"/>
                  </a:lnTo>
                  <a:lnTo>
                    <a:pt x="49"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142" name="TextBox 4141"/>
          <p:cNvSpPr txBox="1"/>
          <p:nvPr/>
        </p:nvSpPr>
        <p:spPr>
          <a:xfrm>
            <a:off x="2357422" y="6143644"/>
            <a:ext cx="6786578" cy="338554"/>
          </a:xfrm>
          <a:prstGeom prst="rect">
            <a:avLst/>
          </a:prstGeom>
          <a:noFill/>
        </p:spPr>
        <p:txBody>
          <a:bodyPr wrap="square" rtlCol="0">
            <a:spAutoFit/>
          </a:bodyPr>
          <a:lstStyle/>
          <a:p>
            <a:r>
              <a:rPr lang="zh-CN" altLang="en-US" sz="1600" b="1" dirty="0" smtClean="0">
                <a:latin typeface="华文仿宋" pitchFamily="2" charset="-122"/>
                <a:ea typeface="华文仿宋" pitchFamily="2" charset="-122"/>
              </a:rPr>
              <a:t>占地面积约为：</a:t>
            </a:r>
            <a:r>
              <a:rPr lang="en-US" altLang="zh-CN" sz="1600" b="1" dirty="0" smtClean="0">
                <a:latin typeface="华文仿宋" pitchFamily="2" charset="-122"/>
                <a:ea typeface="华文仿宋" pitchFamily="2" charset="-122"/>
              </a:rPr>
              <a:t>73300</a:t>
            </a:r>
            <a:r>
              <a:rPr lang="en-US" sz="1600" b="1" dirty="0" smtClean="0">
                <a:latin typeface="华文仿宋" pitchFamily="2" charset="-122"/>
                <a:ea typeface="华文仿宋" pitchFamily="2" charset="-122"/>
              </a:rPr>
              <a:t>m²</a:t>
            </a:r>
            <a:r>
              <a:rPr lang="zh-CN" altLang="en-US" sz="1600" b="1" dirty="0" smtClean="0">
                <a:latin typeface="华文仿宋" pitchFamily="2" charset="-122"/>
                <a:ea typeface="华文仿宋" pitchFamily="2" charset="-122"/>
              </a:rPr>
              <a:t>（</a:t>
            </a:r>
            <a:r>
              <a:rPr lang="en-US" altLang="zh-CN" sz="1600" b="1" dirty="0" smtClean="0">
                <a:latin typeface="华文仿宋" pitchFamily="2" charset="-122"/>
                <a:ea typeface="华文仿宋" pitchFamily="2" charset="-122"/>
              </a:rPr>
              <a:t>110</a:t>
            </a:r>
            <a:r>
              <a:rPr lang="zh-CN" altLang="en-US" sz="1600" b="1" dirty="0" smtClean="0">
                <a:latin typeface="华文仿宋" pitchFamily="2" charset="-122"/>
                <a:ea typeface="华文仿宋" pitchFamily="2" charset="-122"/>
              </a:rPr>
              <a:t>亩），装机负荷：</a:t>
            </a:r>
            <a:r>
              <a:rPr lang="en-US" altLang="zh-CN" sz="1600" b="1" dirty="0" smtClean="0">
                <a:latin typeface="华文仿宋" pitchFamily="2" charset="-122"/>
                <a:ea typeface="华文仿宋" pitchFamily="2" charset="-122"/>
              </a:rPr>
              <a:t>2×12MW</a:t>
            </a:r>
            <a:endParaRPr lang="zh-CN" altLang="en-US" sz="1600" b="1" dirty="0">
              <a:latin typeface="华文仿宋" pitchFamily="2" charset="-122"/>
              <a:ea typeface="华文仿宋"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1144296" y="1571612"/>
            <a:ext cx="184731" cy="369332"/>
          </a:xfrm>
          <a:prstGeom prst="rect">
            <a:avLst/>
          </a:prstGeom>
          <a:noFill/>
        </p:spPr>
        <p:txBody>
          <a:bodyPr wrap="none" rtlCol="0">
            <a:spAutoFit/>
          </a:bodyPr>
          <a:lstStyle/>
          <a:p>
            <a:endParaRPr lang="zh-CN" altLang="en-US" dirty="0"/>
          </a:p>
        </p:txBody>
      </p:sp>
      <p:sp>
        <p:nvSpPr>
          <p:cNvPr id="4" name="TextBox 3"/>
          <p:cNvSpPr txBox="1"/>
          <p:nvPr/>
        </p:nvSpPr>
        <p:spPr>
          <a:xfrm>
            <a:off x="1714480" y="428604"/>
            <a:ext cx="6858048" cy="615553"/>
          </a:xfrm>
          <a:prstGeom prst="rect">
            <a:avLst/>
          </a:prstGeom>
          <a:noFill/>
        </p:spPr>
        <p:txBody>
          <a:bodyPr wrap="square" rtlCol="0">
            <a:spAutoFit/>
          </a:bodyPr>
          <a:lstStyle/>
          <a:p>
            <a:endParaRPr lang="en-US" altLang="zh-CN" sz="2000" dirty="0" smtClean="0">
              <a:latin typeface="华文行楷" pitchFamily="2" charset="-122"/>
              <a:ea typeface="华文行楷" pitchFamily="2" charset="-122"/>
            </a:endParaRPr>
          </a:p>
          <a:p>
            <a:endParaRPr lang="en-US" altLang="zh-CN" sz="1400" dirty="0" smtClean="0">
              <a:latin typeface="+mn-ea"/>
              <a:ea typeface="+mn-ea"/>
            </a:endParaRPr>
          </a:p>
        </p:txBody>
      </p:sp>
      <p:sp>
        <p:nvSpPr>
          <p:cNvPr id="43050" name="Rectangle 41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143" name="矩形 4142"/>
          <p:cNvSpPr/>
          <p:nvPr/>
        </p:nvSpPr>
        <p:spPr>
          <a:xfrm>
            <a:off x="2143108" y="857232"/>
            <a:ext cx="6357982" cy="4708981"/>
          </a:xfrm>
          <a:prstGeom prst="rect">
            <a:avLst/>
          </a:prstGeom>
        </p:spPr>
        <p:txBody>
          <a:bodyPr wrap="square">
            <a:spAutoFit/>
          </a:bodyPr>
          <a:lstStyle/>
          <a:p>
            <a:r>
              <a:rPr lang="en-US" altLang="zh-CN" sz="2000" b="1" dirty="0" smtClean="0">
                <a:latin typeface="隶书" pitchFamily="49" charset="-122"/>
                <a:ea typeface="隶书" pitchFamily="49" charset="-122"/>
              </a:rPr>
              <a:t>       </a:t>
            </a:r>
            <a:r>
              <a:rPr lang="zh-CN" altLang="en-US" sz="2000" b="1" dirty="0" smtClean="0">
                <a:latin typeface="隶书" pitchFamily="49" charset="-122"/>
                <a:ea typeface="隶书" pitchFamily="49" charset="-122"/>
              </a:rPr>
              <a:t>适应未来长期发展的绿色垃圾处理技术</a:t>
            </a:r>
            <a:endParaRPr lang="en-US" altLang="zh-CN" sz="2000" b="1" dirty="0" smtClean="0">
              <a:latin typeface="隶书" pitchFamily="49" charset="-122"/>
              <a:ea typeface="隶书" pitchFamily="49" charset="-122"/>
            </a:endParaRPr>
          </a:p>
          <a:p>
            <a:endParaRPr lang="en-US" altLang="zh-CN" sz="2400" dirty="0" smtClean="0">
              <a:latin typeface="华文行楷" pitchFamily="2" charset="-122"/>
              <a:ea typeface="华文行楷" pitchFamily="2" charset="-122"/>
            </a:endParaRPr>
          </a:p>
          <a:p>
            <a:r>
              <a:rPr lang="zh-CN" altLang="en-US" sz="1600" dirty="0" smtClean="0">
                <a:latin typeface="华文仿宋" pitchFamily="2" charset="-122"/>
                <a:ea typeface="华文仿宋" pitchFamily="2" charset="-122"/>
              </a:rPr>
              <a:t>国家</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“十二五”全国城镇生活垃圾无害化处理设施建设规划</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提出</a:t>
            </a:r>
            <a:r>
              <a:rPr lang="zh-CN" altLang="en-US" sz="1600" b="1" dirty="0" smtClean="0">
                <a:latin typeface="华文仿宋" pitchFamily="2" charset="-122"/>
                <a:ea typeface="华文仿宋" pitchFamily="2" charset="-122"/>
              </a:rPr>
              <a:t>“重点推动清洁焚烧、二噁英控制、飞灰无害化处置和利用、渗滤液处理、气味控制、鼓励采用资源化利用技术处理生活垃圾。”</a:t>
            </a:r>
            <a:r>
              <a:rPr lang="zh-CN" altLang="en-US" sz="1600" dirty="0" smtClean="0">
                <a:latin typeface="华文仿宋" pitchFamily="2" charset="-122"/>
                <a:ea typeface="华文仿宋" pitchFamily="2" charset="-122"/>
              </a:rPr>
              <a:t>明确了我国垃圾处理技术的技术的发展方向。</a:t>
            </a:r>
            <a:endParaRPr lang="en-US" altLang="zh-CN" sz="1600" dirty="0" smtClean="0">
              <a:latin typeface="华文仿宋" pitchFamily="2" charset="-122"/>
              <a:ea typeface="华文仿宋" pitchFamily="2" charset="-122"/>
            </a:endParaRPr>
          </a:p>
          <a:p>
            <a:endParaRPr lang="en-US" altLang="zh-CN" sz="1600" b="1"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我国原生垃圾成分复杂，含水率高，热值低，可燃性差，直接焚烧处理存在严重不足和次生污染，常规的焚烧方式势必被新技术所取代。</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发达国家采取的社会化垃圾分类方式在我国推行困难，社会化分类不但取决于城市管理水平和民众素质，更重要是分类后垃圾需要分类收集运输和分类处理，在我国存在经济、技术、管理等各方面障碍因素。</a:t>
            </a:r>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工厂化处理方案是解决我国垃圾分类处理，实现资源化利用的，符合国情的先进适用解决方案。</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技术可适应我国未来长期的社会经济发展需要，和不断提高的环境污染控制标准要求。</a:t>
            </a:r>
            <a:endParaRPr lang="zh-CN" altLang="en-US" sz="1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1144296" y="1571612"/>
            <a:ext cx="184731" cy="369332"/>
          </a:xfrm>
          <a:prstGeom prst="rect">
            <a:avLst/>
          </a:prstGeom>
          <a:noFill/>
        </p:spPr>
        <p:txBody>
          <a:bodyPr wrap="none" rtlCol="0">
            <a:spAutoFit/>
          </a:bodyPr>
          <a:lstStyle/>
          <a:p>
            <a:endParaRPr lang="zh-CN" altLang="en-US" dirty="0"/>
          </a:p>
        </p:txBody>
      </p:sp>
      <p:sp>
        <p:nvSpPr>
          <p:cNvPr id="4" name="TextBox 3"/>
          <p:cNvSpPr txBox="1"/>
          <p:nvPr/>
        </p:nvSpPr>
        <p:spPr>
          <a:xfrm>
            <a:off x="1714480" y="428604"/>
            <a:ext cx="6858048" cy="615553"/>
          </a:xfrm>
          <a:prstGeom prst="rect">
            <a:avLst/>
          </a:prstGeom>
          <a:noFill/>
        </p:spPr>
        <p:txBody>
          <a:bodyPr wrap="square" rtlCol="0">
            <a:spAutoFit/>
          </a:bodyPr>
          <a:lstStyle/>
          <a:p>
            <a:endParaRPr lang="en-US" altLang="zh-CN" sz="2000" dirty="0" smtClean="0">
              <a:latin typeface="华文行楷" pitchFamily="2" charset="-122"/>
              <a:ea typeface="华文行楷" pitchFamily="2" charset="-122"/>
            </a:endParaRPr>
          </a:p>
          <a:p>
            <a:endParaRPr lang="en-US" altLang="zh-CN" sz="1400" dirty="0" smtClean="0">
              <a:latin typeface="+mn-ea"/>
              <a:ea typeface="+mn-ea"/>
            </a:endParaRPr>
          </a:p>
        </p:txBody>
      </p:sp>
      <p:sp>
        <p:nvSpPr>
          <p:cNvPr id="43050" name="Rectangle 41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143" name="矩形 4142"/>
          <p:cNvSpPr/>
          <p:nvPr/>
        </p:nvSpPr>
        <p:spPr>
          <a:xfrm>
            <a:off x="2000232" y="642918"/>
            <a:ext cx="6715172" cy="4708981"/>
          </a:xfrm>
          <a:prstGeom prst="rect">
            <a:avLst/>
          </a:prstGeom>
        </p:spPr>
        <p:txBody>
          <a:bodyPr wrap="square">
            <a:spAutoFit/>
          </a:bodyPr>
          <a:lstStyle/>
          <a:p>
            <a:r>
              <a:rPr lang="zh-CN" altLang="en-US" sz="2800" dirty="0" smtClean="0">
                <a:latin typeface="隶书" pitchFamily="49" charset="-122"/>
                <a:ea typeface="隶书" pitchFamily="49" charset="-122"/>
              </a:rPr>
              <a:t>     </a:t>
            </a:r>
            <a:r>
              <a:rPr lang="zh-CN" altLang="en-US" sz="2000" dirty="0" smtClean="0">
                <a:latin typeface="隶书" pitchFamily="49" charset="-122"/>
                <a:ea typeface="隶书" pitchFamily="49" charset="-122"/>
              </a:rPr>
              <a:t>垃圾填埋场生态修复、复垦利用工程</a:t>
            </a:r>
            <a:endParaRPr lang="en-US" altLang="zh-CN" sz="2000" dirty="0" smtClean="0">
              <a:latin typeface="隶书" pitchFamily="49" charset="-122"/>
              <a:ea typeface="隶书" pitchFamily="49" charset="-122"/>
            </a:endParaRPr>
          </a:p>
          <a:p>
            <a:endParaRPr lang="en-US" altLang="zh-CN" sz="1600" dirty="0" smtClean="0"/>
          </a:p>
          <a:p>
            <a:r>
              <a:rPr lang="zh-CN" altLang="en-US" sz="1600" dirty="0" smtClean="0">
                <a:latin typeface="华文仿宋" pitchFamily="2" charset="-122"/>
                <a:ea typeface="华文仿宋" pitchFamily="2" charset="-122"/>
              </a:rPr>
              <a:t>     垃圾填埋场封场后，需要长时间处理污水，垃圾彻底分解需要上百年时间，被占用的土地得不到利用，形成城市“毒瘤”，对周边的生态环境和土地利用价值造成严重影响。</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       MBC</a:t>
            </a:r>
            <a:r>
              <a:rPr lang="zh-CN" altLang="en-US" sz="1600" dirty="0" smtClean="0">
                <a:latin typeface="华文仿宋" pitchFamily="2" charset="-122"/>
                <a:ea typeface="华文仿宋" pitchFamily="2" charset="-122"/>
              </a:rPr>
              <a:t>技术可全量化、资源化处理填埋场陈腐垃圾，对填埋场土地进行</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      </a:t>
            </a:r>
            <a:r>
              <a:rPr lang="zh-CN" altLang="en-US" sz="1600" dirty="0" smtClean="0">
                <a:latin typeface="华文仿宋" pitchFamily="2" charset="-122"/>
                <a:ea typeface="华文仿宋" pitchFamily="2" charset="-122"/>
              </a:rPr>
              <a:t>微生物修复，恢复土地利用价值，处理工艺步骤如下：</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1</a:t>
            </a:r>
            <a:r>
              <a:rPr lang="zh-CN" altLang="en-US" sz="1600" dirty="0" smtClean="0">
                <a:latin typeface="华文仿宋" pitchFamily="2" charset="-122"/>
                <a:ea typeface="华文仿宋" pitchFamily="2" charset="-122"/>
              </a:rPr>
              <a:t>）将陈腐垃圾挖出，送入</a:t>
            </a:r>
            <a:r>
              <a:rPr lang="en-US" altLang="zh-CN" sz="1600" dirty="0" smtClean="0">
                <a:latin typeface="华文仿宋" pitchFamily="2" charset="-122"/>
                <a:ea typeface="华文仿宋" pitchFamily="2" charset="-122"/>
              </a:rPr>
              <a:t>MBC</a:t>
            </a:r>
            <a:r>
              <a:rPr lang="zh-CN" altLang="en-US" sz="1600" dirty="0" smtClean="0">
                <a:latin typeface="华文仿宋" pitchFamily="2" charset="-122"/>
                <a:ea typeface="华文仿宋" pitchFamily="2" charset="-122"/>
              </a:rPr>
              <a:t>工厂进行机械生物处理；</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2</a:t>
            </a:r>
            <a:r>
              <a:rPr lang="zh-CN" altLang="en-US" sz="1600" dirty="0" smtClean="0">
                <a:latin typeface="华文仿宋" pitchFamily="2" charset="-122"/>
                <a:ea typeface="华文仿宋" pitchFamily="2" charset="-122"/>
              </a:rPr>
              <a:t>）垃圾可燃物气化发电，渣土炉灰等制砖等建材资源化利用；</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3</a:t>
            </a:r>
            <a:r>
              <a:rPr lang="zh-CN" altLang="en-US" sz="1600" dirty="0" smtClean="0">
                <a:latin typeface="华文仿宋" pitchFamily="2" charset="-122"/>
                <a:ea typeface="华文仿宋" pitchFamily="2" charset="-122"/>
              </a:rPr>
              <a:t>）对填埋场土地进行生物处理，包括土壤微生物降解还原氧化处理和植</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      </a:t>
            </a:r>
            <a:r>
              <a:rPr lang="zh-CN" altLang="en-US" sz="1600" dirty="0" smtClean="0">
                <a:latin typeface="华文仿宋" pitchFamily="2" charset="-122"/>
                <a:ea typeface="华文仿宋" pitchFamily="2" charset="-122"/>
              </a:rPr>
              <a:t>物处理两个过程，满足污染土地的复垦标准；</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4</a:t>
            </a:r>
            <a:r>
              <a:rPr lang="zh-CN" altLang="en-US" sz="1600" dirty="0" smtClean="0">
                <a:latin typeface="华文仿宋" pitchFamily="2" charset="-122"/>
                <a:ea typeface="华文仿宋" pitchFamily="2" charset="-122"/>
              </a:rPr>
              <a:t>）根据国务院</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土地复垦条例</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规定，恢复土地利用价值和生态环境。</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实施方案：</a:t>
            </a:r>
            <a:endParaRPr lang="en-US" altLang="zh-CN" sz="1600"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填埋场土地生态修复投资可采用</a:t>
            </a:r>
            <a:r>
              <a:rPr lang="en-US" altLang="zh-CN" sz="1600" dirty="0" smtClean="0">
                <a:latin typeface="华文仿宋" pitchFamily="2" charset="-122"/>
                <a:ea typeface="华文仿宋" pitchFamily="2" charset="-122"/>
              </a:rPr>
              <a:t>PPP</a:t>
            </a:r>
            <a:r>
              <a:rPr lang="zh-CN" altLang="en-US" sz="1600" dirty="0" smtClean="0">
                <a:latin typeface="华文仿宋" pitchFamily="2" charset="-122"/>
                <a:ea typeface="华文仿宋" pitchFamily="2" charset="-122"/>
              </a:rPr>
              <a:t>模式</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特许经营模式，由我公司独资或与政府融资平台合资，进行垃圾填埋场生态修复工程的投资建设。复垦的土地按照</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土地复垦条例</a:t>
            </a:r>
            <a:r>
              <a:rPr lang="en-US" altLang="zh-CN" sz="1600" dirty="0" smtClean="0">
                <a:latin typeface="华文仿宋" pitchFamily="2" charset="-122"/>
                <a:ea typeface="华文仿宋" pitchFamily="2" charset="-122"/>
              </a:rPr>
              <a:t>》</a:t>
            </a:r>
            <a:r>
              <a:rPr lang="zh-CN" altLang="en-US" sz="1600" dirty="0" smtClean="0">
                <a:latin typeface="华文仿宋" pitchFamily="2" charset="-122"/>
                <a:ea typeface="华文仿宋" pitchFamily="2" charset="-122"/>
              </a:rPr>
              <a:t>规定，由投资者使用。</a:t>
            </a:r>
            <a:endParaRPr lang="zh-CN" altLang="en-US" sz="1600" dirty="0">
              <a:latin typeface="华文仿宋" pitchFamily="2" charset="-122"/>
              <a:ea typeface="华文仿宋"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928926" y="428604"/>
            <a:ext cx="4323620" cy="400110"/>
          </a:xfrm>
          <a:prstGeom prst="rect">
            <a:avLst/>
          </a:prstGeom>
          <a:noFill/>
        </p:spPr>
        <p:txBody>
          <a:bodyPr wrap="none" rtlCol="0">
            <a:spAutoFit/>
          </a:bodyPr>
          <a:lstStyle/>
          <a:p>
            <a:r>
              <a:rPr lang="zh-CN" altLang="en-US" sz="2000" b="1" dirty="0" smtClean="0">
                <a:latin typeface="隶书" pitchFamily="49" charset="-122"/>
                <a:ea typeface="隶书" pitchFamily="49" charset="-122"/>
              </a:rPr>
              <a:t>临沂市 </a:t>
            </a:r>
            <a:r>
              <a:rPr lang="en-US" altLang="zh-CN" sz="2000" b="1" dirty="0" smtClean="0">
                <a:latin typeface="隶书" pitchFamily="49" charset="-122"/>
                <a:ea typeface="隶书" pitchFamily="49" charset="-122"/>
              </a:rPr>
              <a:t>300t/d  MBC</a:t>
            </a:r>
            <a:r>
              <a:rPr lang="zh-CN" altLang="en-US" sz="2000" b="1" dirty="0" smtClean="0">
                <a:latin typeface="隶书" pitchFamily="49" charset="-122"/>
                <a:ea typeface="隶书" pitchFamily="49" charset="-122"/>
              </a:rPr>
              <a:t>产业化示范工程</a:t>
            </a:r>
            <a:endParaRPr lang="zh-CN" altLang="en-US" sz="2000" b="1" dirty="0">
              <a:latin typeface="隶书" pitchFamily="49" charset="-122"/>
              <a:ea typeface="隶书" pitchFamily="49" charset="-122"/>
            </a:endParaRPr>
          </a:p>
        </p:txBody>
      </p:sp>
      <p:pic>
        <p:nvPicPr>
          <p:cNvPr id="5" name="Picture 2" descr="C:\Users\hp\Desktop\照片.jpg"/>
          <p:cNvPicPr>
            <a:picLocks noChangeAspect="1" noChangeArrowheads="1"/>
          </p:cNvPicPr>
          <p:nvPr/>
        </p:nvPicPr>
        <p:blipFill>
          <a:blip r:embed="rId3" cstate="print"/>
          <a:srcRect/>
          <a:stretch>
            <a:fillRect/>
          </a:stretch>
        </p:blipFill>
        <p:spPr bwMode="auto">
          <a:xfrm>
            <a:off x="1857356" y="1071546"/>
            <a:ext cx="2214550" cy="2286016"/>
          </a:xfrm>
          <a:prstGeom prst="rect">
            <a:avLst/>
          </a:prstGeom>
          <a:noFill/>
          <a:ln w="3175">
            <a:solidFill>
              <a:srgbClr val="C00000"/>
            </a:solidFill>
            <a:miter lim="800000"/>
            <a:headEnd/>
            <a:tailEnd/>
          </a:ln>
        </p:spPr>
      </p:pic>
      <p:pic>
        <p:nvPicPr>
          <p:cNvPr id="6" name="图片 4" descr="环评批复1.jpg"/>
          <p:cNvPicPr>
            <a:picLocks noChangeAspect="1"/>
          </p:cNvPicPr>
          <p:nvPr/>
        </p:nvPicPr>
        <p:blipFill>
          <a:blip r:embed="rId4" cstate="print"/>
          <a:srcRect/>
          <a:stretch>
            <a:fillRect/>
          </a:stretch>
        </p:blipFill>
        <p:spPr bwMode="auto">
          <a:xfrm>
            <a:off x="4071934" y="1071546"/>
            <a:ext cx="2214578" cy="2286016"/>
          </a:xfrm>
          <a:prstGeom prst="rect">
            <a:avLst/>
          </a:prstGeom>
          <a:noFill/>
          <a:ln w="3175">
            <a:solidFill>
              <a:srgbClr val="C00000"/>
            </a:solidFill>
            <a:miter lim="800000"/>
            <a:headEnd/>
            <a:tailEnd/>
          </a:ln>
        </p:spPr>
      </p:pic>
      <p:pic>
        <p:nvPicPr>
          <p:cNvPr id="7" name="Picture 2" descr="C:\Users\hp\Desktop\照片 723.JPG"/>
          <p:cNvPicPr>
            <a:picLocks noChangeAspect="1" noChangeArrowheads="1"/>
          </p:cNvPicPr>
          <p:nvPr/>
        </p:nvPicPr>
        <p:blipFill>
          <a:blip r:embed="rId5" cstate="print"/>
          <a:srcRect/>
          <a:stretch>
            <a:fillRect/>
          </a:stretch>
        </p:blipFill>
        <p:spPr bwMode="auto">
          <a:xfrm>
            <a:off x="6286512" y="1071546"/>
            <a:ext cx="2214578" cy="2286016"/>
          </a:xfrm>
          <a:prstGeom prst="rect">
            <a:avLst/>
          </a:prstGeom>
          <a:noFill/>
          <a:ln w="3175">
            <a:solidFill>
              <a:srgbClr val="C00000"/>
            </a:solidFill>
            <a:miter lim="800000"/>
            <a:headEnd/>
            <a:tailEnd/>
          </a:ln>
        </p:spPr>
      </p:pic>
      <p:pic>
        <p:nvPicPr>
          <p:cNvPr id="8" name="Picture 3" descr="山东中禾富翔生物科技8-6"/>
          <p:cNvPicPr>
            <a:picLocks noChangeAspect="1" noChangeArrowheads="1"/>
          </p:cNvPicPr>
          <p:nvPr/>
        </p:nvPicPr>
        <p:blipFill>
          <a:blip r:embed="rId6" cstate="print"/>
          <a:srcRect/>
          <a:stretch>
            <a:fillRect/>
          </a:stretch>
        </p:blipFill>
        <p:spPr bwMode="auto">
          <a:xfrm>
            <a:off x="1857356" y="3714752"/>
            <a:ext cx="3286148" cy="2357454"/>
          </a:xfrm>
          <a:prstGeom prst="rect">
            <a:avLst/>
          </a:prstGeom>
          <a:noFill/>
          <a:ln w="9525">
            <a:noFill/>
            <a:miter lim="800000"/>
            <a:headEnd/>
            <a:tailEnd/>
          </a:ln>
        </p:spPr>
      </p:pic>
      <p:pic>
        <p:nvPicPr>
          <p:cNvPr id="9" name="Picture 4" descr="C:\Users\hp\Desktop\20140220_104512.jpg"/>
          <p:cNvPicPr>
            <a:picLocks noChangeAspect="1" noChangeArrowheads="1"/>
          </p:cNvPicPr>
          <p:nvPr/>
        </p:nvPicPr>
        <p:blipFill>
          <a:blip r:embed="rId7" cstate="print"/>
          <a:srcRect/>
          <a:stretch>
            <a:fillRect/>
          </a:stretch>
        </p:blipFill>
        <p:spPr bwMode="auto">
          <a:xfrm>
            <a:off x="5143504" y="3714752"/>
            <a:ext cx="3429024" cy="235745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214546" y="2714620"/>
            <a:ext cx="5609228" cy="400110"/>
          </a:xfrm>
          <a:prstGeom prst="rect">
            <a:avLst/>
          </a:prstGeom>
          <a:noFill/>
        </p:spPr>
        <p:txBody>
          <a:bodyPr wrap="square" rtlCol="0">
            <a:spAutoFit/>
          </a:bodyPr>
          <a:lstStyle/>
          <a:p>
            <a:endParaRPr lang="en-US" altLang="zh-CN" sz="2000" dirty="0" smtClean="0">
              <a:latin typeface="+mn-ea"/>
              <a:ea typeface="+mn-ea"/>
            </a:endParaRPr>
          </a:p>
        </p:txBody>
      </p:sp>
      <p:sp>
        <p:nvSpPr>
          <p:cNvPr id="14" name="TextBox 13"/>
          <p:cNvSpPr txBox="1"/>
          <p:nvPr/>
        </p:nvSpPr>
        <p:spPr>
          <a:xfrm>
            <a:off x="2071670" y="1357298"/>
            <a:ext cx="6643734" cy="1200329"/>
          </a:xfrm>
          <a:prstGeom prst="rect">
            <a:avLst/>
          </a:prstGeom>
          <a:noFill/>
        </p:spPr>
        <p:txBody>
          <a:bodyPr wrap="square" rtlCol="0">
            <a:spAutoFit/>
          </a:bodyPr>
          <a:lstStyle/>
          <a:p>
            <a:r>
              <a:rPr lang="zh-CN" altLang="en-US" sz="4000" dirty="0" smtClean="0">
                <a:latin typeface="隶书" pitchFamily="49" charset="-122"/>
                <a:ea typeface="隶书" pitchFamily="49" charset="-122"/>
              </a:rPr>
              <a:t>   </a:t>
            </a:r>
            <a:r>
              <a:rPr lang="zh-CN" altLang="en-US" sz="3200" dirty="0" smtClean="0">
                <a:latin typeface="隶书" pitchFamily="49" charset="-122"/>
                <a:ea typeface="隶书" pitchFamily="49" charset="-122"/>
              </a:rPr>
              <a:t>垃圾焚烧技术现状与发展</a:t>
            </a:r>
            <a:endParaRPr lang="en-US" altLang="zh-CN" sz="3200" dirty="0" smtClean="0">
              <a:latin typeface="隶书" pitchFamily="49" charset="-122"/>
              <a:ea typeface="隶书" pitchFamily="49" charset="-122"/>
            </a:endParaRPr>
          </a:p>
          <a:p>
            <a:endParaRPr lang="en-US" altLang="zh-CN" sz="3200" dirty="0" smtClean="0">
              <a:latin typeface="+mn-ea"/>
              <a:ea typeface="+mn-ea"/>
            </a:endParaRPr>
          </a:p>
        </p:txBody>
      </p:sp>
      <p:sp>
        <p:nvSpPr>
          <p:cNvPr id="4" name="TextBox 3"/>
          <p:cNvSpPr txBox="1"/>
          <p:nvPr/>
        </p:nvSpPr>
        <p:spPr>
          <a:xfrm>
            <a:off x="2071671" y="2643182"/>
            <a:ext cx="6357982" cy="2308324"/>
          </a:xfrm>
          <a:prstGeom prst="rect">
            <a:avLst/>
          </a:prstGeom>
          <a:noFill/>
        </p:spPr>
        <p:txBody>
          <a:bodyPr wrap="square" rtlCol="0">
            <a:spAutoFit/>
          </a:bodyPr>
          <a:lstStyle/>
          <a:p>
            <a:r>
              <a:rPr lang="en-US" altLang="zh-CN" sz="1600" dirty="0" smtClean="0">
                <a:latin typeface="华文仿宋" pitchFamily="2" charset="-122"/>
                <a:ea typeface="华文仿宋" pitchFamily="2" charset="-122"/>
              </a:rPr>
              <a:t>——  </a:t>
            </a:r>
            <a:r>
              <a:rPr lang="zh-CN" altLang="en-US" sz="1600" dirty="0" smtClean="0">
                <a:latin typeface="华文仿宋" pitchFamily="2" charset="-122"/>
                <a:ea typeface="华文仿宋" pitchFamily="2" charset="-122"/>
              </a:rPr>
              <a:t>我国目前垃圾焚烧处理的现状，是直接焚烧原生混合垃圾，不经分类的原生混合生活垃圾成分复杂，含水率高、厨余垃圾含量多、热值低、可燃性极差，直接入炉焚烧导致诸多弊端问题产生，引起民众抵制和技术争议。</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     </a:t>
            </a:r>
            <a:r>
              <a:rPr lang="zh-CN" altLang="en-US" sz="1600" dirty="0" smtClean="0">
                <a:latin typeface="华文仿宋" pitchFamily="2" charset="-122"/>
                <a:ea typeface="华文仿宋" pitchFamily="2" charset="-122"/>
              </a:rPr>
              <a:t>德国等发达国家也经历了原生垃圾直接焚烧的阶段，但迫于环境压力，于</a:t>
            </a:r>
            <a:r>
              <a:rPr lang="en-US" altLang="zh-CN" sz="1600" dirty="0" smtClean="0">
                <a:latin typeface="华文仿宋" pitchFamily="2" charset="-122"/>
                <a:ea typeface="华文仿宋" pitchFamily="2" charset="-122"/>
              </a:rPr>
              <a:t>2000</a:t>
            </a:r>
            <a:r>
              <a:rPr lang="zh-CN" altLang="en-US" sz="1600" dirty="0" smtClean="0">
                <a:latin typeface="华文仿宋" pitchFamily="2" charset="-122"/>
                <a:ea typeface="华文仿宋" pitchFamily="2" charset="-122"/>
              </a:rPr>
              <a:t>年制定了入炉垃圾的标准，规定未经分类的原生垃圾严禁直接入炉焚烧，以此实现了垃圾焚烧的高效能源利用和清洁化生产，达到欧盟</a:t>
            </a:r>
            <a:r>
              <a:rPr lang="en-US" altLang="zh-CN" sz="1600" dirty="0" smtClean="0">
                <a:latin typeface="华文仿宋" pitchFamily="2" charset="-122"/>
                <a:ea typeface="华文仿宋" pitchFamily="2" charset="-122"/>
              </a:rPr>
              <a:t>2000</a:t>
            </a:r>
            <a:r>
              <a:rPr lang="zh-CN" altLang="en-US" sz="1600" dirty="0" smtClean="0">
                <a:latin typeface="华文仿宋" pitchFamily="2" charset="-122"/>
                <a:ea typeface="华文仿宋" pitchFamily="2" charset="-122"/>
              </a:rPr>
              <a:t>污染排放标准。</a:t>
            </a:r>
            <a:endParaRPr lang="en-US" altLang="zh-CN" sz="1600" dirty="0" smtClean="0">
              <a:latin typeface="华文仿宋" pitchFamily="2" charset="-122"/>
              <a:ea typeface="华文仿宋"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aphicFrame>
        <p:nvGraphicFramePr>
          <p:cNvPr id="11" name="表格 10"/>
          <p:cNvGraphicFramePr>
            <a:graphicFrameLocks noGrp="1"/>
          </p:cNvGraphicFramePr>
          <p:nvPr/>
        </p:nvGraphicFramePr>
        <p:xfrm>
          <a:off x="1785918" y="894124"/>
          <a:ext cx="6786609" cy="5035296"/>
        </p:xfrm>
        <a:graphic>
          <a:graphicData uri="http://schemas.openxmlformats.org/drawingml/2006/table">
            <a:tbl>
              <a:tblPr firstRow="1" bandRow="1">
                <a:tableStyleId>{5C22544A-7EE6-4342-B048-85BDC9FD1C3A}</a:tableStyleId>
              </a:tblPr>
              <a:tblGrid>
                <a:gridCol w="2262203"/>
                <a:gridCol w="2262203"/>
                <a:gridCol w="2262203"/>
              </a:tblGrid>
              <a:tr h="376428">
                <a:tc>
                  <a:txBody>
                    <a:bodyPr/>
                    <a:lstStyle/>
                    <a:p>
                      <a:r>
                        <a:rPr lang="zh-CN" altLang="en-US" sz="1600" dirty="0" smtClean="0"/>
                        <a:t>对比项目</a:t>
                      </a:r>
                      <a:endParaRPr lang="zh-CN" altLang="en-US" sz="1600" dirty="0"/>
                    </a:p>
                  </a:txBody>
                  <a:tcPr/>
                </a:tc>
                <a:tc>
                  <a:txBody>
                    <a:bodyPr/>
                    <a:lstStyle/>
                    <a:p>
                      <a:r>
                        <a:rPr lang="zh-CN" altLang="en-US" sz="1600" dirty="0" smtClean="0"/>
                        <a:t>常规焚烧技术</a:t>
                      </a:r>
                      <a:endParaRPr lang="zh-CN" altLang="en-US" sz="1600" dirty="0"/>
                    </a:p>
                  </a:txBody>
                  <a:tcPr/>
                </a:tc>
                <a:tc>
                  <a:txBody>
                    <a:bodyPr/>
                    <a:lstStyle/>
                    <a:p>
                      <a:r>
                        <a:rPr lang="en-US" altLang="zh-CN" sz="1600" dirty="0" smtClean="0"/>
                        <a:t>MBC</a:t>
                      </a:r>
                      <a:r>
                        <a:rPr lang="zh-CN" altLang="en-US" sz="1600" dirty="0" smtClean="0"/>
                        <a:t>技术</a:t>
                      </a:r>
                      <a:endParaRPr lang="zh-CN" altLang="en-US" sz="1600" dirty="0"/>
                    </a:p>
                  </a:txBody>
                  <a:tcPr/>
                </a:tc>
              </a:tr>
              <a:tr h="376428">
                <a:tc>
                  <a:txBody>
                    <a:bodyPr/>
                    <a:lstStyle/>
                    <a:p>
                      <a:r>
                        <a:rPr lang="zh-CN" altLang="en-US" sz="1400" b="1" dirty="0" smtClean="0"/>
                        <a:t>占地面积</a:t>
                      </a:r>
                      <a:endParaRPr lang="zh-CN" altLang="en-US" sz="1400" b="1" dirty="0"/>
                    </a:p>
                  </a:txBody>
                  <a:tcPr/>
                </a:tc>
                <a:tc>
                  <a:txBody>
                    <a:bodyPr/>
                    <a:lstStyle/>
                    <a:p>
                      <a:r>
                        <a:rPr lang="en-US" altLang="zh-CN" sz="1400" dirty="0" smtClean="0"/>
                        <a:t>100</a:t>
                      </a:r>
                      <a:r>
                        <a:rPr lang="zh-CN" altLang="en-US" sz="1400" dirty="0" smtClean="0"/>
                        <a:t>～</a:t>
                      </a:r>
                      <a:r>
                        <a:rPr lang="en-US" altLang="zh-CN" sz="1400" dirty="0" smtClean="0"/>
                        <a:t>120</a:t>
                      </a:r>
                      <a:r>
                        <a:rPr lang="zh-CN" altLang="en-US" sz="1400" dirty="0" smtClean="0"/>
                        <a:t>亩（</a:t>
                      </a:r>
                      <a:r>
                        <a:rPr lang="en-US" altLang="zh-CN" sz="1400" dirty="0" smtClean="0"/>
                        <a:t>1000t/d</a:t>
                      </a:r>
                      <a:r>
                        <a:rPr lang="zh-CN" altLang="en-US" sz="1400" dirty="0" smtClean="0"/>
                        <a:t>）</a:t>
                      </a:r>
                      <a:endParaRPr lang="zh-CN" altLang="en-US" sz="1400" dirty="0"/>
                    </a:p>
                  </a:txBody>
                  <a:tcPr/>
                </a:tc>
                <a:tc>
                  <a:txBody>
                    <a:bodyPr/>
                    <a:lstStyle/>
                    <a:p>
                      <a:r>
                        <a:rPr lang="en-US" altLang="zh-CN" sz="1400" dirty="0" smtClean="0"/>
                        <a:t>58</a:t>
                      </a:r>
                      <a:r>
                        <a:rPr lang="zh-CN" altLang="en-US" sz="1400" dirty="0" smtClean="0"/>
                        <a:t>～</a:t>
                      </a:r>
                      <a:r>
                        <a:rPr lang="en-US" altLang="zh-CN" sz="1400" dirty="0" smtClean="0"/>
                        <a:t>60</a:t>
                      </a:r>
                      <a:r>
                        <a:rPr lang="zh-CN" altLang="en-US" sz="1400" dirty="0" smtClean="0"/>
                        <a:t>亩（</a:t>
                      </a:r>
                      <a:r>
                        <a:rPr lang="en-US" altLang="zh-CN" sz="1400" dirty="0" smtClean="0"/>
                        <a:t>1000t/d</a:t>
                      </a:r>
                      <a:r>
                        <a:rPr lang="zh-CN" altLang="en-US" sz="1400" dirty="0" smtClean="0"/>
                        <a:t>）</a:t>
                      </a:r>
                      <a:endParaRPr lang="zh-CN" altLang="en-US" sz="1400" dirty="0"/>
                    </a:p>
                  </a:txBody>
                  <a:tcPr/>
                </a:tc>
              </a:tr>
              <a:tr h="376428">
                <a:tc>
                  <a:txBody>
                    <a:bodyPr/>
                    <a:lstStyle/>
                    <a:p>
                      <a:r>
                        <a:rPr lang="zh-CN" altLang="en-US" sz="1400" b="1" dirty="0" smtClean="0"/>
                        <a:t>建设周期</a:t>
                      </a:r>
                      <a:endParaRPr lang="zh-CN" altLang="en-US" sz="1400" b="1" dirty="0"/>
                    </a:p>
                  </a:txBody>
                  <a:tcPr/>
                </a:tc>
                <a:tc>
                  <a:txBody>
                    <a:bodyPr/>
                    <a:lstStyle/>
                    <a:p>
                      <a:r>
                        <a:rPr lang="en-US" altLang="zh-CN" sz="1400" dirty="0" smtClean="0"/>
                        <a:t>18</a:t>
                      </a:r>
                      <a:r>
                        <a:rPr lang="zh-CN" altLang="en-US" sz="1400" dirty="0" smtClean="0"/>
                        <a:t>～</a:t>
                      </a:r>
                      <a:r>
                        <a:rPr lang="en-US" altLang="zh-CN" sz="1400" dirty="0" smtClean="0"/>
                        <a:t>24</a:t>
                      </a:r>
                      <a:r>
                        <a:rPr lang="zh-CN" altLang="en-US" sz="1400" dirty="0" smtClean="0"/>
                        <a:t>个月</a:t>
                      </a:r>
                      <a:endParaRPr lang="zh-CN" altLang="en-US" sz="1400" dirty="0"/>
                    </a:p>
                  </a:txBody>
                  <a:tcPr/>
                </a:tc>
                <a:tc>
                  <a:txBody>
                    <a:bodyPr/>
                    <a:lstStyle/>
                    <a:p>
                      <a:r>
                        <a:rPr lang="en-US" altLang="zh-CN" sz="1400" dirty="0" smtClean="0"/>
                        <a:t>12</a:t>
                      </a:r>
                      <a:r>
                        <a:rPr lang="zh-CN" altLang="en-US" sz="1400" dirty="0" smtClean="0"/>
                        <a:t>个月</a:t>
                      </a:r>
                      <a:endParaRPr lang="zh-CN" altLang="en-US" sz="1400" dirty="0"/>
                    </a:p>
                  </a:txBody>
                  <a:tcPr/>
                </a:tc>
              </a:tr>
              <a:tr h="376428">
                <a:tc>
                  <a:txBody>
                    <a:bodyPr/>
                    <a:lstStyle/>
                    <a:p>
                      <a:r>
                        <a:rPr lang="zh-CN" altLang="en-US" sz="1400" b="1" dirty="0" smtClean="0"/>
                        <a:t>入炉垃圾状况</a:t>
                      </a:r>
                      <a:endParaRPr lang="zh-CN" altLang="en-US" sz="1400" b="1" dirty="0"/>
                    </a:p>
                  </a:txBody>
                  <a:tcPr/>
                </a:tc>
                <a:tc>
                  <a:txBody>
                    <a:bodyPr/>
                    <a:lstStyle/>
                    <a:p>
                      <a:r>
                        <a:rPr lang="zh-CN" altLang="en-US" sz="1400" dirty="0" smtClean="0"/>
                        <a:t>原生混合垃圾全部入炉</a:t>
                      </a:r>
                      <a:endParaRPr lang="zh-CN" altLang="en-US" sz="1400" dirty="0"/>
                    </a:p>
                  </a:txBody>
                  <a:tcPr/>
                </a:tc>
                <a:tc>
                  <a:txBody>
                    <a:bodyPr/>
                    <a:lstStyle/>
                    <a:p>
                      <a:r>
                        <a:rPr lang="zh-CN" altLang="en-US" sz="1400" dirty="0" smtClean="0"/>
                        <a:t>分选后制成</a:t>
                      </a:r>
                      <a:r>
                        <a:rPr lang="en-US" altLang="zh-CN" sz="1400" dirty="0" smtClean="0"/>
                        <a:t>RDF</a:t>
                      </a:r>
                      <a:r>
                        <a:rPr lang="zh-CN" altLang="en-US" sz="1400" dirty="0" smtClean="0"/>
                        <a:t>入炉</a:t>
                      </a:r>
                      <a:endParaRPr lang="zh-CN" altLang="en-US" sz="1400" dirty="0"/>
                    </a:p>
                  </a:txBody>
                  <a:tcPr/>
                </a:tc>
              </a:tr>
              <a:tr h="376428">
                <a:tc>
                  <a:txBody>
                    <a:bodyPr/>
                    <a:lstStyle/>
                    <a:p>
                      <a:r>
                        <a:rPr lang="zh-CN" altLang="en-US" sz="1400" b="1" dirty="0" smtClean="0"/>
                        <a:t>垃圾焚烧方式</a:t>
                      </a:r>
                      <a:endParaRPr lang="zh-CN" altLang="en-US" sz="1400" b="1" dirty="0"/>
                    </a:p>
                  </a:txBody>
                  <a:tcPr/>
                </a:tc>
                <a:tc>
                  <a:txBody>
                    <a:bodyPr/>
                    <a:lstStyle/>
                    <a:p>
                      <a:r>
                        <a:rPr lang="zh-CN" altLang="en-US" sz="1400" dirty="0" smtClean="0"/>
                        <a:t>炉排炉</a:t>
                      </a:r>
                      <a:r>
                        <a:rPr lang="en-US" altLang="zh-CN" sz="1400" dirty="0" smtClean="0"/>
                        <a:t>/</a:t>
                      </a:r>
                      <a:r>
                        <a:rPr lang="zh-CN" altLang="en-US" sz="1400" dirty="0" smtClean="0"/>
                        <a:t>流化床锅炉</a:t>
                      </a:r>
                      <a:endParaRPr lang="zh-CN" altLang="en-US" sz="1400" dirty="0"/>
                    </a:p>
                  </a:txBody>
                  <a:tcPr/>
                </a:tc>
                <a:tc>
                  <a:txBody>
                    <a:bodyPr/>
                    <a:lstStyle/>
                    <a:p>
                      <a:r>
                        <a:rPr lang="zh-CN" altLang="en-US" sz="1400" dirty="0" smtClean="0"/>
                        <a:t>热解气化高效清洁燃烧</a:t>
                      </a:r>
                      <a:endParaRPr lang="zh-CN" altLang="en-US" sz="1400" dirty="0"/>
                    </a:p>
                  </a:txBody>
                  <a:tcPr/>
                </a:tc>
              </a:tr>
              <a:tr h="376428">
                <a:tc>
                  <a:txBody>
                    <a:bodyPr/>
                    <a:lstStyle/>
                    <a:p>
                      <a:r>
                        <a:rPr lang="zh-CN" altLang="en-US" sz="1400" b="1" dirty="0" smtClean="0"/>
                        <a:t>锅炉运行天数</a:t>
                      </a:r>
                      <a:endParaRPr lang="zh-CN" altLang="en-US" sz="1400" b="1" dirty="0"/>
                    </a:p>
                  </a:txBody>
                  <a:tcPr/>
                </a:tc>
                <a:tc>
                  <a:txBody>
                    <a:bodyPr/>
                    <a:lstStyle/>
                    <a:p>
                      <a:r>
                        <a:rPr lang="en-US" altLang="zh-CN" sz="1400" dirty="0" smtClean="0"/>
                        <a:t>8000</a:t>
                      </a:r>
                      <a:r>
                        <a:rPr lang="zh-CN" altLang="en-US" sz="1400" dirty="0" smtClean="0"/>
                        <a:t>小时</a:t>
                      </a:r>
                      <a:r>
                        <a:rPr lang="en-US" altLang="zh-CN" sz="1400" dirty="0" smtClean="0"/>
                        <a:t>/</a:t>
                      </a:r>
                      <a:r>
                        <a:rPr lang="zh-CN" altLang="en-US" sz="1400" dirty="0" smtClean="0"/>
                        <a:t>年（</a:t>
                      </a:r>
                      <a:r>
                        <a:rPr lang="en-US" altLang="zh-CN" sz="1400" dirty="0" smtClean="0"/>
                        <a:t>330</a:t>
                      </a:r>
                      <a:r>
                        <a:rPr lang="zh-CN" altLang="en-US" sz="1400" dirty="0" smtClean="0"/>
                        <a:t>天）</a:t>
                      </a:r>
                      <a:endParaRPr lang="zh-CN" altLang="en-US" sz="1400" dirty="0"/>
                    </a:p>
                  </a:txBody>
                  <a:tcPr/>
                </a:tc>
                <a:tc>
                  <a:txBody>
                    <a:bodyPr/>
                    <a:lstStyle/>
                    <a:p>
                      <a:r>
                        <a:rPr lang="en-US" altLang="zh-CN" sz="1400" dirty="0" smtClean="0"/>
                        <a:t>8400</a:t>
                      </a:r>
                      <a:r>
                        <a:rPr lang="zh-CN" altLang="en-US" sz="1400" dirty="0" smtClean="0"/>
                        <a:t>小时</a:t>
                      </a:r>
                      <a:r>
                        <a:rPr lang="en-US" altLang="zh-CN" sz="1400" dirty="0" smtClean="0"/>
                        <a:t>/</a:t>
                      </a:r>
                      <a:r>
                        <a:rPr lang="zh-CN" altLang="en-US" sz="1400" dirty="0" smtClean="0"/>
                        <a:t>年（</a:t>
                      </a:r>
                      <a:r>
                        <a:rPr lang="en-US" altLang="zh-CN" sz="1400" dirty="0" smtClean="0"/>
                        <a:t>350</a:t>
                      </a:r>
                      <a:r>
                        <a:rPr lang="zh-CN" altLang="en-US" sz="1400" dirty="0" smtClean="0"/>
                        <a:t>天）</a:t>
                      </a:r>
                      <a:endParaRPr lang="zh-CN" altLang="en-US" sz="1400" dirty="0"/>
                    </a:p>
                  </a:txBody>
                  <a:tcPr/>
                </a:tc>
              </a:tr>
              <a:tr h="376428">
                <a:tc>
                  <a:txBody>
                    <a:bodyPr/>
                    <a:lstStyle/>
                    <a:p>
                      <a:r>
                        <a:rPr lang="zh-CN" altLang="en-US" sz="1400" b="1" dirty="0" smtClean="0"/>
                        <a:t>垃圾渗沥液</a:t>
                      </a:r>
                      <a:endParaRPr lang="zh-CN" altLang="en-US" sz="1400" b="1" dirty="0"/>
                    </a:p>
                  </a:txBody>
                  <a:tcPr/>
                </a:tc>
                <a:tc>
                  <a:txBody>
                    <a:bodyPr/>
                    <a:lstStyle/>
                    <a:p>
                      <a:r>
                        <a:rPr lang="zh-CN" altLang="en-US" sz="1400" dirty="0" smtClean="0"/>
                        <a:t>预处理后送污水厂处理</a:t>
                      </a:r>
                      <a:endParaRPr lang="zh-CN" altLang="en-US" sz="1400" dirty="0"/>
                    </a:p>
                  </a:txBody>
                  <a:tcPr/>
                </a:tc>
                <a:tc>
                  <a:txBody>
                    <a:bodyPr/>
                    <a:lstStyle/>
                    <a:p>
                      <a:r>
                        <a:rPr lang="zh-CN" altLang="en-US" sz="1400" dirty="0" smtClean="0"/>
                        <a:t>不外排，全部回用</a:t>
                      </a:r>
                      <a:endParaRPr lang="zh-CN" altLang="en-US" sz="1400" dirty="0"/>
                    </a:p>
                  </a:txBody>
                  <a:tcPr/>
                </a:tc>
              </a:tr>
              <a:tr h="376428">
                <a:tc>
                  <a:txBody>
                    <a:bodyPr/>
                    <a:lstStyle/>
                    <a:p>
                      <a:r>
                        <a:rPr lang="zh-CN" altLang="en-US" sz="1400" b="1" dirty="0" smtClean="0"/>
                        <a:t>臭味处理</a:t>
                      </a:r>
                      <a:endParaRPr lang="zh-CN" altLang="en-US" sz="1400" b="1" dirty="0"/>
                    </a:p>
                  </a:txBody>
                  <a:tcPr/>
                </a:tc>
                <a:tc>
                  <a:txBody>
                    <a:bodyPr/>
                    <a:lstStyle/>
                    <a:p>
                      <a:r>
                        <a:rPr lang="zh-CN" altLang="en-US" sz="1400" dirty="0" smtClean="0"/>
                        <a:t>抽入锅炉焚烧</a:t>
                      </a:r>
                      <a:endParaRPr lang="zh-CN" altLang="en-US" sz="1400" dirty="0"/>
                    </a:p>
                  </a:txBody>
                  <a:tcPr/>
                </a:tc>
                <a:tc>
                  <a:txBody>
                    <a:bodyPr/>
                    <a:lstStyle/>
                    <a:p>
                      <a:r>
                        <a:rPr lang="zh-CN" altLang="en-US" sz="1400" dirty="0" smtClean="0"/>
                        <a:t>设置高效生物净化装置</a:t>
                      </a:r>
                      <a:endParaRPr lang="zh-CN" altLang="en-US" sz="1400" dirty="0"/>
                    </a:p>
                  </a:txBody>
                  <a:tcPr/>
                </a:tc>
              </a:tr>
              <a:tr h="376428">
                <a:tc>
                  <a:txBody>
                    <a:bodyPr/>
                    <a:lstStyle/>
                    <a:p>
                      <a:r>
                        <a:rPr lang="zh-CN" altLang="en-US" sz="1400" b="1" dirty="0" smtClean="0"/>
                        <a:t>炉渣质量与处置</a:t>
                      </a:r>
                      <a:endParaRPr lang="zh-CN" altLang="en-US" sz="1400" b="1" dirty="0"/>
                    </a:p>
                  </a:txBody>
                  <a:tcPr/>
                </a:tc>
                <a:tc>
                  <a:txBody>
                    <a:bodyPr/>
                    <a:lstStyle/>
                    <a:p>
                      <a:r>
                        <a:rPr lang="zh-CN" altLang="en-US" sz="1400" dirty="0" smtClean="0"/>
                        <a:t>产量</a:t>
                      </a:r>
                      <a:r>
                        <a:rPr lang="zh-CN" altLang="en-US" sz="1400" dirty="0" smtClean="0">
                          <a:latin typeface="华文仿宋"/>
                          <a:ea typeface="华文仿宋"/>
                        </a:rPr>
                        <a:t>≥</a:t>
                      </a:r>
                      <a:r>
                        <a:rPr lang="en-US" altLang="zh-CN" sz="1400" dirty="0" smtClean="0"/>
                        <a:t>25%</a:t>
                      </a:r>
                      <a:r>
                        <a:rPr lang="zh-CN" altLang="en-US" sz="1400" dirty="0" smtClean="0"/>
                        <a:t>，需填埋处理</a:t>
                      </a:r>
                      <a:endParaRPr lang="zh-CN" altLang="en-US" sz="1400" dirty="0"/>
                    </a:p>
                  </a:txBody>
                  <a:tcPr/>
                </a:tc>
                <a:tc>
                  <a:txBody>
                    <a:bodyPr/>
                    <a:lstStyle/>
                    <a:p>
                      <a:r>
                        <a:rPr lang="zh-CN" altLang="en-US" sz="1400" dirty="0" smtClean="0"/>
                        <a:t>产量≤</a:t>
                      </a:r>
                      <a:r>
                        <a:rPr lang="en-US" altLang="zh-CN" sz="1400" dirty="0" smtClean="0"/>
                        <a:t>16%</a:t>
                      </a:r>
                      <a:r>
                        <a:rPr lang="zh-CN" altLang="en-US" sz="1400" dirty="0" smtClean="0"/>
                        <a:t>，资源化利用</a:t>
                      </a:r>
                      <a:endParaRPr lang="zh-CN" altLang="en-US" sz="1400" dirty="0"/>
                    </a:p>
                  </a:txBody>
                  <a:tcPr/>
                </a:tc>
              </a:tr>
              <a:tr h="376428">
                <a:tc>
                  <a:txBody>
                    <a:bodyPr/>
                    <a:lstStyle/>
                    <a:p>
                      <a:r>
                        <a:rPr lang="zh-CN" altLang="en-US" sz="1400" b="1" dirty="0" smtClean="0"/>
                        <a:t>飞灰</a:t>
                      </a:r>
                      <a:endParaRPr lang="zh-CN" altLang="en-US" sz="1400" b="1" dirty="0"/>
                    </a:p>
                  </a:txBody>
                  <a:tcPr/>
                </a:tc>
                <a:tc>
                  <a:txBody>
                    <a:bodyPr/>
                    <a:lstStyle/>
                    <a:p>
                      <a:r>
                        <a:rPr lang="zh-CN" altLang="en-US" sz="1400" dirty="0" smtClean="0"/>
                        <a:t>产生量</a:t>
                      </a:r>
                      <a:r>
                        <a:rPr lang="en-US" altLang="zh-CN" sz="1400" dirty="0" smtClean="0"/>
                        <a:t>5</a:t>
                      </a:r>
                      <a:r>
                        <a:rPr lang="zh-CN" altLang="en-US" sz="1400" dirty="0" smtClean="0"/>
                        <a:t>～</a:t>
                      </a:r>
                      <a:r>
                        <a:rPr lang="en-US" altLang="zh-CN" sz="1400" dirty="0" smtClean="0"/>
                        <a:t>8%</a:t>
                      </a:r>
                      <a:endParaRPr lang="zh-CN" altLang="en-US" sz="1400" dirty="0"/>
                    </a:p>
                  </a:txBody>
                  <a:tcPr/>
                </a:tc>
                <a:tc>
                  <a:txBody>
                    <a:bodyPr/>
                    <a:lstStyle/>
                    <a:p>
                      <a:r>
                        <a:rPr lang="zh-CN" altLang="en-US" sz="1400" dirty="0" smtClean="0"/>
                        <a:t>产生量</a:t>
                      </a:r>
                      <a:r>
                        <a:rPr lang="en-US" altLang="zh-CN" sz="1400" dirty="0" smtClean="0"/>
                        <a:t>1.5</a:t>
                      </a:r>
                      <a:r>
                        <a:rPr lang="zh-CN" altLang="en-US" sz="1400" dirty="0" smtClean="0"/>
                        <a:t>～</a:t>
                      </a:r>
                      <a:r>
                        <a:rPr lang="en-US" altLang="zh-CN" sz="1400" dirty="0" smtClean="0"/>
                        <a:t>2%</a:t>
                      </a:r>
                      <a:endParaRPr lang="zh-CN" altLang="en-US" sz="1400" dirty="0"/>
                    </a:p>
                  </a:txBody>
                  <a:tcPr/>
                </a:tc>
              </a:tr>
              <a:tr h="483617">
                <a:tc>
                  <a:txBody>
                    <a:bodyPr/>
                    <a:lstStyle/>
                    <a:p>
                      <a:r>
                        <a:rPr lang="zh-CN" altLang="en-US" sz="1400" b="1" dirty="0" smtClean="0"/>
                        <a:t>“三</a:t>
                      </a:r>
                      <a:r>
                        <a:rPr lang="en-US" altLang="zh-CN" sz="1400" b="1" dirty="0" smtClean="0"/>
                        <a:t>T</a:t>
                      </a:r>
                      <a:r>
                        <a:rPr lang="zh-CN" altLang="en-US" sz="1400" b="1" dirty="0" smtClean="0"/>
                        <a:t>”工艺标准</a:t>
                      </a:r>
                      <a:endParaRPr lang="zh-CN" altLang="en-US" sz="1400" b="1" dirty="0"/>
                    </a:p>
                  </a:txBody>
                  <a:tcPr/>
                </a:tc>
                <a:tc>
                  <a:txBody>
                    <a:bodyPr/>
                    <a:lstStyle/>
                    <a:p>
                      <a:r>
                        <a:rPr lang="zh-CN" altLang="en-US" sz="1400" dirty="0" smtClean="0"/>
                        <a:t>燃烧温度</a:t>
                      </a:r>
                      <a:r>
                        <a:rPr lang="zh-CN" altLang="en-US" sz="1400" dirty="0" smtClean="0">
                          <a:latin typeface="华文仿宋"/>
                          <a:ea typeface="华文仿宋"/>
                        </a:rPr>
                        <a:t>≥</a:t>
                      </a:r>
                      <a:r>
                        <a:rPr lang="en-US" altLang="zh-CN" sz="1400" dirty="0" smtClean="0"/>
                        <a:t>850</a:t>
                      </a:r>
                      <a:r>
                        <a:rPr lang="en-US" altLang="zh-CN" sz="1400" dirty="0" smtClean="0">
                          <a:latin typeface="华文仿宋"/>
                          <a:ea typeface="华文仿宋"/>
                        </a:rPr>
                        <a:t>℃</a:t>
                      </a:r>
                      <a:r>
                        <a:rPr lang="zh-CN" altLang="en-US" sz="1400" dirty="0" smtClean="0">
                          <a:latin typeface="华文仿宋"/>
                          <a:ea typeface="华文仿宋"/>
                        </a:rPr>
                        <a:t>；烟气停留≥</a:t>
                      </a:r>
                      <a:r>
                        <a:rPr lang="en-US" altLang="zh-CN" sz="1400" dirty="0" smtClean="0">
                          <a:latin typeface="华文仿宋"/>
                          <a:ea typeface="华文仿宋"/>
                        </a:rPr>
                        <a:t>2s</a:t>
                      </a:r>
                      <a:r>
                        <a:rPr lang="zh-CN" altLang="en-US" sz="1400" dirty="0" smtClean="0">
                          <a:latin typeface="华文仿宋"/>
                          <a:ea typeface="华文仿宋"/>
                        </a:rPr>
                        <a:t>；湍流</a:t>
                      </a:r>
                      <a:endParaRPr lang="zh-CN" altLang="en-US" sz="1400" dirty="0"/>
                    </a:p>
                  </a:txBody>
                  <a:tcPr/>
                </a:tc>
                <a:tc>
                  <a:txBody>
                    <a:bodyPr/>
                    <a:lstStyle/>
                    <a:p>
                      <a:r>
                        <a:rPr lang="zh-CN" altLang="en-US" sz="1400" dirty="0" smtClean="0"/>
                        <a:t>燃烧温度</a:t>
                      </a:r>
                      <a:r>
                        <a:rPr lang="zh-CN" altLang="en-US" sz="1400" dirty="0" smtClean="0">
                          <a:latin typeface="华文仿宋"/>
                          <a:ea typeface="华文仿宋"/>
                        </a:rPr>
                        <a:t>≥</a:t>
                      </a:r>
                      <a:r>
                        <a:rPr lang="en-US" altLang="zh-CN" sz="1400" dirty="0" smtClean="0">
                          <a:latin typeface="华文仿宋"/>
                          <a:ea typeface="华文仿宋"/>
                        </a:rPr>
                        <a:t>900℃</a:t>
                      </a:r>
                      <a:r>
                        <a:rPr lang="zh-CN" altLang="en-US" sz="1400" dirty="0" smtClean="0">
                          <a:latin typeface="华文仿宋"/>
                          <a:ea typeface="华文仿宋"/>
                        </a:rPr>
                        <a:t>；烟气停留≥</a:t>
                      </a:r>
                      <a:r>
                        <a:rPr lang="en-US" altLang="zh-CN" sz="1400" dirty="0" smtClean="0">
                          <a:latin typeface="华文仿宋"/>
                          <a:ea typeface="华文仿宋"/>
                        </a:rPr>
                        <a:t>4s</a:t>
                      </a:r>
                      <a:r>
                        <a:rPr lang="zh-CN" altLang="en-US" sz="1400" dirty="0" smtClean="0">
                          <a:latin typeface="华文仿宋"/>
                          <a:ea typeface="华文仿宋"/>
                        </a:rPr>
                        <a:t>；充分湍流</a:t>
                      </a:r>
                      <a:endParaRPr lang="zh-CN" altLang="en-US" sz="1400" dirty="0"/>
                    </a:p>
                  </a:txBody>
                  <a:tcPr/>
                </a:tc>
              </a:tr>
              <a:tr h="376428">
                <a:tc>
                  <a:txBody>
                    <a:bodyPr/>
                    <a:lstStyle/>
                    <a:p>
                      <a:r>
                        <a:rPr lang="zh-CN" altLang="en-US" sz="1400" b="1" dirty="0" smtClean="0"/>
                        <a:t>烟气净化处理</a:t>
                      </a:r>
                      <a:endParaRPr lang="zh-CN" altLang="en-US" sz="1400" b="1" dirty="0"/>
                    </a:p>
                  </a:txBody>
                  <a:tcPr/>
                </a:tc>
                <a:tc>
                  <a:txBody>
                    <a:bodyPr/>
                    <a:lstStyle/>
                    <a:p>
                      <a:r>
                        <a:rPr lang="zh-CN" altLang="en-US" sz="1400" dirty="0" smtClean="0"/>
                        <a:t>半干法</a:t>
                      </a:r>
                      <a:r>
                        <a:rPr lang="en-US" altLang="zh-CN" sz="1400" dirty="0" smtClean="0"/>
                        <a:t>+</a:t>
                      </a:r>
                      <a:r>
                        <a:rPr lang="zh-CN" altLang="en-US" sz="1400" dirty="0" smtClean="0"/>
                        <a:t>活性炭</a:t>
                      </a:r>
                      <a:r>
                        <a:rPr lang="en-US" altLang="zh-CN" sz="1400" dirty="0" smtClean="0"/>
                        <a:t>+</a:t>
                      </a:r>
                      <a:r>
                        <a:rPr lang="zh-CN" altLang="en-US" sz="1400" dirty="0" smtClean="0"/>
                        <a:t>布袋除尘</a:t>
                      </a:r>
                      <a:endParaRPr lang="zh-CN" altLang="en-US" sz="1400" dirty="0"/>
                    </a:p>
                  </a:txBody>
                  <a:tcPr/>
                </a:tc>
                <a:tc>
                  <a:txBody>
                    <a:bodyPr/>
                    <a:lstStyle/>
                    <a:p>
                      <a:r>
                        <a:rPr lang="zh-CN" altLang="en-US" sz="1400" dirty="0" smtClean="0"/>
                        <a:t>增加气溶胶粒子荷电凝并</a:t>
                      </a:r>
                      <a:endParaRPr lang="zh-CN" altLang="en-US" sz="1400" dirty="0"/>
                    </a:p>
                  </a:txBody>
                  <a:tcPr/>
                </a:tc>
              </a:tr>
              <a:tr h="376428">
                <a:tc>
                  <a:txBody>
                    <a:bodyPr/>
                    <a:lstStyle/>
                    <a:p>
                      <a:r>
                        <a:rPr lang="zh-CN" altLang="en-US" sz="1400" b="1" dirty="0" smtClean="0"/>
                        <a:t>税收贡献（所得税）</a:t>
                      </a:r>
                      <a:endParaRPr lang="zh-CN" altLang="en-US" sz="1400" b="1" dirty="0"/>
                    </a:p>
                  </a:txBody>
                  <a:tcPr/>
                </a:tc>
                <a:tc>
                  <a:txBody>
                    <a:bodyPr/>
                    <a:lstStyle/>
                    <a:p>
                      <a:r>
                        <a:rPr lang="en-US" altLang="zh-CN" sz="1400" dirty="0" smtClean="0"/>
                        <a:t>8</a:t>
                      </a:r>
                      <a:r>
                        <a:rPr lang="zh-CN" altLang="en-US" sz="1400" dirty="0" smtClean="0"/>
                        <a:t>～</a:t>
                      </a:r>
                      <a:r>
                        <a:rPr lang="en-US" altLang="zh-CN" sz="1400" dirty="0" smtClean="0"/>
                        <a:t>12</a:t>
                      </a:r>
                      <a:r>
                        <a:rPr lang="zh-CN" altLang="en-US" sz="1400" dirty="0" smtClean="0"/>
                        <a:t>元</a:t>
                      </a:r>
                      <a:r>
                        <a:rPr lang="en-US" altLang="zh-CN" sz="1400" dirty="0" smtClean="0"/>
                        <a:t>/</a:t>
                      </a:r>
                      <a:r>
                        <a:rPr lang="zh-CN" altLang="en-US" sz="1400" dirty="0" smtClean="0"/>
                        <a:t>吨垃圾</a:t>
                      </a:r>
                      <a:endParaRPr lang="zh-CN" altLang="en-US" sz="1400" dirty="0"/>
                    </a:p>
                  </a:txBody>
                  <a:tcPr/>
                </a:tc>
                <a:tc>
                  <a:txBody>
                    <a:bodyPr/>
                    <a:lstStyle/>
                    <a:p>
                      <a:r>
                        <a:rPr lang="en-US" altLang="zh-CN" sz="1400" dirty="0" smtClean="0"/>
                        <a:t>25</a:t>
                      </a:r>
                      <a:r>
                        <a:rPr lang="zh-CN" altLang="en-US" sz="1400" dirty="0" smtClean="0"/>
                        <a:t>～</a:t>
                      </a:r>
                      <a:r>
                        <a:rPr lang="en-US" altLang="zh-CN" sz="1400" dirty="0" smtClean="0"/>
                        <a:t>28</a:t>
                      </a:r>
                      <a:r>
                        <a:rPr lang="zh-CN" altLang="en-US" sz="1400" dirty="0" smtClean="0"/>
                        <a:t>元</a:t>
                      </a:r>
                      <a:r>
                        <a:rPr lang="en-US" altLang="zh-CN" sz="1400" dirty="0" smtClean="0"/>
                        <a:t>/</a:t>
                      </a:r>
                      <a:r>
                        <a:rPr lang="zh-CN" altLang="en-US" sz="1400" dirty="0" smtClean="0"/>
                        <a:t>吨垃圾</a:t>
                      </a:r>
                      <a:endParaRPr lang="zh-CN" altLang="en-US" sz="1400" dirty="0"/>
                    </a:p>
                  </a:txBody>
                  <a:tcPr/>
                </a:tc>
              </a:tr>
            </a:tbl>
          </a:graphicData>
        </a:graphic>
      </p:graphicFrame>
      <p:sp>
        <p:nvSpPr>
          <p:cNvPr id="13" name="TextBox 12"/>
          <p:cNvSpPr txBox="1"/>
          <p:nvPr/>
        </p:nvSpPr>
        <p:spPr>
          <a:xfrm>
            <a:off x="2714612" y="428604"/>
            <a:ext cx="4572032" cy="369332"/>
          </a:xfrm>
          <a:prstGeom prst="rect">
            <a:avLst/>
          </a:prstGeom>
          <a:noFill/>
        </p:spPr>
        <p:txBody>
          <a:bodyPr wrap="square" rtlCol="0">
            <a:spAutoFit/>
          </a:bodyPr>
          <a:lstStyle/>
          <a:p>
            <a:r>
              <a:rPr lang="zh-CN" altLang="en-US" b="1" dirty="0" smtClean="0"/>
              <a:t>与常规垃圾焚烧技术技术经济数据对比</a:t>
            </a:r>
            <a:endParaRPr lang="zh-CN" altLang="en-US" b="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785786" y="857232"/>
            <a:ext cx="7715304" cy="3139321"/>
          </a:xfrm>
          <a:prstGeom prst="rect">
            <a:avLst/>
          </a:prstGeom>
          <a:noFill/>
        </p:spPr>
        <p:txBody>
          <a:bodyPr wrap="square" rtlCol="0">
            <a:spAutoFit/>
          </a:bodyPr>
          <a:lstStyle/>
          <a:p>
            <a:r>
              <a:rPr lang="zh-CN" altLang="en-US" b="1" dirty="0" smtClean="0"/>
              <a:t>                                           合作模式与服务范围</a:t>
            </a:r>
            <a:endParaRPr lang="en-US" altLang="zh-CN" b="1" dirty="0" smtClean="0"/>
          </a:p>
          <a:p>
            <a:endParaRPr lang="en-US" altLang="zh-CN" dirty="0" smtClean="0"/>
          </a:p>
          <a:p>
            <a:r>
              <a:rPr lang="zh-CN" altLang="en-US" dirty="0" smtClean="0">
                <a:latin typeface="华文仿宋" pitchFamily="2" charset="-122"/>
                <a:ea typeface="华文仿宋" pitchFamily="2" charset="-122"/>
              </a:rPr>
              <a:t>     根据国务院</a:t>
            </a:r>
            <a:r>
              <a:rPr lang="en-US" altLang="zh-CN" dirty="0" smtClean="0">
                <a:latin typeface="华文仿宋" pitchFamily="2" charset="-122"/>
                <a:ea typeface="华文仿宋" pitchFamily="2" charset="-122"/>
              </a:rPr>
              <a:t>《</a:t>
            </a:r>
            <a:r>
              <a:rPr lang="zh-CN" altLang="en-US" dirty="0" smtClean="0">
                <a:latin typeface="华文仿宋" pitchFamily="2" charset="-122"/>
                <a:ea typeface="华文仿宋" pitchFamily="2" charset="-122"/>
              </a:rPr>
              <a:t>关于在公共服务领域推广政府和社会资本合作模式的</a:t>
            </a:r>
            <a:r>
              <a:rPr lang="zh-CN" altLang="en-US" smtClean="0">
                <a:latin typeface="华文仿宋" pitchFamily="2" charset="-122"/>
                <a:ea typeface="华文仿宋" pitchFamily="2" charset="-122"/>
              </a:rPr>
              <a:t>指</a:t>
            </a:r>
            <a:r>
              <a:rPr lang="zh-CN" altLang="en-US" smtClean="0">
                <a:latin typeface="华文仿宋" pitchFamily="2" charset="-122"/>
                <a:ea typeface="华文仿宋" pitchFamily="2" charset="-122"/>
              </a:rPr>
              <a:t>导意</a:t>
            </a:r>
            <a:r>
              <a:rPr lang="zh-CN" altLang="en-US" dirty="0" smtClean="0">
                <a:latin typeface="华文仿宋" pitchFamily="2" charset="-122"/>
                <a:ea typeface="华文仿宋" pitchFamily="2" charset="-122"/>
              </a:rPr>
              <a:t>见</a:t>
            </a:r>
            <a:r>
              <a:rPr lang="en-US" altLang="zh-CN" dirty="0" smtClean="0">
                <a:latin typeface="华文仿宋" pitchFamily="2" charset="-122"/>
                <a:ea typeface="华文仿宋" pitchFamily="2" charset="-122"/>
              </a:rPr>
              <a:t>》《</a:t>
            </a:r>
            <a:r>
              <a:rPr lang="zh-CN" altLang="en-US" dirty="0" smtClean="0">
                <a:latin typeface="华文仿宋" pitchFamily="2" charset="-122"/>
                <a:ea typeface="华文仿宋" pitchFamily="2" charset="-122"/>
              </a:rPr>
              <a:t>基础设施和公用事业特许经营管理办法</a:t>
            </a:r>
            <a:r>
              <a:rPr lang="en-US" altLang="zh-CN" dirty="0" smtClean="0">
                <a:latin typeface="华文仿宋" pitchFamily="2" charset="-122"/>
                <a:ea typeface="华文仿宋" pitchFamily="2" charset="-122"/>
              </a:rPr>
              <a:t>》</a:t>
            </a:r>
            <a:r>
              <a:rPr lang="zh-CN" altLang="en-US" dirty="0" smtClean="0">
                <a:latin typeface="华文仿宋" pitchFamily="2" charset="-122"/>
                <a:ea typeface="华文仿宋" pitchFamily="2" charset="-122"/>
              </a:rPr>
              <a:t>规定，我公司以</a:t>
            </a:r>
            <a:r>
              <a:rPr lang="en-US" altLang="zh-CN" dirty="0" smtClean="0">
                <a:latin typeface="华文仿宋" pitchFamily="2" charset="-122"/>
                <a:ea typeface="华文仿宋" pitchFamily="2" charset="-122"/>
              </a:rPr>
              <a:t>PPP</a:t>
            </a:r>
            <a:r>
              <a:rPr lang="zh-CN" altLang="en-US" dirty="0" smtClean="0">
                <a:latin typeface="华文仿宋" pitchFamily="2" charset="-122"/>
                <a:ea typeface="华文仿宋" pitchFamily="2" charset="-122"/>
              </a:rPr>
              <a:t>模</a:t>
            </a:r>
            <a:endParaRPr lang="en-US" altLang="zh-CN" dirty="0" smtClean="0">
              <a:latin typeface="华文仿宋" pitchFamily="2" charset="-122"/>
              <a:ea typeface="华文仿宋" pitchFamily="2" charset="-122"/>
            </a:endParaRPr>
          </a:p>
          <a:p>
            <a:r>
              <a:rPr lang="en-US" altLang="zh-CN" dirty="0" smtClean="0">
                <a:latin typeface="华文仿宋" pitchFamily="2" charset="-122"/>
                <a:ea typeface="华文仿宋" pitchFamily="2" charset="-122"/>
              </a:rPr>
              <a:t>     </a:t>
            </a:r>
            <a:r>
              <a:rPr lang="zh-CN" altLang="en-US" dirty="0" smtClean="0">
                <a:latin typeface="华文仿宋" pitchFamily="2" charset="-122"/>
                <a:ea typeface="华文仿宋" pitchFamily="2" charset="-122"/>
              </a:rPr>
              <a:t>式，向政府提供以下服务：</a:t>
            </a:r>
            <a:endParaRPr lang="en-US" altLang="zh-CN" dirty="0" smtClean="0">
              <a:latin typeface="华文仿宋" pitchFamily="2" charset="-122"/>
              <a:ea typeface="华文仿宋" pitchFamily="2" charset="-122"/>
            </a:endParaRPr>
          </a:p>
          <a:p>
            <a:endParaRPr lang="en-US" altLang="zh-CN" dirty="0" smtClean="0">
              <a:latin typeface="华文仿宋" pitchFamily="2" charset="-122"/>
              <a:ea typeface="华文仿宋" pitchFamily="2" charset="-122"/>
            </a:endParaRPr>
          </a:p>
          <a:p>
            <a:r>
              <a:rPr lang="en-US" altLang="zh-CN" dirty="0" smtClean="0">
                <a:latin typeface="华文仿宋" pitchFamily="2" charset="-122"/>
                <a:ea typeface="华文仿宋" pitchFamily="2" charset="-122"/>
              </a:rPr>
              <a:t>     •  </a:t>
            </a:r>
            <a:r>
              <a:rPr lang="zh-CN" altLang="en-US" dirty="0" smtClean="0">
                <a:latin typeface="华文仿宋" pitchFamily="2" charset="-122"/>
                <a:ea typeface="华文仿宋" pitchFamily="2" charset="-122"/>
              </a:rPr>
              <a:t>以</a:t>
            </a:r>
            <a:r>
              <a:rPr lang="en-US" altLang="zh-CN" dirty="0" smtClean="0">
                <a:latin typeface="华文仿宋" pitchFamily="2" charset="-122"/>
                <a:ea typeface="华文仿宋" pitchFamily="2" charset="-122"/>
              </a:rPr>
              <a:t>BOO/BOT/BTO</a:t>
            </a:r>
            <a:r>
              <a:rPr lang="zh-CN" altLang="en-US" dirty="0" smtClean="0">
                <a:latin typeface="华文仿宋" pitchFamily="2" charset="-122"/>
                <a:ea typeface="华文仿宋" pitchFamily="2" charset="-122"/>
              </a:rPr>
              <a:t>等模式，</a:t>
            </a:r>
            <a:r>
              <a:rPr lang="en-US" altLang="zh-CN" dirty="0" smtClean="0">
                <a:latin typeface="华文仿宋" pitchFamily="2" charset="-122"/>
                <a:ea typeface="华文仿宋" pitchFamily="2" charset="-122"/>
              </a:rPr>
              <a:t> </a:t>
            </a:r>
            <a:r>
              <a:rPr lang="zh-CN" altLang="en-US" dirty="0" smtClean="0">
                <a:latin typeface="华文仿宋" pitchFamily="2" charset="-122"/>
                <a:ea typeface="华文仿宋" pitchFamily="2" charset="-122"/>
              </a:rPr>
              <a:t>投资建设与运营</a:t>
            </a:r>
            <a:r>
              <a:rPr lang="en-US" altLang="zh-CN" dirty="0" smtClean="0">
                <a:latin typeface="华文仿宋" pitchFamily="2" charset="-122"/>
                <a:ea typeface="华文仿宋" pitchFamily="2" charset="-122"/>
              </a:rPr>
              <a:t>MBC</a:t>
            </a:r>
            <a:r>
              <a:rPr lang="zh-CN" altLang="en-US" dirty="0" smtClean="0">
                <a:latin typeface="华文仿宋" pitchFamily="2" charset="-122"/>
                <a:ea typeface="华文仿宋" pitchFamily="2" charset="-122"/>
              </a:rPr>
              <a:t>垃圾处理设施；</a:t>
            </a:r>
            <a:endParaRPr lang="en-US" altLang="zh-CN" dirty="0" smtClean="0">
              <a:latin typeface="华文仿宋" pitchFamily="2" charset="-122"/>
              <a:ea typeface="华文仿宋" pitchFamily="2" charset="-122"/>
            </a:endParaRPr>
          </a:p>
          <a:p>
            <a:r>
              <a:rPr lang="en-US" altLang="zh-CN" dirty="0" smtClean="0">
                <a:latin typeface="华文仿宋" pitchFamily="2" charset="-122"/>
                <a:ea typeface="华文仿宋" pitchFamily="2" charset="-122"/>
              </a:rPr>
              <a:t>     •  </a:t>
            </a:r>
            <a:r>
              <a:rPr lang="zh-CN" altLang="en-US" dirty="0" smtClean="0">
                <a:latin typeface="华文仿宋" pitchFamily="2" charset="-122"/>
                <a:ea typeface="华文仿宋" pitchFamily="2" charset="-122"/>
              </a:rPr>
              <a:t>为常规垃圾焚烧厂配套建设</a:t>
            </a:r>
            <a:r>
              <a:rPr lang="en-US" altLang="zh-CN" dirty="0" smtClean="0">
                <a:latin typeface="华文仿宋" pitchFamily="2" charset="-122"/>
                <a:ea typeface="华文仿宋" pitchFamily="2" charset="-122"/>
              </a:rPr>
              <a:t>RDF</a:t>
            </a:r>
            <a:r>
              <a:rPr lang="zh-CN" altLang="en-US" dirty="0" smtClean="0">
                <a:latin typeface="华文仿宋" pitchFamily="2" charset="-122"/>
                <a:ea typeface="华文仿宋" pitchFamily="2" charset="-122"/>
              </a:rPr>
              <a:t>工厂，实现增量扩容，达标排放；</a:t>
            </a:r>
            <a:endParaRPr lang="en-US" altLang="zh-CN" dirty="0" smtClean="0">
              <a:latin typeface="华文仿宋" pitchFamily="2" charset="-122"/>
              <a:ea typeface="华文仿宋" pitchFamily="2" charset="-122"/>
            </a:endParaRPr>
          </a:p>
          <a:p>
            <a:r>
              <a:rPr lang="en-US" altLang="zh-CN" dirty="0" smtClean="0">
                <a:latin typeface="华文仿宋" pitchFamily="2" charset="-122"/>
                <a:ea typeface="华文仿宋" pitchFamily="2" charset="-122"/>
              </a:rPr>
              <a:t>     •  </a:t>
            </a:r>
            <a:r>
              <a:rPr lang="zh-CN" altLang="en-US" dirty="0" smtClean="0">
                <a:latin typeface="华文仿宋" pitchFamily="2" charset="-122"/>
                <a:ea typeface="华文仿宋" pitchFamily="2" charset="-122"/>
              </a:rPr>
              <a:t>改造、建设城市大型垃圾中转站；</a:t>
            </a:r>
            <a:endParaRPr lang="en-US" altLang="zh-CN" dirty="0" smtClean="0">
              <a:latin typeface="华文仿宋" pitchFamily="2" charset="-122"/>
              <a:ea typeface="华文仿宋" pitchFamily="2" charset="-122"/>
            </a:endParaRPr>
          </a:p>
          <a:p>
            <a:r>
              <a:rPr lang="en-US" altLang="zh-CN" dirty="0" smtClean="0">
                <a:latin typeface="华文仿宋" pitchFamily="2" charset="-122"/>
                <a:ea typeface="华文仿宋" pitchFamily="2" charset="-122"/>
              </a:rPr>
              <a:t>     •  </a:t>
            </a:r>
            <a:r>
              <a:rPr lang="zh-CN" altLang="en-US" dirty="0" smtClean="0">
                <a:latin typeface="华文仿宋" pitchFamily="2" charset="-122"/>
                <a:ea typeface="华文仿宋" pitchFamily="2" charset="-122"/>
              </a:rPr>
              <a:t>资源化处理填埋场陈腐垃圾，复垦填埋场土地。</a:t>
            </a:r>
            <a:endParaRPr lang="en-US" altLang="zh-CN" dirty="0" smtClean="0">
              <a:latin typeface="华文仿宋" pitchFamily="2" charset="-122"/>
              <a:ea typeface="华文仿宋" pitchFamily="2" charset="-122"/>
            </a:endParaRPr>
          </a:p>
          <a:p>
            <a:r>
              <a:rPr lang="en-US" altLang="zh-CN" dirty="0" smtClean="0">
                <a:latin typeface="华文仿宋" pitchFamily="2" charset="-122"/>
                <a:ea typeface="华文仿宋" pitchFamily="2" charset="-122"/>
              </a:rPr>
              <a:t>  </a:t>
            </a:r>
            <a:endParaRPr lang="zh-CN" altLang="en-US" dirty="0">
              <a:latin typeface="华文仿宋" pitchFamily="2" charset="-122"/>
              <a:ea typeface="华文仿宋" pitchFamily="2" charset="-122"/>
            </a:endParaRPr>
          </a:p>
        </p:txBody>
      </p:sp>
      <p:sp>
        <p:nvSpPr>
          <p:cNvPr id="3" name="TextBox 2"/>
          <p:cNvSpPr txBox="1"/>
          <p:nvPr/>
        </p:nvSpPr>
        <p:spPr>
          <a:xfrm>
            <a:off x="2915816" y="4509120"/>
            <a:ext cx="5290402" cy="1015663"/>
          </a:xfrm>
          <a:prstGeom prst="rect">
            <a:avLst/>
          </a:prstGeom>
          <a:noFill/>
        </p:spPr>
        <p:txBody>
          <a:bodyPr wrap="square" rtlCol="0">
            <a:spAutoFit/>
          </a:bodyPr>
          <a:lstStyle/>
          <a:p>
            <a:r>
              <a:rPr lang="zh-CN" altLang="en-US" sz="1400" dirty="0" smtClean="0">
                <a:latin typeface="华文仿宋" pitchFamily="2" charset="-122"/>
                <a:ea typeface="华文仿宋" pitchFamily="2" charset="-122"/>
              </a:rPr>
              <a:t>联系地址</a:t>
            </a:r>
            <a:r>
              <a:rPr lang="zh-CN" altLang="en-US" sz="1400" dirty="0" smtClean="0">
                <a:latin typeface="华文仿宋" pitchFamily="2" charset="-122"/>
                <a:ea typeface="华文仿宋" pitchFamily="2" charset="-122"/>
              </a:rPr>
              <a:t>：</a:t>
            </a:r>
            <a:r>
              <a:rPr lang="zh-CN" altLang="en-US" sz="1400" dirty="0" smtClean="0">
                <a:latin typeface="华文仿宋" pitchFamily="2" charset="-122"/>
                <a:ea typeface="华文仿宋" pitchFamily="2" charset="-122"/>
              </a:rPr>
              <a:t>深圳</a:t>
            </a:r>
            <a:r>
              <a:rPr lang="zh-CN" altLang="en-US" sz="1400" dirty="0" smtClean="0">
                <a:latin typeface="华文仿宋" pitchFamily="2" charset="-122"/>
                <a:ea typeface="华文仿宋" pitchFamily="2" charset="-122"/>
              </a:rPr>
              <a:t>市罗湖区红岭中路建设集团</a:t>
            </a:r>
            <a:r>
              <a:rPr lang="en-US" altLang="zh-CN" sz="1400" dirty="0" smtClean="0">
                <a:latin typeface="华文仿宋" pitchFamily="2" charset="-122"/>
                <a:ea typeface="华文仿宋" pitchFamily="2" charset="-122"/>
              </a:rPr>
              <a:t>A</a:t>
            </a:r>
            <a:r>
              <a:rPr lang="zh-CN" altLang="en-US" sz="1400" dirty="0" smtClean="0">
                <a:latin typeface="华文仿宋" pitchFamily="2" charset="-122"/>
                <a:ea typeface="华文仿宋" pitchFamily="2" charset="-122"/>
              </a:rPr>
              <a:t>座</a:t>
            </a:r>
            <a:r>
              <a:rPr lang="en-US" altLang="zh-CN" sz="1400" dirty="0" smtClean="0">
                <a:latin typeface="华文仿宋" pitchFamily="2" charset="-122"/>
                <a:ea typeface="华文仿宋" pitchFamily="2" charset="-122"/>
              </a:rPr>
              <a:t>6</a:t>
            </a:r>
            <a:r>
              <a:rPr lang="zh-CN" altLang="en-US" sz="1400" dirty="0" smtClean="0">
                <a:latin typeface="华文仿宋" pitchFamily="2" charset="-122"/>
                <a:ea typeface="华文仿宋" pitchFamily="2" charset="-122"/>
              </a:rPr>
              <a:t>楼</a:t>
            </a:r>
            <a:endParaRPr lang="en-US" altLang="zh-CN" sz="1400" dirty="0" smtClean="0">
              <a:latin typeface="华文仿宋" pitchFamily="2" charset="-122"/>
              <a:ea typeface="华文仿宋" pitchFamily="2" charset="-122"/>
            </a:endParaRPr>
          </a:p>
          <a:p>
            <a:r>
              <a:rPr lang="zh-CN" altLang="en-US" sz="1400" dirty="0" smtClean="0">
                <a:latin typeface="华文仿宋" pitchFamily="2" charset="-122"/>
                <a:ea typeface="华文仿宋" pitchFamily="2" charset="-122"/>
              </a:rPr>
              <a:t>联系电话：</a:t>
            </a:r>
            <a:r>
              <a:rPr lang="en-US" altLang="zh-CN" sz="1400" dirty="0" smtClean="0">
                <a:latin typeface="华文仿宋" pitchFamily="2" charset="-122"/>
                <a:ea typeface="华文仿宋" pitchFamily="2" charset="-122"/>
              </a:rPr>
              <a:t>0755-32865228   40000-23872</a:t>
            </a:r>
          </a:p>
          <a:p>
            <a:r>
              <a:rPr lang="zh-CN" altLang="en-US" sz="1400" dirty="0" smtClean="0">
                <a:latin typeface="华文仿宋" pitchFamily="2" charset="-122"/>
                <a:ea typeface="华文仿宋" pitchFamily="2" charset="-122"/>
              </a:rPr>
              <a:t>联系  人：魏超      彭程  </a:t>
            </a:r>
            <a:r>
              <a:rPr lang="en-US" altLang="zh-CN" sz="1400" dirty="0" smtClean="0">
                <a:latin typeface="华文仿宋" pitchFamily="2" charset="-122"/>
                <a:ea typeface="华文仿宋" pitchFamily="2" charset="-122"/>
              </a:rPr>
              <a:t>13530315454</a:t>
            </a:r>
          </a:p>
          <a:p>
            <a:r>
              <a:rPr lang="zh-CN" altLang="en-US" sz="1400" dirty="0" smtClean="0">
                <a:latin typeface="华文仿宋" pitchFamily="2" charset="-122"/>
                <a:ea typeface="华文仿宋" pitchFamily="2" charset="-122"/>
              </a:rPr>
              <a:t>微信：</a:t>
            </a:r>
            <a:r>
              <a:rPr lang="en-US" altLang="zh-CN" sz="1400" dirty="0" smtClean="0">
                <a:latin typeface="华文仿宋" pitchFamily="2" charset="-122"/>
                <a:ea typeface="华文仿宋" pitchFamily="2" charset="-122"/>
              </a:rPr>
              <a:t>china12345k   </a:t>
            </a:r>
            <a:r>
              <a:rPr lang="zh-CN" altLang="en-US" sz="1400" dirty="0" smtClean="0">
                <a:latin typeface="华文仿宋" pitchFamily="2" charset="-122"/>
                <a:ea typeface="华文仿宋" pitchFamily="2" charset="-122"/>
              </a:rPr>
              <a:t>邮箱</a:t>
            </a:r>
            <a:r>
              <a:rPr lang="zh-CN" altLang="en-US" dirty="0" smtClean="0">
                <a:latin typeface="华文仿宋" pitchFamily="2" charset="-122"/>
                <a:ea typeface="华文仿宋" pitchFamily="2" charset="-122"/>
              </a:rPr>
              <a:t>：</a:t>
            </a:r>
            <a:r>
              <a:rPr lang="en-US" altLang="zh-CN" sz="1600" dirty="0" smtClean="0">
                <a:latin typeface="华文仿宋" pitchFamily="2" charset="-122"/>
                <a:ea typeface="华文仿宋" pitchFamily="2" charset="-122"/>
              </a:rPr>
              <a:t>809518859</a:t>
            </a:r>
            <a:r>
              <a:rPr lang="en-US" altLang="zh-CN" dirty="0" smtClean="0">
                <a:latin typeface="华文仿宋" pitchFamily="2" charset="-122"/>
                <a:ea typeface="华文仿宋" pitchFamily="2" charset="-122"/>
              </a:rPr>
              <a:t>@qq.com</a:t>
            </a:r>
            <a:endParaRPr lang="zh-CN" altLang="en-US" sz="1400" dirty="0">
              <a:latin typeface="华文仿宋" pitchFamily="2" charset="-122"/>
              <a:ea typeface="华文仿宋"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214546" y="928670"/>
            <a:ext cx="5609228" cy="400110"/>
          </a:xfrm>
          <a:prstGeom prst="rect">
            <a:avLst/>
          </a:prstGeom>
          <a:noFill/>
        </p:spPr>
        <p:txBody>
          <a:bodyPr wrap="square" rtlCol="0">
            <a:spAutoFit/>
          </a:bodyPr>
          <a:lstStyle/>
          <a:p>
            <a:endParaRPr lang="en-US" altLang="zh-CN" sz="2000" dirty="0" smtClean="0">
              <a:latin typeface="+mn-ea"/>
              <a:ea typeface="+mn-ea"/>
            </a:endParaRPr>
          </a:p>
        </p:txBody>
      </p:sp>
      <p:sp>
        <p:nvSpPr>
          <p:cNvPr id="4" name="矩形 3"/>
          <p:cNvSpPr/>
          <p:nvPr/>
        </p:nvSpPr>
        <p:spPr>
          <a:xfrm>
            <a:off x="2271530" y="357166"/>
            <a:ext cx="6372436" cy="461665"/>
          </a:xfrm>
          <a:prstGeom prst="rect">
            <a:avLst/>
          </a:prstGeom>
        </p:spPr>
        <p:txBody>
          <a:bodyPr wrap="square">
            <a:spAutoFit/>
          </a:bodyPr>
          <a:lstStyle/>
          <a:p>
            <a:r>
              <a:rPr lang="zh-CN" altLang="en-US" sz="2400" b="1" dirty="0" smtClean="0">
                <a:latin typeface="隶书" pitchFamily="49" charset="-122"/>
                <a:ea typeface="隶书" pitchFamily="49" charset="-122"/>
              </a:rPr>
              <a:t>      我国原生垃圾的典型组分</a:t>
            </a:r>
            <a:endParaRPr lang="en-US" altLang="zh-CN" sz="2400" b="1" dirty="0" smtClean="0">
              <a:latin typeface="隶书" pitchFamily="49" charset="-122"/>
              <a:ea typeface="隶书" pitchFamily="49" charset="-122"/>
            </a:endParaRPr>
          </a:p>
        </p:txBody>
      </p:sp>
      <p:pic>
        <p:nvPicPr>
          <p:cNvPr id="5" name="Picture 2" descr="1"/>
          <p:cNvPicPr>
            <a:picLocks noChangeAspect="1" noChangeArrowheads="1"/>
          </p:cNvPicPr>
          <p:nvPr/>
        </p:nvPicPr>
        <p:blipFill>
          <a:blip r:embed="rId3" cstate="print"/>
          <a:srcRect/>
          <a:stretch>
            <a:fillRect/>
          </a:stretch>
        </p:blipFill>
        <p:spPr bwMode="auto">
          <a:xfrm>
            <a:off x="1643042" y="1000108"/>
            <a:ext cx="4714908" cy="2857520"/>
          </a:xfrm>
          <a:prstGeom prst="rect">
            <a:avLst/>
          </a:prstGeom>
          <a:noFill/>
          <a:ln w="9525">
            <a:solidFill>
              <a:schemeClr val="tx1"/>
            </a:solidFill>
            <a:prstDash val="dashDot"/>
            <a:miter lim="800000"/>
            <a:headEnd/>
            <a:tailEnd/>
          </a:ln>
        </p:spPr>
      </p:pic>
      <p:sp>
        <p:nvSpPr>
          <p:cNvPr id="8" name="矩形 7"/>
          <p:cNvSpPr/>
          <p:nvPr/>
        </p:nvSpPr>
        <p:spPr>
          <a:xfrm>
            <a:off x="6643702" y="1214422"/>
            <a:ext cx="2071702" cy="1600438"/>
          </a:xfrm>
          <a:prstGeom prst="rect">
            <a:avLst/>
          </a:prstGeom>
        </p:spPr>
        <p:txBody>
          <a:bodyPr wrap="square">
            <a:spAutoFit/>
          </a:bodyPr>
          <a:lstStyle/>
          <a:p>
            <a:r>
              <a:rPr lang="zh-CN" altLang="en-US" sz="1400" dirty="0" smtClean="0">
                <a:latin typeface="华文仿宋" pitchFamily="2" charset="-122"/>
                <a:ea typeface="华文仿宋" pitchFamily="2" charset="-122"/>
              </a:rPr>
              <a:t>左图为青岛城市生活垃圾的全年平均组分构成。</a:t>
            </a:r>
            <a:endParaRPr lang="en-US" altLang="zh-CN" sz="1400" dirty="0" smtClean="0">
              <a:latin typeface="华文仿宋" pitchFamily="2" charset="-122"/>
              <a:ea typeface="华文仿宋" pitchFamily="2" charset="-122"/>
            </a:endParaRPr>
          </a:p>
          <a:p>
            <a:r>
              <a:rPr lang="zh-CN" altLang="en-US" sz="1400" dirty="0" smtClean="0">
                <a:latin typeface="华文仿宋" pitchFamily="2" charset="-122"/>
                <a:ea typeface="华文仿宋" pitchFamily="2" charset="-122"/>
              </a:rPr>
              <a:t>其中：</a:t>
            </a:r>
            <a:endParaRPr lang="en-US" altLang="zh-CN" sz="1400" dirty="0" smtClean="0">
              <a:latin typeface="华文仿宋" pitchFamily="2" charset="-122"/>
              <a:ea typeface="华文仿宋" pitchFamily="2" charset="-122"/>
            </a:endParaRPr>
          </a:p>
          <a:p>
            <a:r>
              <a:rPr lang="zh-CN" altLang="en-US" sz="1400" dirty="0" smtClean="0">
                <a:latin typeface="华文仿宋" pitchFamily="2" charset="-122"/>
                <a:ea typeface="华文仿宋" pitchFamily="2" charset="-122"/>
              </a:rPr>
              <a:t>无机物：</a:t>
            </a:r>
            <a:r>
              <a:rPr lang="en-US" altLang="zh-CN" sz="1400" dirty="0" smtClean="0">
                <a:latin typeface="华文仿宋" pitchFamily="2" charset="-122"/>
                <a:ea typeface="华文仿宋" pitchFamily="2" charset="-122"/>
              </a:rPr>
              <a:t>6.607%</a:t>
            </a:r>
          </a:p>
          <a:p>
            <a:r>
              <a:rPr lang="zh-CN" altLang="en-US" sz="1400" dirty="0" smtClean="0">
                <a:latin typeface="华文仿宋" pitchFamily="2" charset="-122"/>
                <a:ea typeface="华文仿宋" pitchFamily="2" charset="-122"/>
              </a:rPr>
              <a:t>可燃物：</a:t>
            </a:r>
            <a:r>
              <a:rPr lang="en-US" altLang="zh-CN" sz="1400" dirty="0" smtClean="0">
                <a:latin typeface="华文仿宋" pitchFamily="2" charset="-122"/>
                <a:ea typeface="华文仿宋" pitchFamily="2" charset="-122"/>
              </a:rPr>
              <a:t>24.25%</a:t>
            </a:r>
          </a:p>
          <a:p>
            <a:r>
              <a:rPr lang="zh-CN" altLang="en-US" sz="1400" dirty="0" smtClean="0">
                <a:latin typeface="华文仿宋" pitchFamily="2" charset="-122"/>
                <a:ea typeface="华文仿宋" pitchFamily="2" charset="-122"/>
              </a:rPr>
              <a:t>厨余垃圾：</a:t>
            </a:r>
            <a:r>
              <a:rPr lang="en-US" altLang="zh-CN" sz="1400" dirty="0" smtClean="0">
                <a:latin typeface="华文仿宋" pitchFamily="2" charset="-122"/>
                <a:ea typeface="华文仿宋" pitchFamily="2" charset="-122"/>
              </a:rPr>
              <a:t>68.9%</a:t>
            </a:r>
          </a:p>
          <a:p>
            <a:r>
              <a:rPr lang="zh-CN" altLang="en-US" sz="1400" dirty="0" smtClean="0">
                <a:latin typeface="华文仿宋" pitchFamily="2" charset="-122"/>
                <a:ea typeface="华文仿宋" pitchFamily="2" charset="-122"/>
              </a:rPr>
              <a:t>含水率：</a:t>
            </a:r>
            <a:r>
              <a:rPr lang="en-US" altLang="zh-CN" sz="1400" dirty="0" smtClean="0">
                <a:latin typeface="华文仿宋" pitchFamily="2" charset="-122"/>
                <a:ea typeface="华文仿宋" pitchFamily="2" charset="-122"/>
              </a:rPr>
              <a:t>57%</a:t>
            </a:r>
          </a:p>
        </p:txBody>
      </p:sp>
      <p:sp>
        <p:nvSpPr>
          <p:cNvPr id="9" name="矩形 8"/>
          <p:cNvSpPr/>
          <p:nvPr/>
        </p:nvSpPr>
        <p:spPr>
          <a:xfrm>
            <a:off x="4572000" y="3500438"/>
            <a:ext cx="1500197" cy="276999"/>
          </a:xfrm>
          <a:prstGeom prst="rect">
            <a:avLst/>
          </a:prstGeom>
        </p:spPr>
        <p:txBody>
          <a:bodyPr wrap="square">
            <a:spAutoFit/>
          </a:bodyPr>
          <a:lstStyle/>
          <a:p>
            <a:r>
              <a:rPr lang="zh-CN" altLang="en-US" sz="1200" dirty="0" smtClean="0">
                <a:latin typeface="黑体" pitchFamily="49" charset="-122"/>
                <a:ea typeface="黑体" pitchFamily="49" charset="-122"/>
              </a:rPr>
              <a:t>平均含水率：</a:t>
            </a:r>
            <a:r>
              <a:rPr lang="en-US" altLang="zh-CN" sz="1200" dirty="0" smtClean="0">
                <a:latin typeface="黑体" pitchFamily="49" charset="-122"/>
                <a:ea typeface="黑体" pitchFamily="49" charset="-122"/>
              </a:rPr>
              <a:t>57%</a:t>
            </a:r>
            <a:endParaRPr lang="zh-CN" altLang="en-US" sz="1200" dirty="0">
              <a:latin typeface="黑体" pitchFamily="49" charset="-122"/>
              <a:ea typeface="黑体" pitchFamily="49" charset="-122"/>
            </a:endParaRPr>
          </a:p>
        </p:txBody>
      </p:sp>
      <p:pic>
        <p:nvPicPr>
          <p:cNvPr id="10" name="图片 5" descr="IMG_1078.jpg"/>
          <p:cNvPicPr>
            <a:picLocks noChangeAspect="1" noChangeArrowheads="1"/>
          </p:cNvPicPr>
          <p:nvPr/>
        </p:nvPicPr>
        <p:blipFill>
          <a:blip r:embed="rId4" cstate="print"/>
          <a:srcRect/>
          <a:stretch>
            <a:fillRect/>
          </a:stretch>
        </p:blipFill>
        <p:spPr bwMode="auto">
          <a:xfrm>
            <a:off x="4143372" y="4071942"/>
            <a:ext cx="4714908" cy="2643206"/>
          </a:xfrm>
          <a:prstGeom prst="rect">
            <a:avLst/>
          </a:prstGeom>
          <a:noFill/>
          <a:ln w="9525">
            <a:solidFill>
              <a:schemeClr val="tx1"/>
            </a:solidFill>
            <a:miter lim="800000"/>
            <a:headEnd/>
            <a:tailEnd/>
          </a:ln>
        </p:spPr>
      </p:pic>
      <p:sp>
        <p:nvSpPr>
          <p:cNvPr id="11" name="矩形 10"/>
          <p:cNvSpPr/>
          <p:nvPr/>
        </p:nvSpPr>
        <p:spPr>
          <a:xfrm>
            <a:off x="1643042" y="4143380"/>
            <a:ext cx="2000264" cy="2246769"/>
          </a:xfrm>
          <a:prstGeom prst="rect">
            <a:avLst/>
          </a:prstGeom>
        </p:spPr>
        <p:txBody>
          <a:bodyPr wrap="square">
            <a:spAutoFit/>
          </a:bodyPr>
          <a:lstStyle/>
          <a:p>
            <a:r>
              <a:rPr lang="zh-CN" altLang="en-US" sz="1400" dirty="0" smtClean="0">
                <a:latin typeface="华文仿宋" pitchFamily="2" charset="-122"/>
                <a:ea typeface="华文仿宋" pitchFamily="2" charset="-122"/>
              </a:rPr>
              <a:t>我国的生活垃圾普遍以混合收集方式，根据地域、城乡等不同，不可燃物质约占</a:t>
            </a:r>
            <a:r>
              <a:rPr lang="en-US" altLang="zh-CN" sz="1400" dirty="0" smtClean="0">
                <a:latin typeface="华文仿宋" pitchFamily="2" charset="-122"/>
                <a:ea typeface="华文仿宋" pitchFamily="2" charset="-122"/>
              </a:rPr>
              <a:t>8</a:t>
            </a:r>
            <a:r>
              <a:rPr lang="zh-CN" altLang="en-US" sz="1400" dirty="0" smtClean="0">
                <a:latin typeface="华文仿宋" pitchFamily="2" charset="-122"/>
                <a:ea typeface="华文仿宋" pitchFamily="2" charset="-122"/>
              </a:rPr>
              <a:t>～</a:t>
            </a:r>
            <a:r>
              <a:rPr lang="en-US" altLang="zh-CN" sz="1400" dirty="0" smtClean="0">
                <a:latin typeface="华文仿宋" pitchFamily="2" charset="-122"/>
                <a:ea typeface="华文仿宋" pitchFamily="2" charset="-122"/>
              </a:rPr>
              <a:t>30%</a:t>
            </a:r>
            <a:r>
              <a:rPr lang="zh-CN" altLang="en-US" sz="1400" dirty="0" smtClean="0">
                <a:latin typeface="华文仿宋" pitchFamily="2" charset="-122"/>
                <a:ea typeface="华文仿宋" pitchFamily="2" charset="-122"/>
              </a:rPr>
              <a:t>；可燃物约占</a:t>
            </a:r>
            <a:r>
              <a:rPr lang="en-US" altLang="zh-CN" sz="1400" dirty="0" smtClean="0">
                <a:latin typeface="华文仿宋" pitchFamily="2" charset="-122"/>
                <a:ea typeface="华文仿宋" pitchFamily="2" charset="-122"/>
              </a:rPr>
              <a:t>20</a:t>
            </a:r>
            <a:r>
              <a:rPr lang="zh-CN" altLang="en-US" sz="1400" dirty="0" smtClean="0">
                <a:latin typeface="华文仿宋" pitchFamily="2" charset="-122"/>
                <a:ea typeface="华文仿宋" pitchFamily="2" charset="-122"/>
              </a:rPr>
              <a:t>～</a:t>
            </a:r>
            <a:r>
              <a:rPr lang="en-US" altLang="zh-CN" sz="1400" dirty="0" smtClean="0">
                <a:latin typeface="华文仿宋" pitchFamily="2" charset="-122"/>
                <a:ea typeface="华文仿宋" pitchFamily="2" charset="-122"/>
              </a:rPr>
              <a:t>35%</a:t>
            </a:r>
            <a:r>
              <a:rPr lang="zh-CN" altLang="en-US" sz="1400" dirty="0" smtClean="0">
                <a:latin typeface="华文仿宋" pitchFamily="2" charset="-122"/>
                <a:ea typeface="华文仿宋" pitchFamily="2" charset="-122"/>
              </a:rPr>
              <a:t>；厨余垃圾约占</a:t>
            </a:r>
            <a:r>
              <a:rPr lang="en-US" altLang="zh-CN" sz="1400" dirty="0" smtClean="0">
                <a:latin typeface="华文仿宋" pitchFamily="2" charset="-122"/>
                <a:ea typeface="华文仿宋" pitchFamily="2" charset="-122"/>
              </a:rPr>
              <a:t>50</a:t>
            </a:r>
            <a:r>
              <a:rPr lang="zh-CN" altLang="en-US" sz="1400" dirty="0" smtClean="0">
                <a:latin typeface="华文仿宋" pitchFamily="2" charset="-122"/>
                <a:ea typeface="华文仿宋" pitchFamily="2" charset="-122"/>
              </a:rPr>
              <a:t>～</a:t>
            </a:r>
            <a:r>
              <a:rPr lang="en-US" altLang="zh-CN" sz="1400" dirty="0" smtClean="0">
                <a:latin typeface="华文仿宋" pitchFamily="2" charset="-122"/>
                <a:ea typeface="华文仿宋" pitchFamily="2" charset="-122"/>
              </a:rPr>
              <a:t>65%</a:t>
            </a:r>
            <a:r>
              <a:rPr lang="zh-CN" altLang="en-US" sz="1400" dirty="0" smtClean="0">
                <a:latin typeface="华文仿宋" pitchFamily="2" charset="-122"/>
                <a:ea typeface="华文仿宋" pitchFamily="2" charset="-122"/>
              </a:rPr>
              <a:t>；含水率约为</a:t>
            </a:r>
            <a:r>
              <a:rPr lang="en-US" altLang="zh-CN" sz="1400" dirty="0" smtClean="0">
                <a:latin typeface="华文仿宋" pitchFamily="2" charset="-122"/>
                <a:ea typeface="华文仿宋" pitchFamily="2" charset="-122"/>
              </a:rPr>
              <a:t>45</a:t>
            </a:r>
            <a:r>
              <a:rPr lang="zh-CN" altLang="en-US" sz="1400" dirty="0" smtClean="0">
                <a:latin typeface="华文仿宋" pitchFamily="2" charset="-122"/>
                <a:ea typeface="华文仿宋" pitchFamily="2" charset="-122"/>
              </a:rPr>
              <a:t>～</a:t>
            </a:r>
            <a:r>
              <a:rPr lang="en-US" altLang="zh-CN" sz="1400" dirty="0" smtClean="0">
                <a:latin typeface="华文仿宋" pitchFamily="2" charset="-122"/>
                <a:ea typeface="华文仿宋" pitchFamily="2" charset="-122"/>
              </a:rPr>
              <a:t>65%</a:t>
            </a:r>
            <a:r>
              <a:rPr lang="zh-CN" altLang="en-US" sz="1400" dirty="0" smtClean="0">
                <a:latin typeface="华文仿宋" pitchFamily="2" charset="-122"/>
                <a:ea typeface="华文仿宋" pitchFamily="2" charset="-122"/>
              </a:rPr>
              <a:t>；低位热值约为</a:t>
            </a:r>
            <a:r>
              <a:rPr lang="en-US" altLang="zh-CN" sz="1400" dirty="0" smtClean="0">
                <a:latin typeface="华文仿宋" pitchFamily="2" charset="-122"/>
                <a:ea typeface="华文仿宋" pitchFamily="2" charset="-122"/>
              </a:rPr>
              <a:t>3000</a:t>
            </a:r>
            <a:r>
              <a:rPr lang="zh-CN" altLang="en-US" sz="1400" dirty="0" smtClean="0">
                <a:latin typeface="华文仿宋" pitchFamily="2" charset="-122"/>
                <a:ea typeface="华文仿宋" pitchFamily="2" charset="-122"/>
              </a:rPr>
              <a:t>～</a:t>
            </a:r>
            <a:r>
              <a:rPr lang="en-US" altLang="zh-CN" sz="1400" dirty="0" smtClean="0">
                <a:latin typeface="华文仿宋" pitchFamily="2" charset="-122"/>
                <a:ea typeface="华文仿宋" pitchFamily="2" charset="-122"/>
              </a:rPr>
              <a:t>5200KJ/kg</a:t>
            </a:r>
            <a:r>
              <a:rPr lang="zh-CN" altLang="en-US" sz="1400" dirty="0" smtClean="0">
                <a:latin typeface="华文仿宋" pitchFamily="2" charset="-122"/>
                <a:ea typeface="华文仿宋" pitchFamily="2" charset="-122"/>
              </a:rPr>
              <a:t>，燃烧性能较差。</a:t>
            </a:r>
            <a:endParaRPr lang="zh-CN" altLang="en-US" sz="1400" dirty="0">
              <a:latin typeface="华文仿宋" pitchFamily="2" charset="-122"/>
              <a:ea typeface="华文仿宋"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214546" y="928670"/>
            <a:ext cx="5609228" cy="400110"/>
          </a:xfrm>
          <a:prstGeom prst="rect">
            <a:avLst/>
          </a:prstGeom>
          <a:noFill/>
        </p:spPr>
        <p:txBody>
          <a:bodyPr wrap="square" rtlCol="0">
            <a:spAutoFit/>
          </a:bodyPr>
          <a:lstStyle/>
          <a:p>
            <a:endParaRPr lang="en-US" altLang="zh-CN" sz="2000" dirty="0" smtClean="0">
              <a:latin typeface="+mn-ea"/>
              <a:ea typeface="+mn-ea"/>
            </a:endParaRPr>
          </a:p>
        </p:txBody>
      </p:sp>
      <p:sp>
        <p:nvSpPr>
          <p:cNvPr id="4" name="矩形 3"/>
          <p:cNvSpPr/>
          <p:nvPr/>
        </p:nvSpPr>
        <p:spPr>
          <a:xfrm>
            <a:off x="2271530" y="357166"/>
            <a:ext cx="6372436" cy="461665"/>
          </a:xfrm>
          <a:prstGeom prst="rect">
            <a:avLst/>
          </a:prstGeom>
        </p:spPr>
        <p:txBody>
          <a:bodyPr wrap="square">
            <a:spAutoFit/>
          </a:bodyPr>
          <a:lstStyle/>
          <a:p>
            <a:r>
              <a:rPr lang="zh-CN" altLang="en-US" sz="2400" b="1" dirty="0" smtClean="0">
                <a:latin typeface="隶书" pitchFamily="49" charset="-122"/>
                <a:ea typeface="隶书" pitchFamily="49" charset="-122"/>
              </a:rPr>
              <a:t>      </a:t>
            </a:r>
            <a:endParaRPr lang="en-US" altLang="zh-CN" sz="2400" b="1" dirty="0" smtClean="0">
              <a:latin typeface="隶书" pitchFamily="49" charset="-122"/>
              <a:ea typeface="隶书" pitchFamily="49" charset="-122"/>
            </a:endParaRPr>
          </a:p>
        </p:txBody>
      </p:sp>
      <p:sp>
        <p:nvSpPr>
          <p:cNvPr id="7" name="矩形 6"/>
          <p:cNvSpPr/>
          <p:nvPr/>
        </p:nvSpPr>
        <p:spPr>
          <a:xfrm>
            <a:off x="2286000" y="642918"/>
            <a:ext cx="6429404" cy="4985980"/>
          </a:xfrm>
          <a:prstGeom prst="rect">
            <a:avLst/>
          </a:prstGeom>
        </p:spPr>
        <p:txBody>
          <a:bodyPr wrap="square">
            <a:spAutoFit/>
          </a:bodyPr>
          <a:lstStyle/>
          <a:p>
            <a:r>
              <a:rPr lang="zh-CN" altLang="en-US" sz="2800" dirty="0" smtClean="0">
                <a:latin typeface="隶书" pitchFamily="49" charset="-122"/>
                <a:ea typeface="隶书" pitchFamily="49" charset="-122"/>
              </a:rPr>
              <a:t>      垃圾焚烧技术原理与现状</a:t>
            </a:r>
            <a:endParaRPr lang="en-US" altLang="zh-CN" sz="2800" dirty="0" smtClean="0">
              <a:latin typeface="隶书" pitchFamily="49" charset="-122"/>
              <a:ea typeface="隶书" pitchFamily="49" charset="-122"/>
            </a:endParaRPr>
          </a:p>
          <a:p>
            <a:endParaRPr lang="en-US" altLang="zh-CN" dirty="0" smtClean="0">
              <a:latin typeface="+mn-ea"/>
            </a:endParaRPr>
          </a:p>
          <a:p>
            <a:r>
              <a:rPr lang="zh-CN" altLang="en-US" sz="1600" dirty="0" smtClean="0">
                <a:latin typeface="华文仿宋" pitchFamily="2" charset="-122"/>
                <a:ea typeface="华文仿宋" pitchFamily="2" charset="-122"/>
              </a:rPr>
              <a:t>      与煤炭发电原理相同，垃圾焚烧发电就是把垃圾当作燃料，在锅炉内进行热化学反应产生热能发电，同时达到垃圾减量目的。焚烧处理具有减量化、资源化效果好的优势，已成为我国垃圾处理的主流技术。我国目前垃圾焚烧主要有炉排炉和循环流化床炉两种炉型。</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     我国的原生混合生活垃圾成分复杂，热值低，可燃性差，直接入炉焚烧存在以下弊端问题：</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1</a:t>
            </a:r>
            <a:r>
              <a:rPr lang="zh-CN" altLang="en-US" sz="1600" dirty="0" smtClean="0">
                <a:latin typeface="华文仿宋" pitchFamily="2" charset="-122"/>
                <a:ea typeface="华文仿宋" pitchFamily="2" charset="-122"/>
              </a:rPr>
              <a:t>）低位热值低于</a:t>
            </a:r>
            <a:r>
              <a:rPr lang="en-US" altLang="zh-CN" sz="1600" dirty="0" smtClean="0">
                <a:latin typeface="华文仿宋" pitchFamily="2" charset="-122"/>
                <a:ea typeface="华文仿宋" pitchFamily="2" charset="-122"/>
              </a:rPr>
              <a:t>1200</a:t>
            </a:r>
            <a:r>
              <a:rPr lang="zh-CN" altLang="en-US" sz="1600" dirty="0" smtClean="0">
                <a:latin typeface="华文仿宋" pitchFamily="2" charset="-122"/>
                <a:ea typeface="华文仿宋" pitchFamily="2" charset="-122"/>
              </a:rPr>
              <a:t>大卡，难以稳定高温燃烧满足 “三</a:t>
            </a:r>
            <a:r>
              <a:rPr lang="en-US" altLang="zh-CN" sz="1600" dirty="0" smtClean="0">
                <a:latin typeface="华文仿宋" pitchFamily="2" charset="-122"/>
                <a:ea typeface="华文仿宋" pitchFamily="2" charset="-122"/>
              </a:rPr>
              <a:t>T</a:t>
            </a:r>
            <a:r>
              <a:rPr lang="zh-CN" altLang="en-US" sz="1600" dirty="0" smtClean="0">
                <a:latin typeface="华文仿宋" pitchFamily="2" charset="-122"/>
                <a:ea typeface="华文仿宋" pitchFamily="2" charset="-122"/>
              </a:rPr>
              <a:t>”标准；</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2</a:t>
            </a:r>
            <a:r>
              <a:rPr lang="zh-CN" altLang="en-US" sz="1600" dirty="0" smtClean="0">
                <a:latin typeface="华文仿宋" pitchFamily="2" charset="-122"/>
                <a:ea typeface="华文仿宋" pitchFamily="2" charset="-122"/>
              </a:rPr>
              <a:t>）为适应原生垃圾的恶劣性质，垃圾焚烧厂建设成本高昂；</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3</a:t>
            </a:r>
            <a:r>
              <a:rPr lang="zh-CN" altLang="en-US" sz="1600" dirty="0" smtClean="0">
                <a:latin typeface="华文仿宋" pitchFamily="2" charset="-122"/>
                <a:ea typeface="华文仿宋" pitchFamily="2" charset="-122"/>
              </a:rPr>
              <a:t>）炉渣含有大量不可燃和未燃尽物，难以资源化利用需再填埋处理；</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4</a:t>
            </a:r>
            <a:r>
              <a:rPr lang="zh-CN" altLang="en-US" sz="1600" dirty="0" smtClean="0">
                <a:latin typeface="华文仿宋" pitchFamily="2" charset="-122"/>
                <a:ea typeface="华文仿宋" pitchFamily="2" charset="-122"/>
              </a:rPr>
              <a:t>）大量渗滤液需外排处理，燃烧温度低时臭味污染严重；</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5</a:t>
            </a:r>
            <a:r>
              <a:rPr lang="zh-CN" altLang="en-US" sz="1600" dirty="0" smtClean="0">
                <a:latin typeface="华文仿宋" pitchFamily="2" charset="-122"/>
                <a:ea typeface="华文仿宋" pitchFamily="2" charset="-122"/>
              </a:rPr>
              <a:t>）在</a:t>
            </a:r>
            <a:r>
              <a:rPr lang="en-US" altLang="zh-CN" sz="1600" dirty="0" smtClean="0">
                <a:latin typeface="华文仿宋" pitchFamily="2" charset="-122"/>
                <a:ea typeface="华文仿宋" pitchFamily="2" charset="-122"/>
              </a:rPr>
              <a:t>320</a:t>
            </a:r>
            <a:r>
              <a:rPr lang="zh-CN" altLang="en-US" sz="1600" dirty="0" smtClean="0">
                <a:latin typeface="华文仿宋" pitchFamily="2" charset="-122"/>
                <a:ea typeface="华文仿宋" pitchFamily="2" charset="-122"/>
              </a:rPr>
              <a:t>～</a:t>
            </a:r>
            <a:r>
              <a:rPr lang="en-US" altLang="zh-CN" sz="1600" dirty="0" smtClean="0">
                <a:latin typeface="华文仿宋" pitchFamily="2" charset="-122"/>
                <a:ea typeface="华文仿宋" pitchFamily="2" charset="-122"/>
              </a:rPr>
              <a:t>820</a:t>
            </a:r>
            <a:r>
              <a:rPr lang="en-US" altLang="zh-CN" sz="1600" dirty="0" smtClean="0">
                <a:latin typeface="华文仿宋"/>
                <a:ea typeface="华文仿宋"/>
              </a:rPr>
              <a:t>℃</a:t>
            </a:r>
            <a:r>
              <a:rPr lang="zh-CN" altLang="en-US" sz="1600" dirty="0" smtClean="0">
                <a:latin typeface="华文仿宋"/>
                <a:ea typeface="华文仿宋"/>
              </a:rPr>
              <a:t>温度域，会</a:t>
            </a:r>
            <a:r>
              <a:rPr lang="zh-CN" altLang="en-US" sz="1600" dirty="0" smtClean="0">
                <a:latin typeface="华文仿宋" pitchFamily="2" charset="-122"/>
                <a:ea typeface="华文仿宋" pitchFamily="2" charset="-122"/>
              </a:rPr>
              <a:t>大量产生剧毒物质二噁英等次生污染物；</a:t>
            </a:r>
            <a:endParaRPr lang="en-US" altLang="zh-CN" sz="1600" dirty="0" smtClean="0">
              <a:latin typeface="华文仿宋" pitchFamily="2" charset="-122"/>
              <a:ea typeface="华文仿宋" pitchFamily="2" charset="-122"/>
            </a:endParaRPr>
          </a:p>
          <a:p>
            <a:r>
              <a:rPr lang="en-US" altLang="zh-CN" sz="1600" dirty="0" smtClean="0">
                <a:latin typeface="华文仿宋" pitchFamily="2" charset="-122"/>
                <a:ea typeface="华文仿宋" pitchFamily="2" charset="-122"/>
              </a:rPr>
              <a:t>6</a:t>
            </a:r>
            <a:r>
              <a:rPr lang="zh-CN" altLang="en-US" sz="1600" dirty="0" smtClean="0">
                <a:latin typeface="华文仿宋" pitchFamily="2" charset="-122"/>
                <a:ea typeface="华文仿宋" pitchFamily="2" charset="-122"/>
              </a:rPr>
              <a:t>）能源利用效率和清洁化水平较低，引起民众抵制。</a:t>
            </a:r>
            <a:endParaRPr lang="en-US" altLang="zh-CN" sz="1600" dirty="0" smtClean="0">
              <a:latin typeface="华文仿宋" pitchFamily="2" charset="-122"/>
              <a:ea typeface="华文仿宋" pitchFamily="2" charset="-122"/>
            </a:endParaRPr>
          </a:p>
          <a:p>
            <a:endParaRPr lang="en-US" altLang="zh-CN" sz="1600" dirty="0" smtClean="0">
              <a:latin typeface="华文仿宋" pitchFamily="2" charset="-122"/>
              <a:ea typeface="华文仿宋" pitchFamily="2" charset="-122"/>
            </a:endParaRPr>
          </a:p>
          <a:p>
            <a:r>
              <a:rPr lang="zh-CN" altLang="en-US" sz="1600" dirty="0" smtClean="0">
                <a:latin typeface="华文仿宋" pitchFamily="2" charset="-122"/>
                <a:ea typeface="华文仿宋" pitchFamily="2" charset="-122"/>
              </a:rPr>
              <a:t>解决垃圾焚烧弊端的唯一正确方法，是对垃圾进行分类处理，降低水分提高热值，提高入炉垃圾的燃烧性能。这是发达国家已经实践证明的正确技术方向，是提高我国垃圾焚烧技术水平的必然选择。</a:t>
            </a:r>
            <a:endParaRPr lang="en-US" altLang="zh-CN" sz="1600" dirty="0" smtClean="0">
              <a:latin typeface="华文仿宋" pitchFamily="2" charset="-122"/>
              <a:ea typeface="华文仿宋"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hp\Desktop\u=3284472373,3912782812&amp;fm=21&amp;gp=0.jpg"/>
          <p:cNvPicPr>
            <a:picLocks noGrp="1" noChangeAspect="1" noChangeArrowheads="1"/>
          </p:cNvPicPr>
          <p:nvPr>
            <p:ph idx="1"/>
          </p:nvPr>
        </p:nvPicPr>
        <p:blipFill>
          <a:blip r:embed="rId2" cstate="print"/>
          <a:srcRect/>
          <a:stretch>
            <a:fillRect/>
          </a:stretch>
        </p:blipFill>
        <p:spPr bwMode="auto">
          <a:xfrm>
            <a:off x="500034" y="642918"/>
            <a:ext cx="8143932" cy="5500726"/>
          </a:xfrm>
          <a:prstGeom prst="rect">
            <a:avLst/>
          </a:prstGeom>
          <a:noFill/>
        </p:spPr>
      </p:pic>
      <p:sp>
        <p:nvSpPr>
          <p:cNvPr id="5" name="TextBox 4"/>
          <p:cNvSpPr txBox="1"/>
          <p:nvPr/>
        </p:nvSpPr>
        <p:spPr>
          <a:xfrm>
            <a:off x="1214414" y="500042"/>
            <a:ext cx="5072098" cy="523220"/>
          </a:xfrm>
          <a:prstGeom prst="rect">
            <a:avLst/>
          </a:prstGeom>
          <a:noFill/>
        </p:spPr>
        <p:txBody>
          <a:bodyPr wrap="square" rtlCol="0">
            <a:spAutoFit/>
          </a:bodyPr>
          <a:lstStyle/>
          <a:p>
            <a:r>
              <a:rPr lang="zh-CN" altLang="en-US" sz="2800" dirty="0" smtClean="0">
                <a:latin typeface="隶书" pitchFamily="49" charset="-122"/>
                <a:ea typeface="隶书" pitchFamily="49" charset="-122"/>
              </a:rPr>
              <a:t>生活垃圾焚烧发电厂工艺</a:t>
            </a:r>
            <a:endParaRPr lang="zh-CN" altLang="en-US" sz="2800" dirty="0">
              <a:latin typeface="隶书" pitchFamily="49" charset="-122"/>
              <a:ea typeface="隶书"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hp\Desktop\33844_111229154119_1.jpg"/>
          <p:cNvPicPr>
            <a:picLocks noChangeAspect="1" noChangeArrowheads="1"/>
          </p:cNvPicPr>
          <p:nvPr/>
        </p:nvPicPr>
        <p:blipFill>
          <a:blip r:embed="rId2" cstate="print"/>
          <a:srcRect/>
          <a:stretch>
            <a:fillRect/>
          </a:stretch>
        </p:blipFill>
        <p:spPr bwMode="auto">
          <a:xfrm>
            <a:off x="714348" y="2071678"/>
            <a:ext cx="7786742" cy="4214842"/>
          </a:xfrm>
          <a:prstGeom prst="rect">
            <a:avLst/>
          </a:prstGeom>
          <a:noFill/>
          <a:ln w="9525">
            <a:noFill/>
            <a:miter lim="800000"/>
            <a:headEnd/>
            <a:tailEnd/>
          </a:ln>
        </p:spPr>
      </p:pic>
      <p:sp>
        <p:nvSpPr>
          <p:cNvPr id="5" name="TextBox 4"/>
          <p:cNvSpPr txBox="1"/>
          <p:nvPr/>
        </p:nvSpPr>
        <p:spPr>
          <a:xfrm>
            <a:off x="714348" y="357166"/>
            <a:ext cx="7643866" cy="1538883"/>
          </a:xfrm>
          <a:prstGeom prst="rect">
            <a:avLst/>
          </a:prstGeom>
          <a:noFill/>
        </p:spPr>
        <p:txBody>
          <a:bodyPr wrap="square" rtlCol="0">
            <a:spAutoFit/>
          </a:bodyPr>
          <a:lstStyle/>
          <a:p>
            <a:r>
              <a:rPr lang="zh-CN" altLang="en-US" sz="2400" dirty="0" smtClean="0">
                <a:latin typeface="隶书" pitchFamily="49" charset="-122"/>
                <a:ea typeface="隶书" pitchFamily="49" charset="-122"/>
              </a:rPr>
              <a:t>            炉排炉技术原理及生产工艺</a:t>
            </a:r>
            <a:endParaRPr lang="en-US" altLang="zh-CN" sz="2400" dirty="0" smtClean="0">
              <a:latin typeface="隶书" pitchFamily="49" charset="-122"/>
              <a:ea typeface="隶书" pitchFamily="49" charset="-122"/>
            </a:endParaRPr>
          </a:p>
          <a:p>
            <a:endParaRPr lang="en-US" altLang="zh-CN" sz="1400" dirty="0" smtClean="0">
              <a:latin typeface="华文仿宋" pitchFamily="2" charset="-122"/>
              <a:ea typeface="华文仿宋" pitchFamily="2" charset="-122"/>
            </a:endParaRPr>
          </a:p>
          <a:p>
            <a:r>
              <a:rPr lang="zh-CN" altLang="en-US" sz="1400" dirty="0" smtClean="0">
                <a:latin typeface="华文仿宋" pitchFamily="2" charset="-122"/>
                <a:ea typeface="华文仿宋" pitchFamily="2" charset="-122"/>
              </a:rPr>
              <a:t>原生垃圾卸入贮仓经</a:t>
            </a:r>
            <a:r>
              <a:rPr lang="en-US" altLang="zh-CN" sz="1400" dirty="0" smtClean="0">
                <a:latin typeface="华文仿宋" pitchFamily="2" charset="-122"/>
                <a:ea typeface="华文仿宋" pitchFamily="2" charset="-122"/>
              </a:rPr>
              <a:t>3</a:t>
            </a:r>
            <a:r>
              <a:rPr lang="zh-CN" altLang="en-US" sz="1400" dirty="0" smtClean="0">
                <a:latin typeface="华文仿宋" pitchFamily="2" charset="-122"/>
                <a:ea typeface="华文仿宋" pitchFamily="2" charset="-122"/>
              </a:rPr>
              <a:t>～</a:t>
            </a:r>
            <a:r>
              <a:rPr lang="en-US" altLang="zh-CN" sz="1400" dirty="0" smtClean="0">
                <a:latin typeface="华文仿宋" pitchFamily="2" charset="-122"/>
                <a:ea typeface="华文仿宋" pitchFamily="2" charset="-122"/>
              </a:rPr>
              <a:t>7</a:t>
            </a:r>
            <a:r>
              <a:rPr lang="zh-CN" altLang="en-US" sz="1400" dirty="0" smtClean="0">
                <a:latin typeface="华文仿宋" pitchFamily="2" charset="-122"/>
                <a:ea typeface="华文仿宋" pitchFamily="2" charset="-122"/>
              </a:rPr>
              <a:t>天的沥水，由抓斗送入锅炉，垃圾在炉排上以层燃方式燃烧，在炉排的尾端排出炉渣。焚烧锅炉产生的蒸汽发电。主要问题：投资大运营成本高，氯腐蚀严重故障率高，约</a:t>
            </a:r>
            <a:r>
              <a:rPr lang="en-US" altLang="zh-CN" sz="1400" dirty="0" smtClean="0">
                <a:latin typeface="华文仿宋" pitchFamily="2" charset="-122"/>
                <a:ea typeface="华文仿宋" pitchFamily="2" charset="-122"/>
              </a:rPr>
              <a:t>15%</a:t>
            </a:r>
            <a:r>
              <a:rPr lang="zh-CN" altLang="en-US" sz="1400" dirty="0" smtClean="0">
                <a:latin typeface="华文仿宋" pitchFamily="2" charset="-122"/>
                <a:ea typeface="华文仿宋" pitchFamily="2" charset="-122"/>
              </a:rPr>
              <a:t>渗滤液需外排处理，烘干水分热能损失大（</a:t>
            </a:r>
            <a:r>
              <a:rPr lang="en-US" altLang="zh-CN" sz="1400" dirty="0" smtClean="0">
                <a:latin typeface="华文仿宋" pitchFamily="2" charset="-122"/>
                <a:ea typeface="华文仿宋" pitchFamily="2" charset="-122"/>
              </a:rPr>
              <a:t>6</a:t>
            </a:r>
            <a:r>
              <a:rPr lang="zh-CN" altLang="en-US" sz="1400" dirty="0" smtClean="0">
                <a:latin typeface="华文仿宋" pitchFamily="2" charset="-122"/>
                <a:ea typeface="华文仿宋" pitchFamily="2" charset="-122"/>
              </a:rPr>
              <a:t>吨水</a:t>
            </a:r>
            <a:r>
              <a:rPr lang="en-US" altLang="zh-CN" sz="1400" dirty="0" smtClean="0">
                <a:latin typeface="华文仿宋" pitchFamily="2" charset="-122"/>
                <a:ea typeface="华文仿宋" pitchFamily="2" charset="-122"/>
              </a:rPr>
              <a:t>/1</a:t>
            </a:r>
            <a:r>
              <a:rPr lang="zh-CN" altLang="en-US" sz="1400" dirty="0" smtClean="0">
                <a:latin typeface="华文仿宋" pitchFamily="2" charset="-122"/>
                <a:ea typeface="华文仿宋" pitchFamily="2" charset="-122"/>
              </a:rPr>
              <a:t>吨标煤的能耗），炉膛温度不稳定，炉渣杂质多质量差，需再处理或填埋，飞灰产量约</a:t>
            </a:r>
            <a:r>
              <a:rPr lang="en-US" altLang="zh-CN" sz="1400" dirty="0" smtClean="0">
                <a:latin typeface="华文仿宋" pitchFamily="2" charset="-122"/>
                <a:ea typeface="华文仿宋" pitchFamily="2" charset="-122"/>
              </a:rPr>
              <a:t>3</a:t>
            </a:r>
            <a:r>
              <a:rPr lang="zh-CN" altLang="en-US" sz="1400" dirty="0" smtClean="0">
                <a:latin typeface="华文仿宋" pitchFamily="2" charset="-122"/>
                <a:ea typeface="华文仿宋" pitchFamily="2" charset="-122"/>
              </a:rPr>
              <a:t>～</a:t>
            </a:r>
            <a:r>
              <a:rPr lang="en-US" altLang="zh-CN" sz="1400" dirty="0" smtClean="0">
                <a:latin typeface="华文仿宋" pitchFamily="2" charset="-122"/>
                <a:ea typeface="华文仿宋" pitchFamily="2" charset="-122"/>
              </a:rPr>
              <a:t>4%</a:t>
            </a:r>
            <a:r>
              <a:rPr lang="zh-CN" altLang="en-US" sz="1400" dirty="0" smtClean="0">
                <a:latin typeface="华文仿宋" pitchFamily="2" charset="-122"/>
                <a:ea typeface="华文仿宋" pitchFamily="2" charset="-122"/>
              </a:rPr>
              <a:t>。</a:t>
            </a:r>
            <a:endParaRPr lang="zh-CN" altLang="en-US" sz="1400" dirty="0">
              <a:latin typeface="华文仿宋" pitchFamily="2" charset="-122"/>
              <a:ea typeface="华文仿宋"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p\Desktop\u=2833126165,1267471345&amp;fm=21&amp;gp=0.jpg"/>
          <p:cNvPicPr>
            <a:picLocks noChangeAspect="1" noChangeArrowheads="1"/>
          </p:cNvPicPr>
          <p:nvPr/>
        </p:nvPicPr>
        <p:blipFill>
          <a:blip r:embed="rId2" cstate="print"/>
          <a:srcRect/>
          <a:stretch>
            <a:fillRect/>
          </a:stretch>
        </p:blipFill>
        <p:spPr bwMode="auto">
          <a:xfrm>
            <a:off x="642910" y="428604"/>
            <a:ext cx="7929618" cy="2857520"/>
          </a:xfrm>
          <a:prstGeom prst="rect">
            <a:avLst/>
          </a:prstGeom>
          <a:noFill/>
          <a:ln w="9525">
            <a:noFill/>
            <a:miter lim="800000"/>
            <a:headEnd/>
            <a:tailEnd/>
          </a:ln>
        </p:spPr>
      </p:pic>
      <p:pic>
        <p:nvPicPr>
          <p:cNvPr id="5" name="Picture 4" descr="C:\Users\hp\Desktop\psb.jpg"/>
          <p:cNvPicPr>
            <a:picLocks noChangeAspect="1" noChangeArrowheads="1"/>
          </p:cNvPicPr>
          <p:nvPr/>
        </p:nvPicPr>
        <p:blipFill>
          <a:blip r:embed="rId3" cstate="print"/>
          <a:srcRect/>
          <a:stretch>
            <a:fillRect/>
          </a:stretch>
        </p:blipFill>
        <p:spPr bwMode="auto">
          <a:xfrm>
            <a:off x="642910" y="3571876"/>
            <a:ext cx="8001056" cy="285752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hp\Desktop\20131128_110835.jpg"/>
          <p:cNvPicPr>
            <a:picLocks noGrp="1" noChangeAspect="1" noChangeArrowheads="1"/>
          </p:cNvPicPr>
          <p:nvPr>
            <p:ph idx="1"/>
          </p:nvPr>
        </p:nvPicPr>
        <p:blipFill>
          <a:blip r:embed="rId2" cstate="print"/>
          <a:srcRect/>
          <a:stretch>
            <a:fillRect/>
          </a:stretch>
        </p:blipFill>
        <p:spPr bwMode="auto">
          <a:xfrm>
            <a:off x="642910" y="2143116"/>
            <a:ext cx="7929618" cy="3857651"/>
          </a:xfrm>
          <a:prstGeom prst="rect">
            <a:avLst/>
          </a:prstGeom>
          <a:noFill/>
        </p:spPr>
      </p:pic>
      <p:sp>
        <p:nvSpPr>
          <p:cNvPr id="5" name="TextBox 4"/>
          <p:cNvSpPr txBox="1"/>
          <p:nvPr/>
        </p:nvSpPr>
        <p:spPr>
          <a:xfrm>
            <a:off x="571472" y="357166"/>
            <a:ext cx="8001056" cy="1908215"/>
          </a:xfrm>
          <a:prstGeom prst="rect">
            <a:avLst/>
          </a:prstGeom>
          <a:noFill/>
        </p:spPr>
        <p:txBody>
          <a:bodyPr wrap="square" rtlCol="0">
            <a:spAutoFit/>
          </a:bodyPr>
          <a:lstStyle/>
          <a:p>
            <a:r>
              <a:rPr lang="zh-CN" altLang="en-US" sz="2400" dirty="0" smtClean="0">
                <a:latin typeface="隶书" pitchFamily="49" charset="-122"/>
                <a:ea typeface="隶书" pitchFamily="49" charset="-122"/>
              </a:rPr>
              <a:t>        循环流化床锅炉技术原理及生产工艺</a:t>
            </a:r>
            <a:endParaRPr lang="en-US" altLang="zh-CN" sz="2400" dirty="0" smtClean="0">
              <a:latin typeface="隶书" pitchFamily="49" charset="-122"/>
              <a:ea typeface="隶书" pitchFamily="49" charset="-122"/>
            </a:endParaRPr>
          </a:p>
          <a:p>
            <a:endParaRPr lang="en-US" altLang="zh-CN" sz="1400" dirty="0" smtClean="0">
              <a:latin typeface="华文仿宋" pitchFamily="2" charset="-122"/>
              <a:ea typeface="华文仿宋" pitchFamily="2" charset="-122"/>
            </a:endParaRPr>
          </a:p>
          <a:p>
            <a:r>
              <a:rPr lang="zh-CN" altLang="en-US" sz="1400" dirty="0" smtClean="0">
                <a:latin typeface="华文仿宋" pitchFamily="2" charset="-122"/>
                <a:ea typeface="华文仿宋" pitchFamily="2" charset="-122"/>
              </a:rPr>
              <a:t>原生垃圾经简单预处理后卸入贮仓，由抓斗送入锅炉，垃圾在炉筒内用高压风吹起，以流态化方式燃烧，大颗粒经分离器收回炉内循环，炉渣在底端排出。垃圾焚烧产生的热烟气进入余热锅炉产生蒸汽发电。主要问题：原生垃圾难以形成循环燃烧，需加煤助燃，砖石等经常砸坏炉底，余热锅炉氯腐蚀和积灰严重，运行故障率较高，常有臭味排放，“三</a:t>
            </a:r>
            <a:r>
              <a:rPr lang="en-US" altLang="zh-CN" sz="1400" dirty="0" smtClean="0">
                <a:latin typeface="华文仿宋" pitchFamily="2" charset="-122"/>
                <a:ea typeface="华文仿宋" pitchFamily="2" charset="-122"/>
              </a:rPr>
              <a:t>T</a:t>
            </a:r>
            <a:r>
              <a:rPr lang="zh-CN" altLang="en-US" sz="1400" dirty="0" smtClean="0">
                <a:latin typeface="华文仿宋" pitchFamily="2" charset="-122"/>
                <a:ea typeface="华文仿宋" pitchFamily="2" charset="-122"/>
              </a:rPr>
              <a:t>”工艺不稳定，飞灰产量约</a:t>
            </a:r>
            <a:r>
              <a:rPr lang="en-US" altLang="zh-CN" sz="1400" dirty="0" smtClean="0">
                <a:latin typeface="华文仿宋" pitchFamily="2" charset="-122"/>
                <a:ea typeface="华文仿宋" pitchFamily="2" charset="-122"/>
              </a:rPr>
              <a:t>6%</a:t>
            </a:r>
            <a:r>
              <a:rPr lang="zh-CN" altLang="en-US" sz="1400" dirty="0" smtClean="0">
                <a:latin typeface="华文仿宋" pitchFamily="2" charset="-122"/>
                <a:ea typeface="华文仿宋" pitchFamily="2" charset="-122"/>
              </a:rPr>
              <a:t>。</a:t>
            </a:r>
          </a:p>
          <a:p>
            <a:endParaRPr lang="zh-CN" altLang="en-US" sz="2400" dirty="0">
              <a:latin typeface="隶书" pitchFamily="49" charset="-122"/>
              <a:ea typeface="隶书" pitchFamily="49"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5375</TotalTime>
  <Words>5318</Words>
  <Application>Microsoft Office PowerPoint</Application>
  <PresentationFormat>全屏显示(4:3)</PresentationFormat>
  <Paragraphs>267</Paragraphs>
  <Slides>31</Slides>
  <Notes>0</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Administrator</cp:lastModifiedBy>
  <cp:revision>327</cp:revision>
  <dcterms:created xsi:type="dcterms:W3CDTF">2013-10-30T09:04:50Z</dcterms:created>
  <dcterms:modified xsi:type="dcterms:W3CDTF">2016-07-08T02:18:44Z</dcterms:modified>
</cp:coreProperties>
</file>